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70" r:id="rId2"/>
    <p:sldId id="261" r:id="rId3"/>
    <p:sldId id="263" r:id="rId4"/>
    <p:sldId id="272" r:id="rId5"/>
    <p:sldId id="256" r:id="rId6"/>
    <p:sldId id="257" r:id="rId7"/>
    <p:sldId id="258" r:id="rId8"/>
    <p:sldId id="259" r:id="rId9"/>
    <p:sldId id="260" r:id="rId10"/>
    <p:sldId id="262" r:id="rId11"/>
    <p:sldId id="264" r:id="rId12"/>
    <p:sldId id="266" r:id="rId13"/>
    <p:sldId id="268"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65" r:id="rId35"/>
    <p:sldId id="294" r:id="rId36"/>
    <p:sldId id="295" r:id="rId37"/>
    <p:sldId id="296" r:id="rId38"/>
    <p:sldId id="297" r:id="rId39"/>
    <p:sldId id="298" r:id="rId40"/>
    <p:sldId id="299" r:id="rId41"/>
    <p:sldId id="300" r:id="rId42"/>
    <p:sldId id="271"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267" r:id="rId86"/>
    <p:sldId id="345" r:id="rId87"/>
    <p:sldId id="269"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29" r:id="rId10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ED"/>
    <a:srgbClr val="B3EEC5"/>
    <a:srgbClr val="F1E8FF"/>
    <a:srgbClr val="FFC9C2"/>
    <a:srgbClr val="040E68"/>
    <a:srgbClr val="9663B4"/>
    <a:srgbClr val="4B3D54"/>
    <a:srgbClr val="FFA395"/>
    <a:srgbClr val="FF7F70"/>
    <a:srgbClr val="47F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63" autoAdjust="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0B12C-388E-4263-BCA0-390247A652F8}" type="datetimeFigureOut">
              <a:rPr lang="it-IT" smtClean="0"/>
              <a:t>27/05/2021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27A862-337D-4624-B27D-0E8E255CC8C4}" type="slidenum">
              <a:rPr lang="it-IT" smtClean="0"/>
              <a:t>‹N›</a:t>
            </a:fld>
            <a:endParaRPr lang="it-IT"/>
          </a:p>
        </p:txBody>
      </p:sp>
    </p:spTree>
    <p:extLst>
      <p:ext uri="{BB962C8B-B14F-4D97-AF65-F5344CB8AC3E}">
        <p14:creationId xmlns:p14="http://schemas.microsoft.com/office/powerpoint/2010/main" val="3034189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F27A862-337D-4624-B27D-0E8E255CC8C4}" type="slidenum">
              <a:rPr lang="it-IT" smtClean="0"/>
              <a:t>9</a:t>
            </a:fld>
            <a:endParaRPr lang="it-IT"/>
          </a:p>
        </p:txBody>
      </p:sp>
    </p:spTree>
    <p:extLst>
      <p:ext uri="{BB962C8B-B14F-4D97-AF65-F5344CB8AC3E}">
        <p14:creationId xmlns:p14="http://schemas.microsoft.com/office/powerpoint/2010/main" val="11840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F27A862-337D-4624-B27D-0E8E255CC8C4}" type="slidenum">
              <a:rPr lang="it-IT" smtClean="0"/>
              <a:t>58</a:t>
            </a:fld>
            <a:endParaRPr lang="it-IT"/>
          </a:p>
        </p:txBody>
      </p:sp>
    </p:spTree>
    <p:extLst>
      <p:ext uri="{BB962C8B-B14F-4D97-AF65-F5344CB8AC3E}">
        <p14:creationId xmlns:p14="http://schemas.microsoft.com/office/powerpoint/2010/main" val="3240419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5EFB81A-ACA6-433C-B92E-47919EBC88B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24560A0D-BFEC-40FA-8B0A-033E78FA7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40C15EDB-2B37-42B0-9121-7FB2A824B267}"/>
              </a:ext>
            </a:extLst>
          </p:cNvPr>
          <p:cNvSpPr>
            <a:spLocks noGrp="1"/>
          </p:cNvSpPr>
          <p:nvPr>
            <p:ph type="dt" sz="half" idx="10"/>
          </p:nvPr>
        </p:nvSpPr>
        <p:spPr/>
        <p:txBody>
          <a:bodyPr/>
          <a:lstStyle/>
          <a:p>
            <a:fld id="{10FF25C3-C4AA-4201-96F3-28F5C282A4D2}" type="datetime1">
              <a:rPr lang="it-IT" smtClean="0"/>
              <a:t>27/05/2021</a:t>
            </a:fld>
            <a:endParaRPr lang="it-IT"/>
          </a:p>
        </p:txBody>
      </p:sp>
      <p:sp>
        <p:nvSpPr>
          <p:cNvPr id="5" name="Segnaposto piè di pagina 4">
            <a:extLst>
              <a:ext uri="{FF2B5EF4-FFF2-40B4-BE49-F238E27FC236}">
                <a16:creationId xmlns:a16="http://schemas.microsoft.com/office/drawing/2014/main" xmlns="" id="{A08AB1C7-CE00-4A6C-91FD-E3D6CB6FD2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52D98302-28B0-4DAE-9E3F-158F616F9DFE}"/>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3248710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767D958-097B-453D-9394-2905955DC62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42749EC4-277D-46FB-875A-831732B350F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B3656CF4-B831-41B5-B6DD-EFB675968138}"/>
              </a:ext>
            </a:extLst>
          </p:cNvPr>
          <p:cNvSpPr>
            <a:spLocks noGrp="1"/>
          </p:cNvSpPr>
          <p:nvPr>
            <p:ph type="dt" sz="half" idx="10"/>
          </p:nvPr>
        </p:nvSpPr>
        <p:spPr/>
        <p:txBody>
          <a:bodyPr/>
          <a:lstStyle/>
          <a:p>
            <a:fld id="{D35FF915-31A9-4EAF-AE8E-4C8C7D314B17}" type="datetime1">
              <a:rPr lang="it-IT" smtClean="0"/>
              <a:t>27/05/2021</a:t>
            </a:fld>
            <a:endParaRPr lang="it-IT"/>
          </a:p>
        </p:txBody>
      </p:sp>
      <p:sp>
        <p:nvSpPr>
          <p:cNvPr id="5" name="Segnaposto piè di pagina 4">
            <a:extLst>
              <a:ext uri="{FF2B5EF4-FFF2-40B4-BE49-F238E27FC236}">
                <a16:creationId xmlns:a16="http://schemas.microsoft.com/office/drawing/2014/main" xmlns="" id="{B3B6143B-CC5A-4FA9-A3F0-8E16D2E052D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98078001-498D-4B18-B4CB-F920A9CEA83E}"/>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811468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E9D29669-65D7-4D3F-9EAF-444A1C47495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98A7CEB6-1062-4386-AFDF-4FE346CD195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C74F994D-0DBC-4D85-B63C-59A4F1CC3546}"/>
              </a:ext>
            </a:extLst>
          </p:cNvPr>
          <p:cNvSpPr>
            <a:spLocks noGrp="1"/>
          </p:cNvSpPr>
          <p:nvPr>
            <p:ph type="dt" sz="half" idx="10"/>
          </p:nvPr>
        </p:nvSpPr>
        <p:spPr/>
        <p:txBody>
          <a:bodyPr/>
          <a:lstStyle/>
          <a:p>
            <a:fld id="{07CAA997-90A0-4F04-9A25-55A524299D1A}" type="datetime1">
              <a:rPr lang="it-IT" smtClean="0"/>
              <a:t>27/05/2021</a:t>
            </a:fld>
            <a:endParaRPr lang="it-IT"/>
          </a:p>
        </p:txBody>
      </p:sp>
      <p:sp>
        <p:nvSpPr>
          <p:cNvPr id="5" name="Segnaposto piè di pagina 4">
            <a:extLst>
              <a:ext uri="{FF2B5EF4-FFF2-40B4-BE49-F238E27FC236}">
                <a16:creationId xmlns:a16="http://schemas.microsoft.com/office/drawing/2014/main" xmlns="" id="{FD32344A-0636-4822-892C-16B8401E05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D498EEBD-F864-4F9B-AEF3-F7CF7C43F41B}"/>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29811771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grpSp>
        <p:nvGrpSpPr>
          <p:cNvPr id="31" name="Elemento grafico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igura a mano libera: Forma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it-IT" sz="1800">
                <a:solidFill>
                  <a:srgbClr val="9D0F00"/>
                </a:solidFill>
              </a:endParaRPr>
            </a:p>
          </p:txBody>
        </p:sp>
        <p:sp>
          <p:nvSpPr>
            <p:cNvPr id="33" name="Figura a mano libera: Forma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it-IT" sz="1800">
                <a:solidFill>
                  <a:srgbClr val="9D0F00"/>
                </a:solidFill>
              </a:endParaRPr>
            </a:p>
          </p:txBody>
        </p:sp>
      </p:grpSp>
      <p:sp>
        <p:nvSpPr>
          <p:cNvPr id="4" name="Segnaposto data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rtlCol="0"/>
          <a:lstStyle/>
          <a:p>
            <a:r>
              <a:rPr lang="it-IT">
                <a:solidFill>
                  <a:srgbClr val="9D0F00">
                    <a:tint val="75000"/>
                  </a:srgbClr>
                </a:solidFill>
              </a:rPr>
              <a:t>GG.MM.20XX</a:t>
            </a:r>
          </a:p>
        </p:txBody>
      </p:sp>
      <p:sp>
        <p:nvSpPr>
          <p:cNvPr id="5" name="Segnaposto piè di pagina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rtlCol="0"/>
          <a:lstStyle/>
          <a:p>
            <a:r>
              <a:rPr lang="it-IT">
                <a:solidFill>
                  <a:srgbClr val="C07400"/>
                </a:solidFill>
              </a:rPr>
              <a:t>AGGIUNGERE UN PIÈ DI PAGINA</a:t>
            </a:r>
          </a:p>
        </p:txBody>
      </p:sp>
      <p:sp>
        <p:nvSpPr>
          <p:cNvPr id="6" name="Segnaposto numero diapositiva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rtlCol="0"/>
          <a:lstStyle/>
          <a:p>
            <a:fld id="{98C0CDE5-970C-4CC4-BF43-0DA127E73E82}" type="slidenum">
              <a:rPr lang="it-IT" smtClean="0">
                <a:solidFill>
                  <a:prstClr val="white"/>
                </a:solidFill>
              </a:rPr>
              <a:pPr/>
              <a:t>‹N›</a:t>
            </a:fld>
            <a:endParaRPr lang="it-IT">
              <a:solidFill>
                <a:prstClr val="white"/>
              </a:solidFill>
            </a:endParaRPr>
          </a:p>
        </p:txBody>
      </p:sp>
      <p:grpSp>
        <p:nvGrpSpPr>
          <p:cNvPr id="26" name="Elemento grafico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igura a mano libera: Forma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it-IT" sz="1800">
                <a:solidFill>
                  <a:srgbClr val="9D0F00"/>
                </a:solidFill>
              </a:endParaRPr>
            </a:p>
          </p:txBody>
        </p:sp>
        <p:sp>
          <p:nvSpPr>
            <p:cNvPr id="28" name="Figura a mano libera: Forma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it-IT" sz="1800">
                <a:solidFill>
                  <a:srgbClr val="9D0F00"/>
                </a:solidFill>
              </a:endParaRPr>
            </a:p>
          </p:txBody>
        </p:sp>
        <p:sp>
          <p:nvSpPr>
            <p:cNvPr id="29" name="Figura a mano libera: Forma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it-IT" sz="1800">
                <a:solidFill>
                  <a:srgbClr val="9D0F00"/>
                </a:solidFill>
              </a:endParaRPr>
            </a:p>
          </p:txBody>
        </p:sp>
        <p:sp>
          <p:nvSpPr>
            <p:cNvPr id="30" name="Figura a mano libera: Forma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it-IT" sz="1800">
                <a:solidFill>
                  <a:srgbClr val="9D0F00"/>
                </a:solidFill>
              </a:endParaRPr>
            </a:p>
          </p:txBody>
        </p:sp>
      </p:grpSp>
    </p:spTree>
    <p:extLst>
      <p:ext uri="{BB962C8B-B14F-4D97-AF65-F5344CB8AC3E}">
        <p14:creationId xmlns:p14="http://schemas.microsoft.com/office/powerpoint/2010/main" val="224119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2CC19DD-06C8-41BD-AB7D-BC8A12A1B2B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9BA9B54D-8772-4E1F-8596-9825B29F58A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C5554616-2C2A-41AF-9E9A-8E8BDEB84A0D}"/>
              </a:ext>
            </a:extLst>
          </p:cNvPr>
          <p:cNvSpPr>
            <a:spLocks noGrp="1"/>
          </p:cNvSpPr>
          <p:nvPr>
            <p:ph type="dt" sz="half" idx="10"/>
          </p:nvPr>
        </p:nvSpPr>
        <p:spPr/>
        <p:txBody>
          <a:bodyPr/>
          <a:lstStyle/>
          <a:p>
            <a:fld id="{A6E26139-0007-438D-A064-1D31CDD58924}" type="datetime1">
              <a:rPr lang="it-IT" smtClean="0"/>
              <a:t>27/05/2021</a:t>
            </a:fld>
            <a:endParaRPr lang="it-IT"/>
          </a:p>
        </p:txBody>
      </p:sp>
      <p:sp>
        <p:nvSpPr>
          <p:cNvPr id="5" name="Segnaposto piè di pagina 4">
            <a:extLst>
              <a:ext uri="{FF2B5EF4-FFF2-40B4-BE49-F238E27FC236}">
                <a16:creationId xmlns:a16="http://schemas.microsoft.com/office/drawing/2014/main" xmlns="" id="{1037AD68-88B6-46DB-AB80-9F838438FAB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724CDB3F-32A9-42B1-93AB-C78392EF624F}"/>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27729081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048302A-47E5-4770-959C-09CDB7A5D01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78D4FE9F-95D6-4D5C-A3D3-F8D7CF416A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E8EB946E-01C4-4BC0-88E1-73CCDC2BB4A3}"/>
              </a:ext>
            </a:extLst>
          </p:cNvPr>
          <p:cNvSpPr>
            <a:spLocks noGrp="1"/>
          </p:cNvSpPr>
          <p:nvPr>
            <p:ph type="dt" sz="half" idx="10"/>
          </p:nvPr>
        </p:nvSpPr>
        <p:spPr/>
        <p:txBody>
          <a:bodyPr/>
          <a:lstStyle/>
          <a:p>
            <a:fld id="{525BD755-3A4C-490D-A120-38EBEE74AFA8}" type="datetime1">
              <a:rPr lang="it-IT" smtClean="0"/>
              <a:t>27/05/2021</a:t>
            </a:fld>
            <a:endParaRPr lang="it-IT"/>
          </a:p>
        </p:txBody>
      </p:sp>
      <p:sp>
        <p:nvSpPr>
          <p:cNvPr id="5" name="Segnaposto piè di pagina 4">
            <a:extLst>
              <a:ext uri="{FF2B5EF4-FFF2-40B4-BE49-F238E27FC236}">
                <a16:creationId xmlns:a16="http://schemas.microsoft.com/office/drawing/2014/main" xmlns="" id="{E4549543-C8B4-4BA7-AC83-72130D2F3D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66EBE3A6-6489-4AFF-A6AB-2D0D51E999BA}"/>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7615384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BC3E666-655D-4779-83C3-89EFD5DD0F7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649BAB0F-0367-4129-82A7-1A6045FF06A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0B237D0C-9F45-412B-9128-446EAF17E14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6EC5AAF5-33AC-4BDD-897C-D25ACBEAB3F8}"/>
              </a:ext>
            </a:extLst>
          </p:cNvPr>
          <p:cNvSpPr>
            <a:spLocks noGrp="1"/>
          </p:cNvSpPr>
          <p:nvPr>
            <p:ph type="dt" sz="half" idx="10"/>
          </p:nvPr>
        </p:nvSpPr>
        <p:spPr/>
        <p:txBody>
          <a:bodyPr/>
          <a:lstStyle/>
          <a:p>
            <a:fld id="{DAA3D62D-8412-489A-953A-82F000266ECA}" type="datetime1">
              <a:rPr lang="it-IT" smtClean="0"/>
              <a:t>27/05/2021</a:t>
            </a:fld>
            <a:endParaRPr lang="it-IT"/>
          </a:p>
        </p:txBody>
      </p:sp>
      <p:sp>
        <p:nvSpPr>
          <p:cNvPr id="6" name="Segnaposto piè di pagina 5">
            <a:extLst>
              <a:ext uri="{FF2B5EF4-FFF2-40B4-BE49-F238E27FC236}">
                <a16:creationId xmlns:a16="http://schemas.microsoft.com/office/drawing/2014/main" xmlns="" id="{AD732973-FB71-4089-B46D-5A30B408CF3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D1F84983-FF8C-49A8-945B-84BE2B9FE62B}"/>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3973749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91C34A4-A147-4E9E-A8E5-EBF7262C957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F59553D8-A197-4E04-AD29-DE76D42BAF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7DF0A302-9CC6-4651-A3FB-675A2F0FD7F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DA8BDFA3-4FCD-47C2-A5DE-5C9E38FA0E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64716FFF-6C55-4162-B806-05A00930010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E662FA2F-B8B2-4C15-8A3A-205179771CF7}"/>
              </a:ext>
            </a:extLst>
          </p:cNvPr>
          <p:cNvSpPr>
            <a:spLocks noGrp="1"/>
          </p:cNvSpPr>
          <p:nvPr>
            <p:ph type="dt" sz="half" idx="10"/>
          </p:nvPr>
        </p:nvSpPr>
        <p:spPr/>
        <p:txBody>
          <a:bodyPr/>
          <a:lstStyle/>
          <a:p>
            <a:fld id="{CCB3107A-BE5D-41E1-9321-88AFC3A81E7E}" type="datetime1">
              <a:rPr lang="it-IT" smtClean="0"/>
              <a:t>27/05/2021</a:t>
            </a:fld>
            <a:endParaRPr lang="it-IT"/>
          </a:p>
        </p:txBody>
      </p:sp>
      <p:sp>
        <p:nvSpPr>
          <p:cNvPr id="8" name="Segnaposto piè di pagina 7">
            <a:extLst>
              <a:ext uri="{FF2B5EF4-FFF2-40B4-BE49-F238E27FC236}">
                <a16:creationId xmlns:a16="http://schemas.microsoft.com/office/drawing/2014/main" xmlns="" id="{868A5E21-2529-4537-B168-E60F2AB0F99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7AE45E31-35E6-4368-93B0-D8380E7D7B21}"/>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29672412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2D76EDF-A055-4DAB-8FF6-2852C302852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20BEF4B9-891D-4EC9-8A53-FE971EAE38CE}"/>
              </a:ext>
            </a:extLst>
          </p:cNvPr>
          <p:cNvSpPr>
            <a:spLocks noGrp="1"/>
          </p:cNvSpPr>
          <p:nvPr>
            <p:ph type="dt" sz="half" idx="10"/>
          </p:nvPr>
        </p:nvSpPr>
        <p:spPr/>
        <p:txBody>
          <a:bodyPr/>
          <a:lstStyle/>
          <a:p>
            <a:fld id="{A2CE23BA-CF09-42C1-AAE9-16DD640AD03C}" type="datetime1">
              <a:rPr lang="it-IT" smtClean="0"/>
              <a:t>27/05/2021</a:t>
            </a:fld>
            <a:endParaRPr lang="it-IT"/>
          </a:p>
        </p:txBody>
      </p:sp>
      <p:sp>
        <p:nvSpPr>
          <p:cNvPr id="4" name="Segnaposto piè di pagina 3">
            <a:extLst>
              <a:ext uri="{FF2B5EF4-FFF2-40B4-BE49-F238E27FC236}">
                <a16:creationId xmlns:a16="http://schemas.microsoft.com/office/drawing/2014/main" xmlns="" id="{F69F791B-5E1F-40F9-A1BD-B8369BE60EC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16F3F2BC-9908-4877-8D66-86EDB68DB7E8}"/>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2022706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E7A0D4A5-51F7-481B-964E-D9FC4E0A8785}"/>
              </a:ext>
            </a:extLst>
          </p:cNvPr>
          <p:cNvSpPr>
            <a:spLocks noGrp="1"/>
          </p:cNvSpPr>
          <p:nvPr>
            <p:ph type="dt" sz="half" idx="10"/>
          </p:nvPr>
        </p:nvSpPr>
        <p:spPr/>
        <p:txBody>
          <a:bodyPr/>
          <a:lstStyle/>
          <a:p>
            <a:fld id="{A55A64BA-C744-4FE4-987F-D030E5F31585}" type="datetime1">
              <a:rPr lang="it-IT" smtClean="0"/>
              <a:t>27/05/2021</a:t>
            </a:fld>
            <a:endParaRPr lang="it-IT"/>
          </a:p>
        </p:txBody>
      </p:sp>
      <p:sp>
        <p:nvSpPr>
          <p:cNvPr id="3" name="Segnaposto piè di pagina 2">
            <a:extLst>
              <a:ext uri="{FF2B5EF4-FFF2-40B4-BE49-F238E27FC236}">
                <a16:creationId xmlns:a16="http://schemas.microsoft.com/office/drawing/2014/main" xmlns="" id="{D1725A0F-C6CC-4EEF-9F77-974E015B880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F3AE450E-126D-442A-94E4-66257356E28F}"/>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8327745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6B2C4B7-CC54-48A5-9119-8005C99EC24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0B8B596D-2F6C-4DAC-AA86-3C1E69CBFB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C69DD68C-7D35-4003-8ABD-751F74388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4DCE6D3F-B7DB-40BA-9114-D00B8546671C}"/>
              </a:ext>
            </a:extLst>
          </p:cNvPr>
          <p:cNvSpPr>
            <a:spLocks noGrp="1"/>
          </p:cNvSpPr>
          <p:nvPr>
            <p:ph type="dt" sz="half" idx="10"/>
          </p:nvPr>
        </p:nvSpPr>
        <p:spPr/>
        <p:txBody>
          <a:bodyPr/>
          <a:lstStyle/>
          <a:p>
            <a:fld id="{0267E11B-AEAD-4092-9DCC-035624E12AE8}" type="datetime1">
              <a:rPr lang="it-IT" smtClean="0"/>
              <a:t>27/05/2021</a:t>
            </a:fld>
            <a:endParaRPr lang="it-IT"/>
          </a:p>
        </p:txBody>
      </p:sp>
      <p:sp>
        <p:nvSpPr>
          <p:cNvPr id="6" name="Segnaposto piè di pagina 5">
            <a:extLst>
              <a:ext uri="{FF2B5EF4-FFF2-40B4-BE49-F238E27FC236}">
                <a16:creationId xmlns:a16="http://schemas.microsoft.com/office/drawing/2014/main" xmlns="" id="{56155087-B087-4A2A-B951-B5E811974BB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6F81395C-5E9A-40E1-B1C3-C96EE79B3C29}"/>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9046995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DFFE8E5-C7AD-4009-ADF6-E601D2E72E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81E4C782-FB21-410A-A6D3-28B6F8894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EBE48CBC-D026-4B95-A160-B58B6CFFD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679CDB28-8745-4645-8AF1-E93D64D8126A}"/>
              </a:ext>
            </a:extLst>
          </p:cNvPr>
          <p:cNvSpPr>
            <a:spLocks noGrp="1"/>
          </p:cNvSpPr>
          <p:nvPr>
            <p:ph type="dt" sz="half" idx="10"/>
          </p:nvPr>
        </p:nvSpPr>
        <p:spPr/>
        <p:txBody>
          <a:bodyPr/>
          <a:lstStyle/>
          <a:p>
            <a:fld id="{29D53FE1-8424-4075-A5C1-BF39540BC409}" type="datetime1">
              <a:rPr lang="it-IT" smtClean="0"/>
              <a:t>27/05/2021</a:t>
            </a:fld>
            <a:endParaRPr lang="it-IT"/>
          </a:p>
        </p:txBody>
      </p:sp>
      <p:sp>
        <p:nvSpPr>
          <p:cNvPr id="6" name="Segnaposto piè di pagina 5">
            <a:extLst>
              <a:ext uri="{FF2B5EF4-FFF2-40B4-BE49-F238E27FC236}">
                <a16:creationId xmlns:a16="http://schemas.microsoft.com/office/drawing/2014/main" xmlns="" id="{36448E87-64AB-4F55-B1B0-3AC619BB89C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948DC6DA-370B-47CF-8825-5681CBF26CF9}"/>
              </a:ext>
            </a:extLst>
          </p:cNvPr>
          <p:cNvSpPr>
            <a:spLocks noGrp="1"/>
          </p:cNvSpPr>
          <p:nvPr>
            <p:ph type="sldNum" sz="quarter" idx="12"/>
          </p:nvPr>
        </p:nvSpPr>
        <p:spPr/>
        <p:txBody>
          <a:bodyPr/>
          <a:lstStyle/>
          <a:p>
            <a:fld id="{BFFA349E-C4CE-42D8-9B6C-C65B981C9CF2}" type="slidenum">
              <a:rPr lang="it-IT" smtClean="0"/>
              <a:t>‹N›</a:t>
            </a:fld>
            <a:endParaRPr lang="it-IT"/>
          </a:p>
        </p:txBody>
      </p:sp>
    </p:spTree>
    <p:extLst>
      <p:ext uri="{BB962C8B-B14F-4D97-AF65-F5344CB8AC3E}">
        <p14:creationId xmlns:p14="http://schemas.microsoft.com/office/powerpoint/2010/main" val="3392544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F1A4FDB0-B646-4566-B427-C37B622C4B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BD4ADF05-6F4E-4392-ACBF-B08EEAE4A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2C378BC7-DF35-4192-A914-686C64411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62CC4-A466-4E15-A5F5-04927497EE51}" type="datetime1">
              <a:rPr lang="it-IT" smtClean="0"/>
              <a:t>27/05/2021</a:t>
            </a:fld>
            <a:endParaRPr lang="it-IT"/>
          </a:p>
        </p:txBody>
      </p:sp>
      <p:sp>
        <p:nvSpPr>
          <p:cNvPr id="5" name="Segnaposto piè di pagina 4">
            <a:extLst>
              <a:ext uri="{FF2B5EF4-FFF2-40B4-BE49-F238E27FC236}">
                <a16:creationId xmlns:a16="http://schemas.microsoft.com/office/drawing/2014/main" xmlns="" id="{9E9D37D4-2979-47D3-A800-DD372E1101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71E9B672-E919-4316-8349-6F9C7A7FCC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A349E-C4CE-42D8-9B6C-C65B981C9CF2}" type="slidenum">
              <a:rPr lang="it-IT" smtClean="0"/>
              <a:t>‹N›</a:t>
            </a:fld>
            <a:endParaRPr lang="it-IT"/>
          </a:p>
        </p:txBody>
      </p:sp>
    </p:spTree>
    <p:extLst>
      <p:ext uri="{BB962C8B-B14F-4D97-AF65-F5344CB8AC3E}">
        <p14:creationId xmlns:p14="http://schemas.microsoft.com/office/powerpoint/2010/main" val="3868242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11.jpeg"/><Relationship Id="rId1" Type="http://schemas.openxmlformats.org/officeDocument/2006/relationships/slideLayout" Target="../slideLayouts/slideLayout2.xml"/><Relationship Id="rId5" Type="http://schemas.openxmlformats.org/officeDocument/2006/relationships/image" Target="../media/image317.jpeg"/><Relationship Id="rId4" Type="http://schemas.openxmlformats.org/officeDocument/2006/relationships/image" Target="../media/image30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81.pn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3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3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3.png"/><Relationship Id="rId7" Type="http://schemas.openxmlformats.org/officeDocument/2006/relationships/image" Target="../media/image123.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jpeg"/></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png"/><Relationship Id="rId9" Type="http://schemas.openxmlformats.org/officeDocument/2006/relationships/image" Target="../media/image130.jpeg"/></Relationships>
</file>

<file path=ppt/slides/_rels/slide37.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13.png"/><Relationship Id="rId7" Type="http://schemas.openxmlformats.org/officeDocument/2006/relationships/image" Target="../media/image126.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29.png"/><Relationship Id="rId4" Type="http://schemas.openxmlformats.org/officeDocument/2006/relationships/image" Target="../media/image131.jpeg"/><Relationship Id="rId9" Type="http://schemas.openxmlformats.org/officeDocument/2006/relationships/image" Target="../media/image117.png"/></Relationships>
</file>

<file path=ppt/slides/_rels/slide38.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13.png"/><Relationship Id="rId7" Type="http://schemas.openxmlformats.org/officeDocument/2006/relationships/image" Target="../media/image137.jpe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10" Type="http://schemas.openxmlformats.org/officeDocument/2006/relationships/image" Target="../media/image129.png"/><Relationship Id="rId4" Type="http://schemas.openxmlformats.org/officeDocument/2006/relationships/image" Target="../media/image126.png"/><Relationship Id="rId9" Type="http://schemas.openxmlformats.org/officeDocument/2006/relationships/image" Target="../media/image117.png"/></Relationships>
</file>

<file path=ppt/slides/_rels/slide3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41.jpe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26.png"/><Relationship Id="rId9" Type="http://schemas.openxmlformats.org/officeDocument/2006/relationships/image" Target="../media/image1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26.png"/><Relationship Id="rId7" Type="http://schemas.openxmlformats.org/officeDocument/2006/relationships/image" Target="../media/image14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gif"/></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0.png"/><Relationship Id="rId7" Type="http://schemas.openxmlformats.org/officeDocument/2006/relationships/image" Target="../media/image152.pn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08.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0.png"/><Relationship Id="rId7" Type="http://schemas.openxmlformats.org/officeDocument/2006/relationships/image" Target="../media/image152.pn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08.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55.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0.png"/><Relationship Id="rId4" Type="http://schemas.openxmlformats.org/officeDocument/2006/relationships/image" Target="../media/image145.png"/></Relationships>
</file>

<file path=ppt/slides/_rels/slide4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17.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1.png"/><Relationship Id="rId4" Type="http://schemas.openxmlformats.org/officeDocument/2006/relationships/image" Target="../media/image157.png"/><Relationship Id="rId9" Type="http://schemas.openxmlformats.org/officeDocument/2006/relationships/image" Target="../media/image129.png"/></Relationships>
</file>

<file path=ppt/slides/_rels/slide4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70.png"/><Relationship Id="rId3" Type="http://schemas.openxmlformats.org/officeDocument/2006/relationships/image" Target="../media/image110.png"/><Relationship Id="rId7" Type="http://schemas.openxmlformats.org/officeDocument/2006/relationships/image" Target="../media/image118.png"/><Relationship Id="rId12" Type="http://schemas.openxmlformats.org/officeDocument/2006/relationships/image" Target="../media/image169.png"/><Relationship Id="rId2"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image" Target="../media/image168.png"/><Relationship Id="rId5" Type="http://schemas.openxmlformats.org/officeDocument/2006/relationships/image" Target="../media/image164.png"/><Relationship Id="rId10" Type="http://schemas.openxmlformats.org/officeDocument/2006/relationships/image" Target="../media/image167.png"/><Relationship Id="rId4" Type="http://schemas.openxmlformats.org/officeDocument/2006/relationships/image" Target="../media/image163.png"/><Relationship Id="rId9" Type="http://schemas.openxmlformats.org/officeDocument/2006/relationships/image" Target="../media/image166.png"/></Relationships>
</file>

<file path=ppt/slides/_rels/slide4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49.xml.rels><?xml version="1.0" encoding="UTF-8" standalone="yes"?>
<Relationships xmlns="http://schemas.openxmlformats.org/package/2006/relationships"><Relationship Id="rId8" Type="http://schemas.openxmlformats.org/officeDocument/2006/relationships/image" Target="../media/image177.gif"/><Relationship Id="rId3" Type="http://schemas.openxmlformats.org/officeDocument/2006/relationships/image" Target="../media/image176.png"/><Relationship Id="rId7"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79.jpeg"/><Relationship Id="rId4" Type="http://schemas.openxmlformats.org/officeDocument/2006/relationships/image" Target="../media/image117.png"/><Relationship Id="rId9" Type="http://schemas.openxmlformats.org/officeDocument/2006/relationships/image" Target="../media/image178.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80.png"/><Relationship Id="rId7" Type="http://schemas.openxmlformats.org/officeDocument/2006/relationships/image" Target="../media/image117.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5.jpeg"/><Relationship Id="rId4" Type="http://schemas.openxmlformats.org/officeDocument/2006/relationships/image" Target="../media/image181.png"/><Relationship Id="rId9" Type="http://schemas.openxmlformats.org/officeDocument/2006/relationships/image" Target="../media/image184.png"/></Relationships>
</file>

<file path=ppt/slides/_rels/slide5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5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g"/></Relationships>
</file>

<file path=ppt/slides/_rels/slide5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xml"/><Relationship Id="rId5" Type="http://schemas.openxmlformats.org/officeDocument/2006/relationships/image" Target="../media/image198.jpeg"/><Relationship Id="rId4" Type="http://schemas.openxmlformats.org/officeDocument/2006/relationships/image" Target="../media/image197.jpeg"/></Relationships>
</file>

<file path=ppt/slides/_rels/slide5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6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jpeg"/><Relationship Id="rId7" Type="http://schemas.openxmlformats.org/officeDocument/2006/relationships/image" Target="../media/image224.jpeg"/><Relationship Id="rId2" Type="http://schemas.openxmlformats.org/officeDocument/2006/relationships/image" Target="../media/image219.jpeg"/><Relationship Id="rId1" Type="http://schemas.openxmlformats.org/officeDocument/2006/relationships/slideLayout" Target="../slideLayouts/slideLayout1.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 Id="rId9" Type="http://schemas.openxmlformats.org/officeDocument/2006/relationships/image" Target="../media/image225.svg"/></Relationships>
</file>

<file path=ppt/slides/_rels/slide7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https://lh3.googleusercontent.com/proxy/3uwXaQwxNWTfb9VX-boKF7SfG4WmzW9JxrdMD5jM3DlCbH6ROQEDjGlwHhEqGmYba8FyawiBou0SADcH4w57gJE5NEzHy6aHJ2M4KJVWR8q3xqQ3ZWLWtJX4X_bBJEGYqE5WOOAYqqtLpqtk3UaenqJyZNsH7A" TargetMode="External"/><Relationship Id="rId5" Type="http://schemas.openxmlformats.org/officeDocument/2006/relationships/image" Target="../media/image229.jpeg"/><Relationship Id="rId4" Type="http://schemas.openxmlformats.org/officeDocument/2006/relationships/image" Target="../media/image228.jpeg"/></Relationships>
</file>

<file path=ppt/slides/_rels/slide7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73.xml.rels><?xml version="1.0" encoding="UTF-8" standalone="yes"?>
<Relationships xmlns="http://schemas.openxmlformats.org/package/2006/relationships"><Relationship Id="rId3" Type="http://schemas.openxmlformats.org/officeDocument/2006/relationships/image" Target="../media/image232.gif"/><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33.gif"/><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235.jpeg"/><Relationship Id="rId4" Type="http://schemas.openxmlformats.org/officeDocument/2006/relationships/image" Target="../media/image234.jpeg"/></Relationships>
</file>

<file path=ppt/slides/_rels/slide7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slideLayout" Target="../slideLayouts/slideLayout1.xml"/><Relationship Id="rId7" Type="http://schemas.openxmlformats.org/officeDocument/2006/relationships/image" Target="../media/image241.png"/><Relationship Id="rId12" Type="http://schemas.openxmlformats.org/officeDocument/2006/relationships/image" Target="../media/image2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0.png"/><Relationship Id="rId11" Type="http://schemas.openxmlformats.org/officeDocument/2006/relationships/image" Target="../media/image245.tiff"/><Relationship Id="rId5" Type="http://schemas.openxmlformats.org/officeDocument/2006/relationships/image" Target="../media/image239.png"/><Relationship Id="rId10" Type="http://schemas.openxmlformats.org/officeDocument/2006/relationships/image" Target="../media/image244.tiff"/><Relationship Id="rId4" Type="http://schemas.openxmlformats.org/officeDocument/2006/relationships/image" Target="../media/image238.png"/><Relationship Id="rId9" Type="http://schemas.openxmlformats.org/officeDocument/2006/relationships/image" Target="../media/image243.png"/></Relationships>
</file>

<file path=ppt/slides/_rels/slide7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5" Type="http://schemas.openxmlformats.org/officeDocument/2006/relationships/image" Target="../media/image250.jpeg"/><Relationship Id="rId4" Type="http://schemas.openxmlformats.org/officeDocument/2006/relationships/image" Target="../media/image249.png"/></Relationships>
</file>

<file path=ppt/slides/_rels/slide7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7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slideLayout" Target="../slideLayouts/slideLayout2.xml"/><Relationship Id="rId1" Type="http://schemas.openxmlformats.org/officeDocument/2006/relationships/video" Target="https://www.youtube.com/embed/6wrL4JoWD4E?feature=oembed" TargetMode="External"/><Relationship Id="rId4" Type="http://schemas.openxmlformats.org/officeDocument/2006/relationships/hyperlink" Target="https://youtu.be/ula1NZl2xT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 Id="rId5" Type="http://schemas.openxmlformats.org/officeDocument/2006/relationships/image" Target="../media/image261.png"/><Relationship Id="rId4" Type="http://schemas.openxmlformats.org/officeDocument/2006/relationships/image" Target="../media/image260.png"/></Relationships>
</file>

<file path=ppt/slides/_rels/slide8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8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xml"/><Relationship Id="rId5" Type="http://schemas.openxmlformats.org/officeDocument/2006/relationships/image" Target="../media/image268.png"/><Relationship Id="rId4" Type="http://schemas.openxmlformats.org/officeDocument/2006/relationships/image" Target="../media/image267.png"/></Relationships>
</file>

<file path=ppt/slides/_rels/slide8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 Id="rId5" Type="http://schemas.openxmlformats.org/officeDocument/2006/relationships/image" Target="../media/image272.png"/><Relationship Id="rId4" Type="http://schemas.openxmlformats.org/officeDocument/2006/relationships/image" Target="../media/image271.png"/></Relationships>
</file>

<file path=ppt/slides/_rels/slide8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 Id="rId5" Type="http://schemas.openxmlformats.org/officeDocument/2006/relationships/image" Target="../media/image282.png"/><Relationship Id="rId4" Type="http://schemas.openxmlformats.org/officeDocument/2006/relationships/image" Target="../media/image281.png"/></Relationships>
</file>

<file path=ppt/slides/_rels/slide8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6.jpeg"/><Relationship Id="rId1" Type="http://schemas.openxmlformats.org/officeDocument/2006/relationships/slideLayout" Target="../slideLayouts/slideLayout1.xml"/><Relationship Id="rId5" Type="http://schemas.openxmlformats.org/officeDocument/2006/relationships/image" Target="../media/image289.png"/><Relationship Id="rId4" Type="http://schemas.openxmlformats.org/officeDocument/2006/relationships/image" Target="../media/image288.jpeg"/></Relationships>
</file>

<file path=ppt/slides/_rels/slide92.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jpeg"/><Relationship Id="rId1" Type="http://schemas.openxmlformats.org/officeDocument/2006/relationships/slideLayout" Target="../slideLayouts/slideLayout2.xml"/><Relationship Id="rId4" Type="http://schemas.openxmlformats.org/officeDocument/2006/relationships/image" Target="../media/image292.jpeg"/></Relationships>
</file>

<file path=ppt/slides/_rels/slide93.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jpeg"/><Relationship Id="rId1" Type="http://schemas.openxmlformats.org/officeDocument/2006/relationships/slideLayout" Target="../slideLayouts/slideLayout2.xml"/><Relationship Id="rId5" Type="http://schemas.openxmlformats.org/officeDocument/2006/relationships/image" Target="../media/image298.jpeg"/><Relationship Id="rId4" Type="http://schemas.openxmlformats.org/officeDocument/2006/relationships/image" Target="../media/image297.jpeg"/></Relationships>
</file>

<file path=ppt/slides/_rels/slide95.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1.xml"/><Relationship Id="rId4" Type="http://schemas.openxmlformats.org/officeDocument/2006/relationships/image" Target="../media/image304.png"/></Relationships>
</file>

<file path=ppt/slides/_rels/slide99.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Primo piano di un logo&#10;&#10;Descrizione generata automaticamente">
            <a:extLst>
              <a:ext uri="{FF2B5EF4-FFF2-40B4-BE49-F238E27FC236}">
                <a16:creationId xmlns:a16="http://schemas.microsoft.com/office/drawing/2014/main" xmlns=""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0" y="10"/>
            <a:ext cx="12191979" cy="6857990"/>
          </a:xfrm>
          <a:prstGeom prst="rect">
            <a:avLst/>
          </a:prstGeom>
        </p:spPr>
      </p:pic>
      <p:sp>
        <p:nvSpPr>
          <p:cNvPr id="2" name="Titolo 1">
            <a:extLst>
              <a:ext uri="{FF2B5EF4-FFF2-40B4-BE49-F238E27FC236}">
                <a16:creationId xmlns:a16="http://schemas.microsoft.com/office/drawing/2014/main" xmlns="" id="{18C3B467-088C-4F3D-A9A7-105C4E1E20CD}"/>
              </a:ext>
            </a:extLst>
          </p:cNvPr>
          <p:cNvSpPr>
            <a:spLocks noGrp="1"/>
          </p:cNvSpPr>
          <p:nvPr>
            <p:ph type="ctrTitle"/>
          </p:nvPr>
        </p:nvSpPr>
        <p:spPr>
          <a:xfrm>
            <a:off x="6033793" y="2355458"/>
            <a:ext cx="4775075" cy="1630907"/>
          </a:xfrm>
        </p:spPr>
        <p:txBody>
          <a:bodyPr rtlCol="0">
            <a:normAutofit/>
          </a:bodyPr>
          <a:lstStyle/>
          <a:p>
            <a:pPr rtl="0"/>
            <a:r>
              <a:rPr lang="it-IT" sz="4400" dirty="0">
                <a:solidFill>
                  <a:schemeClr val="tx1"/>
                </a:solidFill>
                <a:latin typeface="Modern Love" pitchFamily="82" charset="0"/>
              </a:rPr>
              <a:t>L</a:t>
            </a:r>
            <a:r>
              <a:rPr lang="it" sz="4400" dirty="0">
                <a:solidFill>
                  <a:schemeClr val="tx1"/>
                </a:solidFill>
                <a:latin typeface="Modern Love" pitchFamily="82" charset="0"/>
              </a:rPr>
              <a:t>’agenda</a:t>
            </a:r>
            <a:br>
              <a:rPr lang="it" sz="4400" dirty="0">
                <a:solidFill>
                  <a:schemeClr val="tx1"/>
                </a:solidFill>
                <a:latin typeface="Modern Love" pitchFamily="82" charset="0"/>
              </a:rPr>
            </a:br>
            <a:r>
              <a:rPr lang="it" sz="4400" dirty="0">
                <a:solidFill>
                  <a:schemeClr val="tx1"/>
                </a:solidFill>
                <a:latin typeface="Modern Love" pitchFamily="82" charset="0"/>
              </a:rPr>
              <a:t>2030</a:t>
            </a:r>
          </a:p>
        </p:txBody>
      </p:sp>
      <p:sp>
        <p:nvSpPr>
          <p:cNvPr id="3" name="Sottotitolo 2">
            <a:extLst>
              <a:ext uri="{FF2B5EF4-FFF2-40B4-BE49-F238E27FC236}">
                <a16:creationId xmlns:a16="http://schemas.microsoft.com/office/drawing/2014/main" xmlns="" id="{C8722DDC-8EEE-4A06-8DFE-B44871EAA2CF}"/>
              </a:ext>
            </a:extLst>
          </p:cNvPr>
          <p:cNvSpPr>
            <a:spLocks noGrp="1"/>
          </p:cNvSpPr>
          <p:nvPr>
            <p:ph type="subTitle" idx="1"/>
          </p:nvPr>
        </p:nvSpPr>
        <p:spPr>
          <a:xfrm>
            <a:off x="6033793" y="3995988"/>
            <a:ext cx="4775075" cy="559656"/>
          </a:xfrm>
        </p:spPr>
        <p:txBody>
          <a:bodyPr rtlCol="0">
            <a:normAutofit fontScale="85000" lnSpcReduction="20000"/>
          </a:bodyPr>
          <a:lstStyle/>
          <a:p>
            <a:pPr rtl="0">
              <a:spcAft>
                <a:spcPts val="600"/>
              </a:spcAft>
            </a:pPr>
            <a:r>
              <a:rPr lang="it-IT" dirty="0">
                <a:solidFill>
                  <a:schemeClr val="tx1"/>
                </a:solidFill>
              </a:rPr>
              <a:t>A</a:t>
            </a:r>
            <a:r>
              <a:rPr lang="it" dirty="0">
                <a:solidFill>
                  <a:schemeClr val="tx1"/>
                </a:solidFill>
              </a:rPr>
              <a:t>nalisi fonti del diritto e gerarchia delle fonti.</a:t>
            </a:r>
          </a:p>
        </p:txBody>
      </p:sp>
      <p:sp>
        <p:nvSpPr>
          <p:cNvPr id="4" name="CasellaDiTesto 3">
            <a:extLst>
              <a:ext uri="{FF2B5EF4-FFF2-40B4-BE49-F238E27FC236}">
                <a16:creationId xmlns:a16="http://schemas.microsoft.com/office/drawing/2014/main" xmlns="" id="{A06583DE-3B90-4A49-962A-CC6CCCE3F3E3}"/>
              </a:ext>
            </a:extLst>
          </p:cNvPr>
          <p:cNvSpPr txBox="1"/>
          <p:nvPr/>
        </p:nvSpPr>
        <p:spPr>
          <a:xfrm>
            <a:off x="0" y="6249172"/>
            <a:ext cx="1164101" cy="369332"/>
          </a:xfrm>
          <a:prstGeom prst="rect">
            <a:avLst/>
          </a:prstGeom>
          <a:noFill/>
        </p:spPr>
        <p:txBody>
          <a:bodyPr wrap="none" rtlCol="0">
            <a:spAutoFit/>
          </a:bodyPr>
          <a:lstStyle/>
          <a:p>
            <a:r>
              <a:rPr lang="it-IT" dirty="0"/>
              <a:t>Classe 1^E</a:t>
            </a:r>
          </a:p>
        </p:txBody>
      </p:sp>
    </p:spTree>
    <p:extLst>
      <p:ext uri="{BB962C8B-B14F-4D97-AF65-F5344CB8AC3E}">
        <p14:creationId xmlns:p14="http://schemas.microsoft.com/office/powerpoint/2010/main" val="95244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checkerboard(across)">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8F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85E9388-1949-814D-A941-DE402DC5ABE8}"/>
              </a:ext>
            </a:extLst>
          </p:cNvPr>
          <p:cNvSpPr>
            <a:spLocks noGrp="1"/>
          </p:cNvSpPr>
          <p:nvPr>
            <p:ph type="ctrTitle"/>
          </p:nvPr>
        </p:nvSpPr>
        <p:spPr>
          <a:xfrm>
            <a:off x="6551550" y="556995"/>
            <a:ext cx="4802240" cy="3343333"/>
          </a:xfrm>
        </p:spPr>
        <p:txBody>
          <a:bodyPr>
            <a:normAutofit/>
          </a:bodyPr>
          <a:lstStyle/>
          <a:p>
            <a:pPr algn="l"/>
            <a:r>
              <a:rPr lang="it-IT" sz="4800" dirty="0">
                <a:solidFill>
                  <a:srgbClr val="A76FC6"/>
                </a:solidFill>
                <a:latin typeface="Modern Love" pitchFamily="82" charset="0"/>
              </a:rPr>
              <a:t>Articolo 3 della Costituzione </a:t>
            </a:r>
          </a:p>
        </p:txBody>
      </p:sp>
      <p:sp>
        <p:nvSpPr>
          <p:cNvPr id="3" name="Sottotitolo 2">
            <a:extLst>
              <a:ext uri="{FF2B5EF4-FFF2-40B4-BE49-F238E27FC236}">
                <a16:creationId xmlns:a16="http://schemas.microsoft.com/office/drawing/2014/main" xmlns="" id="{702EFDB8-313F-5B42-8959-0DC254956889}"/>
              </a:ext>
            </a:extLst>
          </p:cNvPr>
          <p:cNvSpPr>
            <a:spLocks noGrp="1"/>
          </p:cNvSpPr>
          <p:nvPr>
            <p:ph type="subTitle" idx="1"/>
          </p:nvPr>
        </p:nvSpPr>
        <p:spPr>
          <a:xfrm>
            <a:off x="6551550" y="4079988"/>
            <a:ext cx="4802240" cy="2042316"/>
          </a:xfrm>
        </p:spPr>
        <p:txBody>
          <a:bodyPr>
            <a:normAutofit/>
          </a:bodyPr>
          <a:lstStyle/>
          <a:p>
            <a:pPr algn="l"/>
            <a:r>
              <a:rPr lang="it-IT" dirty="0"/>
              <a:t>L’articolo 3 esprime il principio di uguaglianza dinanzi alla legge e nei rapporti sociali e civili</a:t>
            </a:r>
          </a:p>
        </p:txBody>
      </p:sp>
      <p:pic>
        <p:nvPicPr>
          <p:cNvPr id="1028" name="Picture 4" descr="Risultato immagini per IMMAGINI UGUALIANZA">
            <a:extLst>
              <a:ext uri="{FF2B5EF4-FFF2-40B4-BE49-F238E27FC236}">
                <a16:creationId xmlns:a16="http://schemas.microsoft.com/office/drawing/2014/main" xmlns="" id="{EE55E165-A58C-204C-AF21-C3644E2FDD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0" r="-3" b="6852"/>
          <a:stretch/>
        </p:blipFill>
        <p:spPr bwMode="auto">
          <a:xfrm>
            <a:off x="88576" y="1937081"/>
            <a:ext cx="3003103" cy="2049106"/>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descr="Risultato immagini per ">
            <a:extLst>
              <a:ext uri="{FF2B5EF4-FFF2-40B4-BE49-F238E27FC236}">
                <a16:creationId xmlns:a16="http://schemas.microsoft.com/office/drawing/2014/main" xmlns="" id="{D37BE1EE-84C8-5D40-94EB-7CD3616827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36" r="3" b="13082"/>
          <a:stretch/>
        </p:blipFill>
        <p:spPr bwMode="auto">
          <a:xfrm>
            <a:off x="3180255" y="85861"/>
            <a:ext cx="3016307" cy="2223338"/>
          </a:xfrm>
          <a:prstGeom prst="rect">
            <a:avLst/>
          </a:prstGeom>
          <a:extLst>
            <a:ext uri="{909E8E84-426E-40DD-AFC4-6F175D3DCCD1}">
              <a14:hiddenFill xmlns:a14="http://schemas.microsoft.com/office/drawing/2010/main">
                <a:solidFill>
                  <a:srgbClr val="FFFFFF"/>
                </a:solidFill>
              </a14:hiddenFill>
            </a:ext>
          </a:extLst>
        </p:spPr>
      </p:pic>
      <p:pic>
        <p:nvPicPr>
          <p:cNvPr id="48" name="Picture 18" descr="Risultato immagini per ">
            <a:extLst>
              <a:ext uri="{FF2B5EF4-FFF2-40B4-BE49-F238E27FC236}">
                <a16:creationId xmlns:a16="http://schemas.microsoft.com/office/drawing/2014/main" xmlns="" id="{79084B0E-19CB-DC4C-99C6-5E45041A26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39" r="22982" b="-1"/>
          <a:stretch/>
        </p:blipFill>
        <p:spPr bwMode="auto">
          <a:xfrm>
            <a:off x="-1" y="4079988"/>
            <a:ext cx="3003123" cy="2778013"/>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Immagine che contiene persona, donna, esterni, signora&#10;&#10;Descrizione generata automaticamente">
            <a:extLst>
              <a:ext uri="{FF2B5EF4-FFF2-40B4-BE49-F238E27FC236}">
                <a16:creationId xmlns:a16="http://schemas.microsoft.com/office/drawing/2014/main" xmlns="" id="{4D523B40-BA5C-564E-8410-05BD9D755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62" r="3" b="22563"/>
          <a:stretch/>
        </p:blipFill>
        <p:spPr bwMode="auto">
          <a:xfrm>
            <a:off x="3180256" y="2395059"/>
            <a:ext cx="3016307" cy="2062461"/>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Risultato immagini per IMMAGINI UGUALIANZA DI GENERE">
            <a:extLst>
              <a:ext uri="{FF2B5EF4-FFF2-40B4-BE49-F238E27FC236}">
                <a16:creationId xmlns:a16="http://schemas.microsoft.com/office/drawing/2014/main" xmlns="" id="{95153F7B-D143-E945-9F4B-0BD8D51445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96" r="6135" b="4"/>
          <a:stretch/>
        </p:blipFill>
        <p:spPr bwMode="auto">
          <a:xfrm>
            <a:off x="3180257" y="4618395"/>
            <a:ext cx="3016307" cy="2239605"/>
          </a:xfrm>
          <a:prstGeom prst="rect">
            <a:avLst/>
          </a:prstGeom>
          <a:extLst>
            <a:ext uri="{909E8E84-426E-40DD-AFC4-6F175D3DCCD1}">
              <a14:hiddenFill xmlns:a14="http://schemas.microsoft.com/office/drawing/2010/main">
                <a:solidFill>
                  <a:srgbClr val="FFFFFF"/>
                </a:solidFill>
              </a14:hiddenFill>
            </a:ext>
          </a:extLst>
        </p:spPr>
      </p:pic>
      <p:pic>
        <p:nvPicPr>
          <p:cNvPr id="5" name="Picture 24" descr="Risultato immagini per uguaglianza">
            <a:extLst>
              <a:ext uri="{FF2B5EF4-FFF2-40B4-BE49-F238E27FC236}">
                <a16:creationId xmlns:a16="http://schemas.microsoft.com/office/drawing/2014/main" xmlns="" id="{509004AB-8365-7241-8BEE-2A2588EFA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76" y="121294"/>
            <a:ext cx="3003103" cy="169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9062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fade">
                                      <p:cBhvr>
                                        <p:cTn id="21" dur="1000"/>
                                        <p:tgtEl>
                                          <p:spTgt spid="1036"/>
                                        </p:tgtEl>
                                      </p:cBhvr>
                                    </p:animEffect>
                                    <p:anim calcmode="lin" valueType="num">
                                      <p:cBhvr>
                                        <p:cTn id="22" dur="1000" fill="hold"/>
                                        <p:tgtEl>
                                          <p:spTgt spid="1036"/>
                                        </p:tgtEl>
                                        <p:attrNameLst>
                                          <p:attrName>ppt_x</p:attrName>
                                        </p:attrNameLst>
                                      </p:cBhvr>
                                      <p:tavLst>
                                        <p:tav tm="0">
                                          <p:val>
                                            <p:strVal val="#ppt_x"/>
                                          </p:val>
                                        </p:tav>
                                        <p:tav tm="100000">
                                          <p:val>
                                            <p:strVal val="#ppt_x"/>
                                          </p:val>
                                        </p:tav>
                                      </p:tavLst>
                                    </p:anim>
                                    <p:anim calcmode="lin" valueType="num">
                                      <p:cBhvr>
                                        <p:cTn id="23"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800" decel="100000"/>
                                        <p:tgtEl>
                                          <p:spTgt spid="1028"/>
                                        </p:tgtEl>
                                      </p:cBhvr>
                                    </p:animEffect>
                                    <p:anim calcmode="lin" valueType="num">
                                      <p:cBhvr>
                                        <p:cTn id="29" dur="800" decel="100000" fill="hold"/>
                                        <p:tgtEl>
                                          <p:spTgt spid="1028"/>
                                        </p:tgtEl>
                                        <p:attrNameLst>
                                          <p:attrName>style.rotation</p:attrName>
                                        </p:attrNameLst>
                                      </p:cBhvr>
                                      <p:tavLst>
                                        <p:tav tm="0">
                                          <p:val>
                                            <p:fltVal val="-90"/>
                                          </p:val>
                                        </p:tav>
                                        <p:tav tm="100000">
                                          <p:val>
                                            <p:fltVal val="0"/>
                                          </p:val>
                                        </p:tav>
                                      </p:tavLst>
                                    </p:anim>
                                    <p:anim calcmode="lin" valueType="num">
                                      <p:cBhvr>
                                        <p:cTn id="30" dur="800" decel="100000" fill="hold"/>
                                        <p:tgtEl>
                                          <p:spTgt spid="1028"/>
                                        </p:tgtEl>
                                        <p:attrNameLst>
                                          <p:attrName>ppt_x</p:attrName>
                                        </p:attrNameLst>
                                      </p:cBhvr>
                                      <p:tavLst>
                                        <p:tav tm="0">
                                          <p:val>
                                            <p:strVal val="#ppt_x+0.4"/>
                                          </p:val>
                                        </p:tav>
                                        <p:tav tm="100000">
                                          <p:val>
                                            <p:strVal val="#ppt_x-0.05"/>
                                          </p:val>
                                        </p:tav>
                                      </p:tavLst>
                                    </p:anim>
                                    <p:anim calcmode="lin" valueType="num">
                                      <p:cBhvr>
                                        <p:cTn id="31" dur="800" decel="100000" fill="hold"/>
                                        <p:tgtEl>
                                          <p:spTgt spid="1028"/>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028"/>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028"/>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 calcmode="lin" valueType="num">
                                      <p:cBhvr>
                                        <p:cTn id="38" dur="500" fill="hold"/>
                                        <p:tgtEl>
                                          <p:spTgt spid="1032"/>
                                        </p:tgtEl>
                                        <p:attrNameLst>
                                          <p:attrName>ppt_w</p:attrName>
                                        </p:attrNameLst>
                                      </p:cBhvr>
                                      <p:tavLst>
                                        <p:tav tm="0">
                                          <p:val>
                                            <p:fltVal val="0"/>
                                          </p:val>
                                        </p:tav>
                                        <p:tav tm="100000">
                                          <p:val>
                                            <p:strVal val="#ppt_w"/>
                                          </p:val>
                                        </p:tav>
                                      </p:tavLst>
                                    </p:anim>
                                    <p:anim calcmode="lin" valueType="num">
                                      <p:cBhvr>
                                        <p:cTn id="39" dur="500" fill="hold"/>
                                        <p:tgtEl>
                                          <p:spTgt spid="1032"/>
                                        </p:tgtEl>
                                        <p:attrNameLst>
                                          <p:attrName>ppt_h</p:attrName>
                                        </p:attrNameLst>
                                      </p:cBhvr>
                                      <p:tavLst>
                                        <p:tav tm="0">
                                          <p:val>
                                            <p:fltVal val="0"/>
                                          </p:val>
                                        </p:tav>
                                        <p:tav tm="100000">
                                          <p:val>
                                            <p:strVal val="#ppt_h"/>
                                          </p:val>
                                        </p:tav>
                                      </p:tavLst>
                                    </p:anim>
                                    <p:animEffect transition="in" filter="fade">
                                      <p:cBhvr>
                                        <p:cTn id="40" dur="500"/>
                                        <p:tgtEl>
                                          <p:spTgt spid="1032"/>
                                        </p:tgtEl>
                                      </p:cBhvr>
                                    </p:animEffect>
                                  </p:childTnLst>
                                </p:cTn>
                              </p:par>
                            </p:childTnLst>
                          </p:cTn>
                        </p:par>
                      </p:childTnLst>
                    </p:cTn>
                  </p:par>
                  <p:par>
                    <p:cTn id="41" fill="hold">
                      <p:stCondLst>
                        <p:cond delay="indefinite"/>
                      </p:stCondLst>
                      <p:childTnLst>
                        <p:par>
                          <p:cTn id="42" fill="hold">
                            <p:stCondLst>
                              <p:cond delay="0"/>
                            </p:stCondLst>
                            <p:childTnLst>
                              <p:par>
                                <p:cTn id="43" presetID="19"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1500" fill="hold"/>
                                        <p:tgtEl>
                                          <p:spTgt spid="48"/>
                                        </p:tgtEl>
                                        <p:attrNameLst>
                                          <p:attrName>ppt_w</p:attrName>
                                        </p:attrNameLst>
                                      </p:cBhvr>
                                      <p:tavLst>
                                        <p:tav tm="0" fmla="#ppt_w*sin(2.5*pi*$)">
                                          <p:val>
                                            <p:fltVal val="0"/>
                                          </p:val>
                                        </p:tav>
                                        <p:tav tm="100000">
                                          <p:val>
                                            <p:fltVal val="1"/>
                                          </p:val>
                                        </p:tav>
                                      </p:tavLst>
                                    </p:anim>
                                    <p:anim calcmode="lin" valueType="num">
                                      <p:cBhvr>
                                        <p:cTn id="46" dur="15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038"/>
                                        </p:tgtEl>
                                        <p:attrNameLst>
                                          <p:attrName>style.visibility</p:attrName>
                                        </p:attrNameLst>
                                      </p:cBhvr>
                                      <p:to>
                                        <p:strVal val="visible"/>
                                      </p:to>
                                    </p:set>
                                    <p:anim calcmode="lin" valueType="num">
                                      <p:cBhvr>
                                        <p:cTn id="51" dur="500" fill="hold"/>
                                        <p:tgtEl>
                                          <p:spTgt spid="1038"/>
                                        </p:tgtEl>
                                        <p:attrNameLst>
                                          <p:attrName>ppt_w</p:attrName>
                                        </p:attrNameLst>
                                      </p:cBhvr>
                                      <p:tavLst>
                                        <p:tav tm="0">
                                          <p:val>
                                            <p:fltVal val="0"/>
                                          </p:val>
                                        </p:tav>
                                        <p:tav tm="100000">
                                          <p:val>
                                            <p:strVal val="#ppt_w"/>
                                          </p:val>
                                        </p:tav>
                                      </p:tavLst>
                                    </p:anim>
                                    <p:anim calcmode="lin" valueType="num">
                                      <p:cBhvr>
                                        <p:cTn id="52" dur="500" fill="hold"/>
                                        <p:tgtEl>
                                          <p:spTgt spid="1038"/>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p:cTn id="5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3717ED75-AC15-4C59-A3DE-3BE73AB2A3D4}"/>
              </a:ext>
            </a:extLst>
          </p:cNvPr>
          <p:cNvSpPr txBox="1"/>
          <p:nvPr/>
        </p:nvSpPr>
        <p:spPr>
          <a:xfrm>
            <a:off x="349955" y="243512"/>
            <a:ext cx="3702756" cy="6370975"/>
          </a:xfrm>
          <a:prstGeom prst="rect">
            <a:avLst/>
          </a:prstGeom>
          <a:noFill/>
        </p:spPr>
        <p:txBody>
          <a:bodyPr wrap="square">
            <a:spAutoFit/>
          </a:bodyPr>
          <a:lstStyle/>
          <a:p>
            <a:r>
              <a:rPr lang="it-IT" sz="2400" dirty="0">
                <a:latin typeface="Angsana New" panose="02020603050405020304" pitchFamily="18" charset="-34"/>
                <a:cs typeface="Angsana New" panose="02020603050405020304" pitchFamily="18" charset="-34"/>
              </a:rPr>
              <a:t>Insomma, la ricerca scientifica ci ha mostrato che i cervelli femminili e maschili hanno sicuramente</a:t>
            </a:r>
          </a:p>
          <a:p>
            <a:r>
              <a:rPr lang="it-IT" sz="2400" dirty="0">
                <a:latin typeface="Angsana New" panose="02020603050405020304" pitchFamily="18" charset="-34"/>
                <a:cs typeface="Angsana New" panose="02020603050405020304" pitchFamily="18" charset="-34"/>
              </a:rPr>
              <a:t>alcune caratteristiche distintive. Ciò che è certo però è che non esiste una distinzione netta tra gli</a:t>
            </a:r>
          </a:p>
          <a:p>
            <a:r>
              <a:rPr lang="it-IT" sz="2400" dirty="0">
                <a:latin typeface="Angsana New" panose="02020603050405020304" pitchFamily="18" charset="-34"/>
                <a:cs typeface="Angsana New" panose="02020603050405020304" pitchFamily="18" charset="-34"/>
              </a:rPr>
              <a:t>uni e gli altri e che i cervelli di cui si può definire senza esitazione l’appartenenza a un sesso sono</a:t>
            </a:r>
          </a:p>
          <a:p>
            <a:r>
              <a:rPr lang="it-IT" sz="2400" dirty="0">
                <a:latin typeface="Angsana New" panose="02020603050405020304" pitchFamily="18" charset="-34"/>
                <a:cs typeface="Angsana New" panose="02020603050405020304" pitchFamily="18" charset="-34"/>
              </a:rPr>
              <a:t>solo una piccola percentuale. Quel che siamo più portati a concludere allora, è che all’origine delle</a:t>
            </a:r>
          </a:p>
          <a:p>
            <a:r>
              <a:rPr lang="it-IT" sz="2400" dirty="0">
                <a:latin typeface="Angsana New" panose="02020603050405020304" pitchFamily="18" charset="-34"/>
                <a:cs typeface="Angsana New" panose="02020603050405020304" pitchFamily="18" charset="-34"/>
              </a:rPr>
              <a:t>differenze tra uomini e donne ci siano soprattutto ragioni sociali e culturali. Ragioni che fino ad</a:t>
            </a:r>
          </a:p>
          <a:p>
            <a:r>
              <a:rPr lang="it-IT" sz="2400" dirty="0">
                <a:latin typeface="Angsana New" panose="02020603050405020304" pitchFamily="18" charset="-34"/>
                <a:cs typeface="Angsana New" panose="02020603050405020304" pitchFamily="18" charset="-34"/>
              </a:rPr>
              <a:t>oggi hanno portato decisamente più fortuna ai maschi.</a:t>
            </a:r>
          </a:p>
        </p:txBody>
      </p:sp>
      <p:pic>
        <p:nvPicPr>
          <p:cNvPr id="7" name="Immagine 6">
            <a:extLst>
              <a:ext uri="{FF2B5EF4-FFF2-40B4-BE49-F238E27FC236}">
                <a16:creationId xmlns:a16="http://schemas.microsoft.com/office/drawing/2014/main" xmlns="" id="{563446AF-7F92-4B40-96AF-DAB1752089C0}"/>
              </a:ext>
            </a:extLst>
          </p:cNvPr>
          <p:cNvPicPr>
            <a:picLocks noChangeAspect="1"/>
          </p:cNvPicPr>
          <p:nvPr/>
        </p:nvPicPr>
        <p:blipFill>
          <a:blip r:embed="rId2"/>
          <a:stretch>
            <a:fillRect/>
          </a:stretch>
        </p:blipFill>
        <p:spPr>
          <a:xfrm>
            <a:off x="6692900" y="0"/>
            <a:ext cx="5499100" cy="3884848"/>
          </a:xfrm>
          <a:prstGeom prst="rect">
            <a:avLst/>
          </a:prstGeom>
        </p:spPr>
      </p:pic>
      <p:pic>
        <p:nvPicPr>
          <p:cNvPr id="8" name="Immagine 7">
            <a:extLst>
              <a:ext uri="{FF2B5EF4-FFF2-40B4-BE49-F238E27FC236}">
                <a16:creationId xmlns:a16="http://schemas.microsoft.com/office/drawing/2014/main" xmlns="" id="{5D78BC90-0938-43F3-B70D-531FB59C339B}"/>
              </a:ext>
            </a:extLst>
          </p:cNvPr>
          <p:cNvPicPr>
            <a:picLocks noChangeAspect="1"/>
          </p:cNvPicPr>
          <p:nvPr/>
        </p:nvPicPr>
        <p:blipFill>
          <a:blip r:embed="rId3"/>
          <a:stretch>
            <a:fillRect/>
          </a:stretch>
        </p:blipFill>
        <p:spPr>
          <a:xfrm>
            <a:off x="6692900" y="3884848"/>
            <a:ext cx="5499100" cy="2973152"/>
          </a:xfrm>
          <a:prstGeom prst="rect">
            <a:avLst/>
          </a:prstGeom>
        </p:spPr>
      </p:pic>
      <p:sp>
        <p:nvSpPr>
          <p:cNvPr id="9" name="Rettangolo 8">
            <a:extLst>
              <a:ext uri="{FF2B5EF4-FFF2-40B4-BE49-F238E27FC236}">
                <a16:creationId xmlns:a16="http://schemas.microsoft.com/office/drawing/2014/main" xmlns="" id="{B19A19EB-2F04-490C-B072-31F6A611DE3A}"/>
              </a:ext>
            </a:extLst>
          </p:cNvPr>
          <p:cNvSpPr/>
          <p:nvPr/>
        </p:nvSpPr>
        <p:spPr>
          <a:xfrm>
            <a:off x="6096000" y="0"/>
            <a:ext cx="596900" cy="68580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xmlns="" id="{1179702F-6742-4845-8BD0-7F71F3B18EED}"/>
              </a:ext>
            </a:extLst>
          </p:cNvPr>
          <p:cNvSpPr/>
          <p:nvPr/>
        </p:nvSpPr>
        <p:spPr>
          <a:xfrm>
            <a:off x="4374444" y="6005688"/>
            <a:ext cx="699911" cy="72248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xmlns="" id="{F437C97B-9A6C-4435-8FF5-C8D837F85C5E}"/>
              </a:ext>
            </a:extLst>
          </p:cNvPr>
          <p:cNvSpPr/>
          <p:nvPr/>
        </p:nvSpPr>
        <p:spPr>
          <a:xfrm>
            <a:off x="5254978" y="-28223"/>
            <a:ext cx="1477434" cy="138853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xmlns="" id="{6CFE19EB-EDE4-432F-93DB-DFB3FF6ECD54}"/>
              </a:ext>
            </a:extLst>
          </p:cNvPr>
          <p:cNvSpPr/>
          <p:nvPr/>
        </p:nvSpPr>
        <p:spPr>
          <a:xfrm>
            <a:off x="67733" y="11289"/>
            <a:ext cx="282222" cy="27093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506023C7-B3F4-4A22-9975-12F545C5F96F}"/>
              </a:ext>
            </a:extLst>
          </p:cNvPr>
          <p:cNvSpPr/>
          <p:nvPr/>
        </p:nvSpPr>
        <p:spPr>
          <a:xfrm>
            <a:off x="3931355" y="2302934"/>
            <a:ext cx="282222" cy="27093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xmlns="" id="{3A31F805-C69F-45FA-93E8-6BDB3F31CD98}"/>
              </a:ext>
            </a:extLst>
          </p:cNvPr>
          <p:cNvSpPr/>
          <p:nvPr/>
        </p:nvSpPr>
        <p:spPr>
          <a:xfrm>
            <a:off x="5254978" y="609599"/>
            <a:ext cx="801510" cy="72248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xmlns="" id="{E5B31069-4255-496D-837A-0C8861E6E0E1}"/>
              </a:ext>
            </a:extLst>
          </p:cNvPr>
          <p:cNvSpPr/>
          <p:nvPr/>
        </p:nvSpPr>
        <p:spPr>
          <a:xfrm>
            <a:off x="2359378" y="5531555"/>
            <a:ext cx="270934" cy="25964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xmlns="" id="{54064D97-DA53-4335-8F2C-68C74ED04928}"/>
              </a:ext>
            </a:extLst>
          </p:cNvPr>
          <p:cNvCxnSpPr>
            <a:cxnSpLocks/>
          </p:cNvCxnSpPr>
          <p:nvPr/>
        </p:nvCxnSpPr>
        <p:spPr>
          <a:xfrm>
            <a:off x="4374444" y="11289"/>
            <a:ext cx="0" cy="1648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xmlns="" id="{AC401728-90E4-4222-B4C0-16EFA2951492}"/>
              </a:ext>
            </a:extLst>
          </p:cNvPr>
          <p:cNvCxnSpPr>
            <a:cxnSpLocks/>
          </p:cNvCxnSpPr>
          <p:nvPr/>
        </p:nvCxnSpPr>
        <p:spPr>
          <a:xfrm>
            <a:off x="4639732" y="11289"/>
            <a:ext cx="0" cy="1648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xmlns="" id="{7A246D74-B005-4F49-A2F1-4063D6FC34F2}"/>
              </a:ext>
            </a:extLst>
          </p:cNvPr>
          <p:cNvCxnSpPr>
            <a:cxnSpLocks/>
          </p:cNvCxnSpPr>
          <p:nvPr/>
        </p:nvCxnSpPr>
        <p:spPr>
          <a:xfrm>
            <a:off x="4947355" y="0"/>
            <a:ext cx="0" cy="16594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9070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80">
                                          <p:stCondLst>
                                            <p:cond delay="0"/>
                                          </p:stCondLst>
                                        </p:cTn>
                                        <p:tgtEl>
                                          <p:spTgt spid="10"/>
                                        </p:tgtEl>
                                      </p:cBhvr>
                                    </p:animEffect>
                                    <p:anim calcmode="lin" valueType="num">
                                      <p:cBhvr>
                                        <p:cTn id="5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9" dur="26">
                                          <p:stCondLst>
                                            <p:cond delay="650"/>
                                          </p:stCondLst>
                                        </p:cTn>
                                        <p:tgtEl>
                                          <p:spTgt spid="10"/>
                                        </p:tgtEl>
                                      </p:cBhvr>
                                      <p:to x="100000" y="60000"/>
                                    </p:animScale>
                                    <p:animScale>
                                      <p:cBhvr>
                                        <p:cTn id="60" dur="166" decel="50000">
                                          <p:stCondLst>
                                            <p:cond delay="676"/>
                                          </p:stCondLst>
                                        </p:cTn>
                                        <p:tgtEl>
                                          <p:spTgt spid="10"/>
                                        </p:tgtEl>
                                      </p:cBhvr>
                                      <p:to x="100000" y="100000"/>
                                    </p:animScale>
                                    <p:animScale>
                                      <p:cBhvr>
                                        <p:cTn id="61" dur="26">
                                          <p:stCondLst>
                                            <p:cond delay="1312"/>
                                          </p:stCondLst>
                                        </p:cTn>
                                        <p:tgtEl>
                                          <p:spTgt spid="10"/>
                                        </p:tgtEl>
                                      </p:cBhvr>
                                      <p:to x="100000" y="80000"/>
                                    </p:animScale>
                                    <p:animScale>
                                      <p:cBhvr>
                                        <p:cTn id="62" dur="166" decel="50000">
                                          <p:stCondLst>
                                            <p:cond delay="1338"/>
                                          </p:stCondLst>
                                        </p:cTn>
                                        <p:tgtEl>
                                          <p:spTgt spid="10"/>
                                        </p:tgtEl>
                                      </p:cBhvr>
                                      <p:to x="100000" y="100000"/>
                                    </p:animScale>
                                    <p:animScale>
                                      <p:cBhvr>
                                        <p:cTn id="63" dur="26">
                                          <p:stCondLst>
                                            <p:cond delay="1642"/>
                                          </p:stCondLst>
                                        </p:cTn>
                                        <p:tgtEl>
                                          <p:spTgt spid="10"/>
                                        </p:tgtEl>
                                      </p:cBhvr>
                                      <p:to x="100000" y="90000"/>
                                    </p:animScale>
                                    <p:animScale>
                                      <p:cBhvr>
                                        <p:cTn id="64" dur="166" decel="50000">
                                          <p:stCondLst>
                                            <p:cond delay="1668"/>
                                          </p:stCondLst>
                                        </p:cTn>
                                        <p:tgtEl>
                                          <p:spTgt spid="10"/>
                                        </p:tgtEl>
                                      </p:cBhvr>
                                      <p:to x="100000" y="100000"/>
                                    </p:animScale>
                                    <p:animScale>
                                      <p:cBhvr>
                                        <p:cTn id="65" dur="26">
                                          <p:stCondLst>
                                            <p:cond delay="1808"/>
                                          </p:stCondLst>
                                        </p:cTn>
                                        <p:tgtEl>
                                          <p:spTgt spid="10"/>
                                        </p:tgtEl>
                                      </p:cBhvr>
                                      <p:to x="100000" y="95000"/>
                                    </p:animScale>
                                    <p:animScale>
                                      <p:cBhvr>
                                        <p:cTn id="66" dur="166" decel="50000">
                                          <p:stCondLst>
                                            <p:cond delay="1834"/>
                                          </p:stCondLst>
                                        </p:cTn>
                                        <p:tgtEl>
                                          <p:spTgt spid="10"/>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580">
                                          <p:stCondLst>
                                            <p:cond delay="0"/>
                                          </p:stCondLst>
                                        </p:cTn>
                                        <p:tgtEl>
                                          <p:spTgt spid="16"/>
                                        </p:tgtEl>
                                      </p:cBhvr>
                                    </p:animEffect>
                                    <p:anim calcmode="lin" valueType="num">
                                      <p:cBhvr>
                                        <p:cTn id="7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7" dur="26">
                                          <p:stCondLst>
                                            <p:cond delay="650"/>
                                          </p:stCondLst>
                                        </p:cTn>
                                        <p:tgtEl>
                                          <p:spTgt spid="16"/>
                                        </p:tgtEl>
                                      </p:cBhvr>
                                      <p:to x="100000" y="60000"/>
                                    </p:animScale>
                                    <p:animScale>
                                      <p:cBhvr>
                                        <p:cTn id="78" dur="166" decel="50000">
                                          <p:stCondLst>
                                            <p:cond delay="676"/>
                                          </p:stCondLst>
                                        </p:cTn>
                                        <p:tgtEl>
                                          <p:spTgt spid="16"/>
                                        </p:tgtEl>
                                      </p:cBhvr>
                                      <p:to x="100000" y="100000"/>
                                    </p:animScale>
                                    <p:animScale>
                                      <p:cBhvr>
                                        <p:cTn id="79" dur="26">
                                          <p:stCondLst>
                                            <p:cond delay="1312"/>
                                          </p:stCondLst>
                                        </p:cTn>
                                        <p:tgtEl>
                                          <p:spTgt spid="16"/>
                                        </p:tgtEl>
                                      </p:cBhvr>
                                      <p:to x="100000" y="80000"/>
                                    </p:animScale>
                                    <p:animScale>
                                      <p:cBhvr>
                                        <p:cTn id="80" dur="166" decel="50000">
                                          <p:stCondLst>
                                            <p:cond delay="1338"/>
                                          </p:stCondLst>
                                        </p:cTn>
                                        <p:tgtEl>
                                          <p:spTgt spid="16"/>
                                        </p:tgtEl>
                                      </p:cBhvr>
                                      <p:to x="100000" y="100000"/>
                                    </p:animScale>
                                    <p:animScale>
                                      <p:cBhvr>
                                        <p:cTn id="81" dur="26">
                                          <p:stCondLst>
                                            <p:cond delay="1642"/>
                                          </p:stCondLst>
                                        </p:cTn>
                                        <p:tgtEl>
                                          <p:spTgt spid="16"/>
                                        </p:tgtEl>
                                      </p:cBhvr>
                                      <p:to x="100000" y="90000"/>
                                    </p:animScale>
                                    <p:animScale>
                                      <p:cBhvr>
                                        <p:cTn id="82" dur="166" decel="50000">
                                          <p:stCondLst>
                                            <p:cond delay="1668"/>
                                          </p:stCondLst>
                                        </p:cTn>
                                        <p:tgtEl>
                                          <p:spTgt spid="16"/>
                                        </p:tgtEl>
                                      </p:cBhvr>
                                      <p:to x="100000" y="100000"/>
                                    </p:animScale>
                                    <p:animScale>
                                      <p:cBhvr>
                                        <p:cTn id="83" dur="26">
                                          <p:stCondLst>
                                            <p:cond delay="1808"/>
                                          </p:stCondLst>
                                        </p:cTn>
                                        <p:tgtEl>
                                          <p:spTgt spid="16"/>
                                        </p:tgtEl>
                                      </p:cBhvr>
                                      <p:to x="100000" y="95000"/>
                                    </p:animScale>
                                    <p:animScale>
                                      <p:cBhvr>
                                        <p:cTn id="84" dur="166" decel="50000">
                                          <p:stCondLst>
                                            <p:cond delay="1834"/>
                                          </p:stCondLst>
                                        </p:cTn>
                                        <p:tgtEl>
                                          <p:spTgt spid="16"/>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wipe(down)">
                                      <p:cBhvr>
                                        <p:cTn id="89" dur="580">
                                          <p:stCondLst>
                                            <p:cond delay="0"/>
                                          </p:stCondLst>
                                        </p:cTn>
                                        <p:tgtEl>
                                          <p:spTgt spid="13"/>
                                        </p:tgtEl>
                                      </p:cBhvr>
                                    </p:animEffect>
                                    <p:anim calcmode="lin" valueType="num">
                                      <p:cBhvr>
                                        <p:cTn id="9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5" dur="26">
                                          <p:stCondLst>
                                            <p:cond delay="650"/>
                                          </p:stCondLst>
                                        </p:cTn>
                                        <p:tgtEl>
                                          <p:spTgt spid="13"/>
                                        </p:tgtEl>
                                      </p:cBhvr>
                                      <p:to x="100000" y="60000"/>
                                    </p:animScale>
                                    <p:animScale>
                                      <p:cBhvr>
                                        <p:cTn id="96" dur="166" decel="50000">
                                          <p:stCondLst>
                                            <p:cond delay="676"/>
                                          </p:stCondLst>
                                        </p:cTn>
                                        <p:tgtEl>
                                          <p:spTgt spid="13"/>
                                        </p:tgtEl>
                                      </p:cBhvr>
                                      <p:to x="100000" y="100000"/>
                                    </p:animScale>
                                    <p:animScale>
                                      <p:cBhvr>
                                        <p:cTn id="97" dur="26">
                                          <p:stCondLst>
                                            <p:cond delay="1312"/>
                                          </p:stCondLst>
                                        </p:cTn>
                                        <p:tgtEl>
                                          <p:spTgt spid="13"/>
                                        </p:tgtEl>
                                      </p:cBhvr>
                                      <p:to x="100000" y="80000"/>
                                    </p:animScale>
                                    <p:animScale>
                                      <p:cBhvr>
                                        <p:cTn id="98" dur="166" decel="50000">
                                          <p:stCondLst>
                                            <p:cond delay="1338"/>
                                          </p:stCondLst>
                                        </p:cTn>
                                        <p:tgtEl>
                                          <p:spTgt spid="13"/>
                                        </p:tgtEl>
                                      </p:cBhvr>
                                      <p:to x="100000" y="100000"/>
                                    </p:animScale>
                                    <p:animScale>
                                      <p:cBhvr>
                                        <p:cTn id="99" dur="26">
                                          <p:stCondLst>
                                            <p:cond delay="1642"/>
                                          </p:stCondLst>
                                        </p:cTn>
                                        <p:tgtEl>
                                          <p:spTgt spid="13"/>
                                        </p:tgtEl>
                                      </p:cBhvr>
                                      <p:to x="100000" y="90000"/>
                                    </p:animScale>
                                    <p:animScale>
                                      <p:cBhvr>
                                        <p:cTn id="100" dur="166" decel="50000">
                                          <p:stCondLst>
                                            <p:cond delay="1668"/>
                                          </p:stCondLst>
                                        </p:cTn>
                                        <p:tgtEl>
                                          <p:spTgt spid="13"/>
                                        </p:tgtEl>
                                      </p:cBhvr>
                                      <p:to x="100000" y="100000"/>
                                    </p:animScale>
                                    <p:animScale>
                                      <p:cBhvr>
                                        <p:cTn id="101" dur="26">
                                          <p:stCondLst>
                                            <p:cond delay="1808"/>
                                          </p:stCondLst>
                                        </p:cTn>
                                        <p:tgtEl>
                                          <p:spTgt spid="13"/>
                                        </p:tgtEl>
                                      </p:cBhvr>
                                      <p:to x="100000" y="95000"/>
                                    </p:animScale>
                                    <p:animScale>
                                      <p:cBhvr>
                                        <p:cTn id="102" dur="166" decel="50000">
                                          <p:stCondLst>
                                            <p:cond delay="1834"/>
                                          </p:stCondLst>
                                        </p:cTn>
                                        <p:tgtEl>
                                          <p:spTgt spid="13"/>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wipe(down)">
                                      <p:cBhvr>
                                        <p:cTn id="107" dur="580">
                                          <p:stCondLst>
                                            <p:cond delay="0"/>
                                          </p:stCondLst>
                                        </p:cTn>
                                        <p:tgtEl>
                                          <p:spTgt spid="12"/>
                                        </p:tgtEl>
                                      </p:cBhvr>
                                    </p:animEffect>
                                    <p:anim calcmode="lin" valueType="num">
                                      <p:cBhvr>
                                        <p:cTn id="10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3" dur="26">
                                          <p:stCondLst>
                                            <p:cond delay="650"/>
                                          </p:stCondLst>
                                        </p:cTn>
                                        <p:tgtEl>
                                          <p:spTgt spid="12"/>
                                        </p:tgtEl>
                                      </p:cBhvr>
                                      <p:to x="100000" y="60000"/>
                                    </p:animScale>
                                    <p:animScale>
                                      <p:cBhvr>
                                        <p:cTn id="114" dur="166" decel="50000">
                                          <p:stCondLst>
                                            <p:cond delay="676"/>
                                          </p:stCondLst>
                                        </p:cTn>
                                        <p:tgtEl>
                                          <p:spTgt spid="12"/>
                                        </p:tgtEl>
                                      </p:cBhvr>
                                      <p:to x="100000" y="100000"/>
                                    </p:animScale>
                                    <p:animScale>
                                      <p:cBhvr>
                                        <p:cTn id="115" dur="26">
                                          <p:stCondLst>
                                            <p:cond delay="1312"/>
                                          </p:stCondLst>
                                        </p:cTn>
                                        <p:tgtEl>
                                          <p:spTgt spid="12"/>
                                        </p:tgtEl>
                                      </p:cBhvr>
                                      <p:to x="100000" y="80000"/>
                                    </p:animScale>
                                    <p:animScale>
                                      <p:cBhvr>
                                        <p:cTn id="116" dur="166" decel="50000">
                                          <p:stCondLst>
                                            <p:cond delay="1338"/>
                                          </p:stCondLst>
                                        </p:cTn>
                                        <p:tgtEl>
                                          <p:spTgt spid="12"/>
                                        </p:tgtEl>
                                      </p:cBhvr>
                                      <p:to x="100000" y="100000"/>
                                    </p:animScale>
                                    <p:animScale>
                                      <p:cBhvr>
                                        <p:cTn id="117" dur="26">
                                          <p:stCondLst>
                                            <p:cond delay="1642"/>
                                          </p:stCondLst>
                                        </p:cTn>
                                        <p:tgtEl>
                                          <p:spTgt spid="12"/>
                                        </p:tgtEl>
                                      </p:cBhvr>
                                      <p:to x="100000" y="90000"/>
                                    </p:animScale>
                                    <p:animScale>
                                      <p:cBhvr>
                                        <p:cTn id="118" dur="166" decel="50000">
                                          <p:stCondLst>
                                            <p:cond delay="1668"/>
                                          </p:stCondLst>
                                        </p:cTn>
                                        <p:tgtEl>
                                          <p:spTgt spid="12"/>
                                        </p:tgtEl>
                                      </p:cBhvr>
                                      <p:to x="100000" y="100000"/>
                                    </p:animScale>
                                    <p:animScale>
                                      <p:cBhvr>
                                        <p:cTn id="119" dur="26">
                                          <p:stCondLst>
                                            <p:cond delay="1808"/>
                                          </p:stCondLst>
                                        </p:cTn>
                                        <p:tgtEl>
                                          <p:spTgt spid="12"/>
                                        </p:tgtEl>
                                      </p:cBhvr>
                                      <p:to x="100000" y="95000"/>
                                    </p:animScale>
                                    <p:animScale>
                                      <p:cBhvr>
                                        <p:cTn id="120" dur="166" decel="50000">
                                          <p:stCondLst>
                                            <p:cond delay="1834"/>
                                          </p:stCondLst>
                                        </p:cTn>
                                        <p:tgtEl>
                                          <p:spTgt spid="12"/>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45" presetClass="entr" presetSubtype="0" fill="hold" grpId="0" nodeType="clickEffect">
                                  <p:stCondLst>
                                    <p:cond delay="0"/>
                                  </p:stCondLst>
                                  <p:childTnLst>
                                    <p:set>
                                      <p:cBhvr>
                                        <p:cTn id="124" dur="1" fill="hold">
                                          <p:stCondLst>
                                            <p:cond delay="0"/>
                                          </p:stCondLst>
                                        </p:cTn>
                                        <p:tgtEl>
                                          <p:spTgt spid="6"/>
                                        </p:tgtEl>
                                        <p:attrNameLst>
                                          <p:attrName>style.visibility</p:attrName>
                                        </p:attrNameLst>
                                      </p:cBhvr>
                                      <p:to>
                                        <p:strVal val="visible"/>
                                      </p:to>
                                    </p:set>
                                    <p:animEffect transition="in" filter="fade">
                                      <p:cBhvr>
                                        <p:cTn id="125" dur="2000"/>
                                        <p:tgtEl>
                                          <p:spTgt spid="6"/>
                                        </p:tgtEl>
                                      </p:cBhvr>
                                    </p:animEffect>
                                    <p:anim calcmode="lin" valueType="num">
                                      <p:cBhvr>
                                        <p:cTn id="126" dur="2000" fill="hold"/>
                                        <p:tgtEl>
                                          <p:spTgt spid="6"/>
                                        </p:tgtEl>
                                        <p:attrNameLst>
                                          <p:attrName>ppt_w</p:attrName>
                                        </p:attrNameLst>
                                      </p:cBhvr>
                                      <p:tavLst>
                                        <p:tav tm="0" fmla="#ppt_w*sin(2.5*pi*$)">
                                          <p:val>
                                            <p:fltVal val="0"/>
                                          </p:val>
                                        </p:tav>
                                        <p:tav tm="100000">
                                          <p:val>
                                            <p:fltVal val="1"/>
                                          </p:val>
                                        </p:tav>
                                      </p:tavLst>
                                    </p:anim>
                                    <p:anim calcmode="lin" valueType="num">
                                      <p:cBhvr>
                                        <p:cTn id="127"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3" grpId="0" animBg="1"/>
      <p:bldP spid="15" grpId="0" animBg="1"/>
      <p:bldP spid="1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57537860-D6DC-4F1E-8125-06D668FAAA39}"/>
              </a:ext>
            </a:extLst>
          </p:cNvPr>
          <p:cNvPicPr>
            <a:picLocks noChangeAspect="1"/>
          </p:cNvPicPr>
          <p:nvPr/>
        </p:nvPicPr>
        <p:blipFill>
          <a:blip r:embed="rId2"/>
          <a:stretch>
            <a:fillRect/>
          </a:stretch>
        </p:blipFill>
        <p:spPr>
          <a:xfrm>
            <a:off x="0" y="505177"/>
            <a:ext cx="4936067" cy="4936067"/>
          </a:xfrm>
          <a:prstGeom prst="rect">
            <a:avLst/>
          </a:prstGeom>
        </p:spPr>
      </p:pic>
      <p:sp>
        <p:nvSpPr>
          <p:cNvPr id="5" name="Rettangolo 4">
            <a:extLst>
              <a:ext uri="{FF2B5EF4-FFF2-40B4-BE49-F238E27FC236}">
                <a16:creationId xmlns:a16="http://schemas.microsoft.com/office/drawing/2014/main" xmlns="" id="{7ADF8201-4C60-4C34-8F9B-C111553DFDC2}"/>
              </a:ext>
            </a:extLst>
          </p:cNvPr>
          <p:cNvSpPr/>
          <p:nvPr/>
        </p:nvSpPr>
        <p:spPr>
          <a:xfrm>
            <a:off x="3488267" y="3259667"/>
            <a:ext cx="8703733" cy="1526822"/>
          </a:xfrm>
          <a:prstGeom prst="rect">
            <a:avLst/>
          </a:prstGeom>
          <a:solidFill>
            <a:srgbClr val="908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xmlns="" id="{4D1708B8-6D4C-42B2-BFEC-EAC069EE0AEF}"/>
              </a:ext>
            </a:extLst>
          </p:cNvPr>
          <p:cNvSpPr txBox="1"/>
          <p:nvPr/>
        </p:nvSpPr>
        <p:spPr>
          <a:xfrm>
            <a:off x="3714044" y="3669135"/>
            <a:ext cx="8240889" cy="707886"/>
          </a:xfrm>
          <a:prstGeom prst="rect">
            <a:avLst/>
          </a:prstGeom>
          <a:noFill/>
        </p:spPr>
        <p:txBody>
          <a:bodyPr wrap="square" rtlCol="0">
            <a:spAutoFit/>
          </a:bodyPr>
          <a:lstStyle/>
          <a:p>
            <a:r>
              <a:rPr lang="it-IT" sz="4000" dirty="0">
                <a:solidFill>
                  <a:schemeClr val="bg1"/>
                </a:solidFill>
                <a:latin typeface="Modern Love" panose="04090805081005020601" pitchFamily="82" charset="0"/>
              </a:rPr>
              <a:t>Giochi da maschi o da femmina?</a:t>
            </a:r>
          </a:p>
        </p:txBody>
      </p:sp>
      <p:sp>
        <p:nvSpPr>
          <p:cNvPr id="7" name="Rettangolo 6">
            <a:extLst>
              <a:ext uri="{FF2B5EF4-FFF2-40B4-BE49-F238E27FC236}">
                <a16:creationId xmlns:a16="http://schemas.microsoft.com/office/drawing/2014/main" xmlns="" id="{B3FC4A44-241F-4162-ADCC-60BE4D36299B}"/>
              </a:ext>
            </a:extLst>
          </p:cNvPr>
          <p:cNvSpPr/>
          <p:nvPr/>
        </p:nvSpPr>
        <p:spPr>
          <a:xfrm>
            <a:off x="4185355" y="0"/>
            <a:ext cx="1501423" cy="1399822"/>
          </a:xfrm>
          <a:prstGeom prst="rect">
            <a:avLst/>
          </a:prstGeom>
          <a:solidFill>
            <a:srgbClr val="908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xmlns="" id="{4C09DFC0-C866-4778-95CF-6D93B88DA79F}"/>
              </a:ext>
            </a:extLst>
          </p:cNvPr>
          <p:cNvSpPr/>
          <p:nvPr/>
        </p:nvSpPr>
        <p:spPr>
          <a:xfrm>
            <a:off x="225778" y="5661378"/>
            <a:ext cx="1004711" cy="1010355"/>
          </a:xfrm>
          <a:prstGeom prst="rect">
            <a:avLst/>
          </a:prstGeom>
          <a:solidFill>
            <a:srgbClr val="D9D3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xmlns="" id="{5AAB2AD7-EDB0-4D26-A88F-C27E70D4F859}"/>
              </a:ext>
            </a:extLst>
          </p:cNvPr>
          <p:cNvSpPr/>
          <p:nvPr/>
        </p:nvSpPr>
        <p:spPr>
          <a:xfrm>
            <a:off x="9872133" y="1399822"/>
            <a:ext cx="742245" cy="742244"/>
          </a:xfrm>
          <a:prstGeom prst="rect">
            <a:avLst/>
          </a:prstGeom>
          <a:solidFill>
            <a:srgbClr val="D9D3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xmlns="" id="{118F5B49-9F1E-4C40-ADFF-EF6808FF91DC}"/>
              </a:ext>
            </a:extLst>
          </p:cNvPr>
          <p:cNvSpPr/>
          <p:nvPr/>
        </p:nvSpPr>
        <p:spPr>
          <a:xfrm>
            <a:off x="8439857" y="5789788"/>
            <a:ext cx="410634" cy="376767"/>
          </a:xfrm>
          <a:prstGeom prst="rect">
            <a:avLst/>
          </a:prstGeom>
          <a:solidFill>
            <a:srgbClr val="908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diritto 11">
            <a:extLst>
              <a:ext uri="{FF2B5EF4-FFF2-40B4-BE49-F238E27FC236}">
                <a16:creationId xmlns:a16="http://schemas.microsoft.com/office/drawing/2014/main" xmlns="" id="{002A2A48-4195-45A9-9DBC-DF62E9620471}"/>
              </a:ext>
            </a:extLst>
          </p:cNvPr>
          <p:cNvCxnSpPr>
            <a:cxnSpLocks/>
          </p:cNvCxnSpPr>
          <p:nvPr/>
        </p:nvCxnSpPr>
        <p:spPr>
          <a:xfrm>
            <a:off x="8314267" y="18344"/>
            <a:ext cx="45154" cy="17526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xmlns="" id="{170AC6F2-F210-4BE4-8FA2-AA056092E002}"/>
              </a:ext>
            </a:extLst>
          </p:cNvPr>
          <p:cNvCxnSpPr>
            <a:cxnSpLocks/>
          </p:cNvCxnSpPr>
          <p:nvPr/>
        </p:nvCxnSpPr>
        <p:spPr>
          <a:xfrm>
            <a:off x="8866012" y="15522"/>
            <a:ext cx="50094" cy="185137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xmlns="" id="{6188E95D-1025-43C8-958E-F69606BC0AF7}"/>
              </a:ext>
            </a:extLst>
          </p:cNvPr>
          <p:cNvCxnSpPr>
            <a:cxnSpLocks/>
          </p:cNvCxnSpPr>
          <p:nvPr/>
        </p:nvCxnSpPr>
        <p:spPr>
          <a:xfrm>
            <a:off x="9471378" y="0"/>
            <a:ext cx="0" cy="18669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xmlns="" id="{40E7B61B-5A31-466B-B39D-6F87B550038D}"/>
              </a:ext>
            </a:extLst>
          </p:cNvPr>
          <p:cNvCxnSpPr>
            <a:cxnSpLocks/>
          </p:cNvCxnSpPr>
          <p:nvPr/>
        </p:nvCxnSpPr>
        <p:spPr>
          <a:xfrm>
            <a:off x="7608710" y="0"/>
            <a:ext cx="0" cy="18669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97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80">
                                          <p:stCondLst>
                                            <p:cond delay="0"/>
                                          </p:stCondLst>
                                        </p:cTn>
                                        <p:tgtEl>
                                          <p:spTgt spid="9"/>
                                        </p:tgtEl>
                                      </p:cBhvr>
                                    </p:animEffect>
                                    <p:anim calcmode="lin" valueType="num">
                                      <p:cBhvr>
                                        <p:cTn id="3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2" dur="26">
                                          <p:stCondLst>
                                            <p:cond delay="650"/>
                                          </p:stCondLst>
                                        </p:cTn>
                                        <p:tgtEl>
                                          <p:spTgt spid="9"/>
                                        </p:tgtEl>
                                      </p:cBhvr>
                                      <p:to x="100000" y="60000"/>
                                    </p:animScale>
                                    <p:animScale>
                                      <p:cBhvr>
                                        <p:cTn id="43" dur="166" decel="50000">
                                          <p:stCondLst>
                                            <p:cond delay="676"/>
                                          </p:stCondLst>
                                        </p:cTn>
                                        <p:tgtEl>
                                          <p:spTgt spid="9"/>
                                        </p:tgtEl>
                                      </p:cBhvr>
                                      <p:to x="100000" y="100000"/>
                                    </p:animScale>
                                    <p:animScale>
                                      <p:cBhvr>
                                        <p:cTn id="44" dur="26">
                                          <p:stCondLst>
                                            <p:cond delay="1312"/>
                                          </p:stCondLst>
                                        </p:cTn>
                                        <p:tgtEl>
                                          <p:spTgt spid="9"/>
                                        </p:tgtEl>
                                      </p:cBhvr>
                                      <p:to x="100000" y="80000"/>
                                    </p:animScale>
                                    <p:animScale>
                                      <p:cBhvr>
                                        <p:cTn id="45" dur="166" decel="50000">
                                          <p:stCondLst>
                                            <p:cond delay="1338"/>
                                          </p:stCondLst>
                                        </p:cTn>
                                        <p:tgtEl>
                                          <p:spTgt spid="9"/>
                                        </p:tgtEl>
                                      </p:cBhvr>
                                      <p:to x="100000" y="100000"/>
                                    </p:animScale>
                                    <p:animScale>
                                      <p:cBhvr>
                                        <p:cTn id="46" dur="26">
                                          <p:stCondLst>
                                            <p:cond delay="1642"/>
                                          </p:stCondLst>
                                        </p:cTn>
                                        <p:tgtEl>
                                          <p:spTgt spid="9"/>
                                        </p:tgtEl>
                                      </p:cBhvr>
                                      <p:to x="100000" y="90000"/>
                                    </p:animScale>
                                    <p:animScale>
                                      <p:cBhvr>
                                        <p:cTn id="47" dur="166" decel="50000">
                                          <p:stCondLst>
                                            <p:cond delay="1668"/>
                                          </p:stCondLst>
                                        </p:cTn>
                                        <p:tgtEl>
                                          <p:spTgt spid="9"/>
                                        </p:tgtEl>
                                      </p:cBhvr>
                                      <p:to x="100000" y="100000"/>
                                    </p:animScale>
                                    <p:animScale>
                                      <p:cBhvr>
                                        <p:cTn id="48" dur="26">
                                          <p:stCondLst>
                                            <p:cond delay="1808"/>
                                          </p:stCondLst>
                                        </p:cTn>
                                        <p:tgtEl>
                                          <p:spTgt spid="9"/>
                                        </p:tgtEl>
                                      </p:cBhvr>
                                      <p:to x="100000" y="95000"/>
                                    </p:animScale>
                                    <p:animScale>
                                      <p:cBhvr>
                                        <p:cTn id="49" dur="166" decel="50000">
                                          <p:stCondLst>
                                            <p:cond delay="1834"/>
                                          </p:stCondLst>
                                        </p:cTn>
                                        <p:tgtEl>
                                          <p:spTgt spid="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80">
                                          <p:stCondLst>
                                            <p:cond delay="0"/>
                                          </p:stCondLst>
                                        </p:cTn>
                                        <p:tgtEl>
                                          <p:spTgt spid="10"/>
                                        </p:tgtEl>
                                      </p:cBhvr>
                                    </p:animEffect>
                                    <p:anim calcmode="lin" valueType="num">
                                      <p:cBhvr>
                                        <p:cTn id="5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0" dur="26">
                                          <p:stCondLst>
                                            <p:cond delay="650"/>
                                          </p:stCondLst>
                                        </p:cTn>
                                        <p:tgtEl>
                                          <p:spTgt spid="10"/>
                                        </p:tgtEl>
                                      </p:cBhvr>
                                      <p:to x="100000" y="60000"/>
                                    </p:animScale>
                                    <p:animScale>
                                      <p:cBhvr>
                                        <p:cTn id="61" dur="166" decel="50000">
                                          <p:stCondLst>
                                            <p:cond delay="676"/>
                                          </p:stCondLst>
                                        </p:cTn>
                                        <p:tgtEl>
                                          <p:spTgt spid="10"/>
                                        </p:tgtEl>
                                      </p:cBhvr>
                                      <p:to x="100000" y="100000"/>
                                    </p:animScale>
                                    <p:animScale>
                                      <p:cBhvr>
                                        <p:cTn id="62" dur="26">
                                          <p:stCondLst>
                                            <p:cond delay="1312"/>
                                          </p:stCondLst>
                                        </p:cTn>
                                        <p:tgtEl>
                                          <p:spTgt spid="10"/>
                                        </p:tgtEl>
                                      </p:cBhvr>
                                      <p:to x="100000" y="80000"/>
                                    </p:animScale>
                                    <p:animScale>
                                      <p:cBhvr>
                                        <p:cTn id="63" dur="166" decel="50000">
                                          <p:stCondLst>
                                            <p:cond delay="1338"/>
                                          </p:stCondLst>
                                        </p:cTn>
                                        <p:tgtEl>
                                          <p:spTgt spid="10"/>
                                        </p:tgtEl>
                                      </p:cBhvr>
                                      <p:to x="100000" y="100000"/>
                                    </p:animScale>
                                    <p:animScale>
                                      <p:cBhvr>
                                        <p:cTn id="64" dur="26">
                                          <p:stCondLst>
                                            <p:cond delay="1642"/>
                                          </p:stCondLst>
                                        </p:cTn>
                                        <p:tgtEl>
                                          <p:spTgt spid="10"/>
                                        </p:tgtEl>
                                      </p:cBhvr>
                                      <p:to x="100000" y="90000"/>
                                    </p:animScale>
                                    <p:animScale>
                                      <p:cBhvr>
                                        <p:cTn id="65" dur="166" decel="50000">
                                          <p:stCondLst>
                                            <p:cond delay="1668"/>
                                          </p:stCondLst>
                                        </p:cTn>
                                        <p:tgtEl>
                                          <p:spTgt spid="10"/>
                                        </p:tgtEl>
                                      </p:cBhvr>
                                      <p:to x="100000" y="100000"/>
                                    </p:animScale>
                                    <p:animScale>
                                      <p:cBhvr>
                                        <p:cTn id="66" dur="26">
                                          <p:stCondLst>
                                            <p:cond delay="1808"/>
                                          </p:stCondLst>
                                        </p:cTn>
                                        <p:tgtEl>
                                          <p:spTgt spid="10"/>
                                        </p:tgtEl>
                                      </p:cBhvr>
                                      <p:to x="100000" y="95000"/>
                                    </p:animScale>
                                    <p:animScale>
                                      <p:cBhvr>
                                        <p:cTn id="67" dur="166" decel="50000">
                                          <p:stCondLst>
                                            <p:cond delay="1834"/>
                                          </p:stCondLst>
                                        </p:cTn>
                                        <p:tgtEl>
                                          <p:spTgt spid="1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80">
                                          <p:stCondLst>
                                            <p:cond delay="0"/>
                                          </p:stCondLst>
                                        </p:cTn>
                                        <p:tgtEl>
                                          <p:spTgt spid="8"/>
                                        </p:tgtEl>
                                      </p:cBhvr>
                                    </p:animEffect>
                                    <p:anim calcmode="lin" valueType="num">
                                      <p:cBhvr>
                                        <p:cTn id="7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8" dur="26">
                                          <p:stCondLst>
                                            <p:cond delay="650"/>
                                          </p:stCondLst>
                                        </p:cTn>
                                        <p:tgtEl>
                                          <p:spTgt spid="8"/>
                                        </p:tgtEl>
                                      </p:cBhvr>
                                      <p:to x="100000" y="60000"/>
                                    </p:animScale>
                                    <p:animScale>
                                      <p:cBhvr>
                                        <p:cTn id="79" dur="166" decel="50000">
                                          <p:stCondLst>
                                            <p:cond delay="676"/>
                                          </p:stCondLst>
                                        </p:cTn>
                                        <p:tgtEl>
                                          <p:spTgt spid="8"/>
                                        </p:tgtEl>
                                      </p:cBhvr>
                                      <p:to x="100000" y="100000"/>
                                    </p:animScale>
                                    <p:animScale>
                                      <p:cBhvr>
                                        <p:cTn id="80" dur="26">
                                          <p:stCondLst>
                                            <p:cond delay="1312"/>
                                          </p:stCondLst>
                                        </p:cTn>
                                        <p:tgtEl>
                                          <p:spTgt spid="8"/>
                                        </p:tgtEl>
                                      </p:cBhvr>
                                      <p:to x="100000" y="80000"/>
                                    </p:animScale>
                                    <p:animScale>
                                      <p:cBhvr>
                                        <p:cTn id="81" dur="166" decel="50000">
                                          <p:stCondLst>
                                            <p:cond delay="1338"/>
                                          </p:stCondLst>
                                        </p:cTn>
                                        <p:tgtEl>
                                          <p:spTgt spid="8"/>
                                        </p:tgtEl>
                                      </p:cBhvr>
                                      <p:to x="100000" y="100000"/>
                                    </p:animScale>
                                    <p:animScale>
                                      <p:cBhvr>
                                        <p:cTn id="82" dur="26">
                                          <p:stCondLst>
                                            <p:cond delay="1642"/>
                                          </p:stCondLst>
                                        </p:cTn>
                                        <p:tgtEl>
                                          <p:spTgt spid="8"/>
                                        </p:tgtEl>
                                      </p:cBhvr>
                                      <p:to x="100000" y="90000"/>
                                    </p:animScale>
                                    <p:animScale>
                                      <p:cBhvr>
                                        <p:cTn id="83" dur="166" decel="50000">
                                          <p:stCondLst>
                                            <p:cond delay="1668"/>
                                          </p:stCondLst>
                                        </p:cTn>
                                        <p:tgtEl>
                                          <p:spTgt spid="8"/>
                                        </p:tgtEl>
                                      </p:cBhvr>
                                      <p:to x="100000" y="100000"/>
                                    </p:animScale>
                                    <p:animScale>
                                      <p:cBhvr>
                                        <p:cTn id="84" dur="26">
                                          <p:stCondLst>
                                            <p:cond delay="1808"/>
                                          </p:stCondLst>
                                        </p:cTn>
                                        <p:tgtEl>
                                          <p:spTgt spid="8"/>
                                        </p:tgtEl>
                                      </p:cBhvr>
                                      <p:to x="100000" y="95000"/>
                                    </p:animScale>
                                    <p:animScale>
                                      <p:cBhvr>
                                        <p:cTn id="8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0FBADCC9-8A48-46ED-9385-1ED55CB74B4E}"/>
              </a:ext>
            </a:extLst>
          </p:cNvPr>
          <p:cNvPicPr>
            <a:picLocks noChangeAspect="1"/>
          </p:cNvPicPr>
          <p:nvPr/>
        </p:nvPicPr>
        <p:blipFill>
          <a:blip r:embed="rId2"/>
          <a:stretch>
            <a:fillRect/>
          </a:stretch>
        </p:blipFill>
        <p:spPr>
          <a:xfrm>
            <a:off x="0" y="2664279"/>
            <a:ext cx="5454332" cy="3519588"/>
          </a:xfrm>
          <a:prstGeom prst="rect">
            <a:avLst/>
          </a:prstGeom>
        </p:spPr>
      </p:pic>
      <p:sp>
        <p:nvSpPr>
          <p:cNvPr id="6" name="CasellaDiTesto 5">
            <a:extLst>
              <a:ext uri="{FF2B5EF4-FFF2-40B4-BE49-F238E27FC236}">
                <a16:creationId xmlns:a16="http://schemas.microsoft.com/office/drawing/2014/main" xmlns="" id="{F12C040F-39C9-4A2F-A1D0-1D7DF2E716CA}"/>
              </a:ext>
            </a:extLst>
          </p:cNvPr>
          <p:cNvSpPr txBox="1"/>
          <p:nvPr/>
        </p:nvSpPr>
        <p:spPr>
          <a:xfrm>
            <a:off x="5667022" y="428446"/>
            <a:ext cx="6287911" cy="4524315"/>
          </a:xfrm>
          <a:prstGeom prst="rect">
            <a:avLst/>
          </a:prstGeom>
          <a:noFill/>
        </p:spPr>
        <p:txBody>
          <a:bodyPr wrap="square">
            <a:spAutoFit/>
          </a:bodyPr>
          <a:lstStyle/>
          <a:p>
            <a:r>
              <a:rPr lang="it-IT" sz="2400" dirty="0">
                <a:latin typeface="Angsana New" panose="02020603050405020304" pitchFamily="18" charset="-34"/>
                <a:cs typeface="Angsana New" panose="02020603050405020304" pitchFamily="18" charset="-34"/>
              </a:rPr>
              <a:t>Spesso desta stupore vedere una bambina che gioca con ruspe o pistole. E ancor più spesso fa quasi scalpore vedere un bambino con un bambolotto in mano. Di solito si apostrofa la prima come “maschiaccio” e il secondo come “femminuccia”.</a:t>
            </a:r>
          </a:p>
          <a:p>
            <a:r>
              <a:rPr lang="it-IT" sz="2400" dirty="0">
                <a:latin typeface="Angsana New" panose="02020603050405020304" pitchFamily="18" charset="-34"/>
                <a:cs typeface="Angsana New" panose="02020603050405020304" pitchFamily="18" charset="-34"/>
              </a:rPr>
              <a:t>In questo caso però è proprio un errore: per i bambini i giochi sono giochi e basta. Se li lasciamo liberi di scegliere, maschi e femmine utilizzeranno tutto in modo indifferente, perché tutto (il mondo) suscita interesse e </a:t>
            </a:r>
            <a:r>
              <a:rPr lang="it-IT" sz="2400" dirty="0" err="1">
                <a:latin typeface="Angsana New" panose="02020603050405020304" pitchFamily="18" charset="-34"/>
                <a:cs typeface="Angsana New" panose="02020603050405020304" pitchFamily="18" charset="-34"/>
              </a:rPr>
              <a:t>curiosità.I</a:t>
            </a:r>
            <a:r>
              <a:rPr lang="it-IT" sz="2400" dirty="0">
                <a:latin typeface="Angsana New" panose="02020603050405020304" pitchFamily="18" charset="-34"/>
                <a:cs typeface="Angsana New" panose="02020603050405020304" pitchFamily="18" charset="-34"/>
              </a:rPr>
              <a:t> bambini giocano e presto cominciano i cosiddetti giochi simbolici, cioè quelli che riproducono una realtà. Perciò, se li lasciamo fare, noteremo che anche i maschi vorranno utilizzare palette, scope e ferri da stiro; e le femmine si dedicheranno a cacciaviti, ruspe e martelli. Perché per loro è tutto una novità, tutto è campo per sperimentarsi e conoscere.</a:t>
            </a:r>
          </a:p>
        </p:txBody>
      </p:sp>
      <p:sp>
        <p:nvSpPr>
          <p:cNvPr id="8" name="CasellaDiTesto 7">
            <a:extLst>
              <a:ext uri="{FF2B5EF4-FFF2-40B4-BE49-F238E27FC236}">
                <a16:creationId xmlns:a16="http://schemas.microsoft.com/office/drawing/2014/main" xmlns="" id="{F9ACA590-A31D-4A54-8646-2DD192E408EB}"/>
              </a:ext>
            </a:extLst>
          </p:cNvPr>
          <p:cNvSpPr txBox="1"/>
          <p:nvPr/>
        </p:nvSpPr>
        <p:spPr>
          <a:xfrm>
            <a:off x="5667022" y="4983035"/>
            <a:ext cx="6491110" cy="1723549"/>
          </a:xfrm>
          <a:prstGeom prst="rect">
            <a:avLst/>
          </a:prstGeom>
          <a:noFill/>
        </p:spPr>
        <p:txBody>
          <a:bodyPr wrap="square">
            <a:spAutoFit/>
          </a:bodyPr>
          <a:lstStyle/>
          <a:p>
            <a:r>
              <a:rPr lang="it-IT" sz="2200" dirty="0">
                <a:latin typeface="Angsana New" panose="02020603050405020304" pitchFamily="18" charset="-34"/>
                <a:cs typeface="Angsana New" panose="02020603050405020304" pitchFamily="18" charset="-34"/>
              </a:rPr>
              <a:t>Evitiamo di proiettare pregiudizi sui bambini e lasciamo loro la meravigliosa possibilità di giocare, senza ambiti preconfezionati.</a:t>
            </a:r>
          </a:p>
          <a:p>
            <a:r>
              <a:rPr lang="it-IT" sz="2200" dirty="0">
                <a:latin typeface="Angsana New" panose="02020603050405020304" pitchFamily="18" charset="-34"/>
                <a:cs typeface="Angsana New" panose="02020603050405020304" pitchFamily="18" charset="-34"/>
              </a:rPr>
              <a:t>Così impareranno a conoscere ciò che amano e ciò che li annoia, ciò che li diverte e ciò che richiede la loro attenzione…Impareranno pian piano a conoscere se stessi.</a:t>
            </a:r>
          </a:p>
          <a:p>
            <a:endParaRPr lang="it-IT" dirty="0"/>
          </a:p>
        </p:txBody>
      </p:sp>
      <p:sp>
        <p:nvSpPr>
          <p:cNvPr id="9" name="Rettangolo 8">
            <a:extLst>
              <a:ext uri="{FF2B5EF4-FFF2-40B4-BE49-F238E27FC236}">
                <a16:creationId xmlns:a16="http://schemas.microsoft.com/office/drawing/2014/main" xmlns="" id="{5EDE2DF1-80EA-4244-A6F4-B57BFEF062C2}"/>
              </a:ext>
            </a:extLst>
          </p:cNvPr>
          <p:cNvSpPr/>
          <p:nvPr/>
        </p:nvSpPr>
        <p:spPr>
          <a:xfrm>
            <a:off x="3877733" y="1258496"/>
            <a:ext cx="1625600" cy="1434221"/>
          </a:xfrm>
          <a:prstGeom prst="rect">
            <a:avLst/>
          </a:prstGeom>
          <a:solidFill>
            <a:srgbClr val="C69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xmlns="" id="{DD9AE1BF-FDC2-4268-A19B-E608D36014BC}"/>
              </a:ext>
            </a:extLst>
          </p:cNvPr>
          <p:cNvSpPr/>
          <p:nvPr/>
        </p:nvSpPr>
        <p:spPr>
          <a:xfrm>
            <a:off x="-49001" y="6016978"/>
            <a:ext cx="564444" cy="530578"/>
          </a:xfrm>
          <a:prstGeom prst="rect">
            <a:avLst/>
          </a:prstGeom>
          <a:solidFill>
            <a:srgbClr val="D9D3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xmlns="" id="{947FE2EA-58A2-4BC8-AB04-FCB96B20F034}"/>
              </a:ext>
            </a:extLst>
          </p:cNvPr>
          <p:cNvSpPr/>
          <p:nvPr/>
        </p:nvSpPr>
        <p:spPr>
          <a:xfrm>
            <a:off x="11075299" y="1670806"/>
            <a:ext cx="349956" cy="304800"/>
          </a:xfrm>
          <a:prstGeom prst="rect">
            <a:avLst/>
          </a:prstGeom>
          <a:solidFill>
            <a:srgbClr val="E97E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xmlns="" id="{C6C0251A-1DE8-46CD-83E3-1EC5E13C48B0}"/>
              </a:ext>
            </a:extLst>
          </p:cNvPr>
          <p:cNvSpPr/>
          <p:nvPr/>
        </p:nvSpPr>
        <p:spPr>
          <a:xfrm>
            <a:off x="11650131" y="0"/>
            <a:ext cx="564444" cy="530578"/>
          </a:xfrm>
          <a:prstGeom prst="rect">
            <a:avLst/>
          </a:prstGeom>
          <a:solidFill>
            <a:srgbClr val="FDD3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5D3BD607-EE5C-4699-A077-BFB46928A113}"/>
              </a:ext>
            </a:extLst>
          </p:cNvPr>
          <p:cNvSpPr/>
          <p:nvPr/>
        </p:nvSpPr>
        <p:spPr>
          <a:xfrm>
            <a:off x="5294489" y="6282267"/>
            <a:ext cx="372533" cy="372534"/>
          </a:xfrm>
          <a:prstGeom prst="rect">
            <a:avLst/>
          </a:prstGeom>
          <a:solidFill>
            <a:srgbClr val="908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diritto 14">
            <a:extLst>
              <a:ext uri="{FF2B5EF4-FFF2-40B4-BE49-F238E27FC236}">
                <a16:creationId xmlns:a16="http://schemas.microsoft.com/office/drawing/2014/main" xmlns="" id="{3AB38895-C7A3-41EF-B1AB-DADA7B2816B8}"/>
              </a:ext>
            </a:extLst>
          </p:cNvPr>
          <p:cNvCxnSpPr/>
          <p:nvPr/>
        </p:nvCxnSpPr>
        <p:spPr>
          <a:xfrm>
            <a:off x="289665" y="0"/>
            <a:ext cx="0" cy="1557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xmlns="" id="{34B0DC20-C3E8-4FF1-869B-12C84D1138A2}"/>
              </a:ext>
            </a:extLst>
          </p:cNvPr>
          <p:cNvCxnSpPr/>
          <p:nvPr/>
        </p:nvCxnSpPr>
        <p:spPr>
          <a:xfrm>
            <a:off x="835378" y="-11289"/>
            <a:ext cx="0" cy="1569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xmlns="" id="{91CAB329-AF62-4BB3-8D7A-E68E13210EB2}"/>
              </a:ext>
            </a:extLst>
          </p:cNvPr>
          <p:cNvCxnSpPr/>
          <p:nvPr/>
        </p:nvCxnSpPr>
        <p:spPr>
          <a:xfrm>
            <a:off x="1377245" y="0"/>
            <a:ext cx="0" cy="1557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xmlns="" id="{3939B4D6-890F-444B-9641-ACDFC68928E4}"/>
              </a:ext>
            </a:extLst>
          </p:cNvPr>
          <p:cNvCxnSpPr/>
          <p:nvPr/>
        </p:nvCxnSpPr>
        <p:spPr>
          <a:xfrm>
            <a:off x="1896534" y="0"/>
            <a:ext cx="0" cy="15579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7125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80">
                                          <p:stCondLst>
                                            <p:cond delay="0"/>
                                          </p:stCondLst>
                                        </p:cTn>
                                        <p:tgtEl>
                                          <p:spTgt spid="13"/>
                                        </p:tgtEl>
                                      </p:cBhvr>
                                    </p:animEffect>
                                    <p:anim calcmode="lin" valueType="num">
                                      <p:cBhvr>
                                        <p:cTn id="4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2" dur="26">
                                          <p:stCondLst>
                                            <p:cond delay="650"/>
                                          </p:stCondLst>
                                        </p:cTn>
                                        <p:tgtEl>
                                          <p:spTgt spid="13"/>
                                        </p:tgtEl>
                                      </p:cBhvr>
                                      <p:to x="100000" y="60000"/>
                                    </p:animScale>
                                    <p:animScale>
                                      <p:cBhvr>
                                        <p:cTn id="53" dur="166" decel="50000">
                                          <p:stCondLst>
                                            <p:cond delay="676"/>
                                          </p:stCondLst>
                                        </p:cTn>
                                        <p:tgtEl>
                                          <p:spTgt spid="13"/>
                                        </p:tgtEl>
                                      </p:cBhvr>
                                      <p:to x="100000" y="100000"/>
                                    </p:animScale>
                                    <p:animScale>
                                      <p:cBhvr>
                                        <p:cTn id="54" dur="26">
                                          <p:stCondLst>
                                            <p:cond delay="1312"/>
                                          </p:stCondLst>
                                        </p:cTn>
                                        <p:tgtEl>
                                          <p:spTgt spid="13"/>
                                        </p:tgtEl>
                                      </p:cBhvr>
                                      <p:to x="100000" y="80000"/>
                                    </p:animScale>
                                    <p:animScale>
                                      <p:cBhvr>
                                        <p:cTn id="55" dur="166" decel="50000">
                                          <p:stCondLst>
                                            <p:cond delay="1338"/>
                                          </p:stCondLst>
                                        </p:cTn>
                                        <p:tgtEl>
                                          <p:spTgt spid="13"/>
                                        </p:tgtEl>
                                      </p:cBhvr>
                                      <p:to x="100000" y="100000"/>
                                    </p:animScale>
                                    <p:animScale>
                                      <p:cBhvr>
                                        <p:cTn id="56" dur="26">
                                          <p:stCondLst>
                                            <p:cond delay="1642"/>
                                          </p:stCondLst>
                                        </p:cTn>
                                        <p:tgtEl>
                                          <p:spTgt spid="13"/>
                                        </p:tgtEl>
                                      </p:cBhvr>
                                      <p:to x="100000" y="90000"/>
                                    </p:animScale>
                                    <p:animScale>
                                      <p:cBhvr>
                                        <p:cTn id="57" dur="166" decel="50000">
                                          <p:stCondLst>
                                            <p:cond delay="1668"/>
                                          </p:stCondLst>
                                        </p:cTn>
                                        <p:tgtEl>
                                          <p:spTgt spid="13"/>
                                        </p:tgtEl>
                                      </p:cBhvr>
                                      <p:to x="100000" y="100000"/>
                                    </p:animScale>
                                    <p:animScale>
                                      <p:cBhvr>
                                        <p:cTn id="58" dur="26">
                                          <p:stCondLst>
                                            <p:cond delay="1808"/>
                                          </p:stCondLst>
                                        </p:cTn>
                                        <p:tgtEl>
                                          <p:spTgt spid="13"/>
                                        </p:tgtEl>
                                      </p:cBhvr>
                                      <p:to x="100000" y="95000"/>
                                    </p:animScale>
                                    <p:animScale>
                                      <p:cBhvr>
                                        <p:cTn id="59" dur="166" decel="50000">
                                          <p:stCondLst>
                                            <p:cond delay="1834"/>
                                          </p:stCondLst>
                                        </p:cTn>
                                        <p:tgtEl>
                                          <p:spTgt spid="13"/>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down)">
                                      <p:cBhvr>
                                        <p:cTn id="64" dur="580">
                                          <p:stCondLst>
                                            <p:cond delay="0"/>
                                          </p:stCondLst>
                                        </p:cTn>
                                        <p:tgtEl>
                                          <p:spTgt spid="10"/>
                                        </p:tgtEl>
                                      </p:cBhvr>
                                    </p:animEffect>
                                    <p:anim calcmode="lin" valueType="num">
                                      <p:cBhvr>
                                        <p:cTn id="6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0" dur="26">
                                          <p:stCondLst>
                                            <p:cond delay="650"/>
                                          </p:stCondLst>
                                        </p:cTn>
                                        <p:tgtEl>
                                          <p:spTgt spid="10"/>
                                        </p:tgtEl>
                                      </p:cBhvr>
                                      <p:to x="100000" y="60000"/>
                                    </p:animScale>
                                    <p:animScale>
                                      <p:cBhvr>
                                        <p:cTn id="71" dur="166" decel="50000">
                                          <p:stCondLst>
                                            <p:cond delay="676"/>
                                          </p:stCondLst>
                                        </p:cTn>
                                        <p:tgtEl>
                                          <p:spTgt spid="10"/>
                                        </p:tgtEl>
                                      </p:cBhvr>
                                      <p:to x="100000" y="100000"/>
                                    </p:animScale>
                                    <p:animScale>
                                      <p:cBhvr>
                                        <p:cTn id="72" dur="26">
                                          <p:stCondLst>
                                            <p:cond delay="1312"/>
                                          </p:stCondLst>
                                        </p:cTn>
                                        <p:tgtEl>
                                          <p:spTgt spid="10"/>
                                        </p:tgtEl>
                                      </p:cBhvr>
                                      <p:to x="100000" y="80000"/>
                                    </p:animScale>
                                    <p:animScale>
                                      <p:cBhvr>
                                        <p:cTn id="73" dur="166" decel="50000">
                                          <p:stCondLst>
                                            <p:cond delay="1338"/>
                                          </p:stCondLst>
                                        </p:cTn>
                                        <p:tgtEl>
                                          <p:spTgt spid="10"/>
                                        </p:tgtEl>
                                      </p:cBhvr>
                                      <p:to x="100000" y="100000"/>
                                    </p:animScale>
                                    <p:animScale>
                                      <p:cBhvr>
                                        <p:cTn id="74" dur="26">
                                          <p:stCondLst>
                                            <p:cond delay="1642"/>
                                          </p:stCondLst>
                                        </p:cTn>
                                        <p:tgtEl>
                                          <p:spTgt spid="10"/>
                                        </p:tgtEl>
                                      </p:cBhvr>
                                      <p:to x="100000" y="90000"/>
                                    </p:animScale>
                                    <p:animScale>
                                      <p:cBhvr>
                                        <p:cTn id="75" dur="166" decel="50000">
                                          <p:stCondLst>
                                            <p:cond delay="1668"/>
                                          </p:stCondLst>
                                        </p:cTn>
                                        <p:tgtEl>
                                          <p:spTgt spid="10"/>
                                        </p:tgtEl>
                                      </p:cBhvr>
                                      <p:to x="100000" y="100000"/>
                                    </p:animScale>
                                    <p:animScale>
                                      <p:cBhvr>
                                        <p:cTn id="76" dur="26">
                                          <p:stCondLst>
                                            <p:cond delay="1808"/>
                                          </p:stCondLst>
                                        </p:cTn>
                                        <p:tgtEl>
                                          <p:spTgt spid="10"/>
                                        </p:tgtEl>
                                      </p:cBhvr>
                                      <p:to x="100000" y="95000"/>
                                    </p:animScale>
                                    <p:animScale>
                                      <p:cBhvr>
                                        <p:cTn id="77" dur="166" decel="50000">
                                          <p:stCondLst>
                                            <p:cond delay="1834"/>
                                          </p:stCondLst>
                                        </p:cTn>
                                        <p:tgtEl>
                                          <p:spTgt spid="10"/>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down)">
                                      <p:cBhvr>
                                        <p:cTn id="82" dur="580">
                                          <p:stCondLst>
                                            <p:cond delay="0"/>
                                          </p:stCondLst>
                                        </p:cTn>
                                        <p:tgtEl>
                                          <p:spTgt spid="11"/>
                                        </p:tgtEl>
                                      </p:cBhvr>
                                    </p:animEffect>
                                    <p:anim calcmode="lin" valueType="num">
                                      <p:cBhvr>
                                        <p:cTn id="8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8" dur="26">
                                          <p:stCondLst>
                                            <p:cond delay="650"/>
                                          </p:stCondLst>
                                        </p:cTn>
                                        <p:tgtEl>
                                          <p:spTgt spid="11"/>
                                        </p:tgtEl>
                                      </p:cBhvr>
                                      <p:to x="100000" y="60000"/>
                                    </p:animScale>
                                    <p:animScale>
                                      <p:cBhvr>
                                        <p:cTn id="89" dur="166" decel="50000">
                                          <p:stCondLst>
                                            <p:cond delay="676"/>
                                          </p:stCondLst>
                                        </p:cTn>
                                        <p:tgtEl>
                                          <p:spTgt spid="11"/>
                                        </p:tgtEl>
                                      </p:cBhvr>
                                      <p:to x="100000" y="100000"/>
                                    </p:animScale>
                                    <p:animScale>
                                      <p:cBhvr>
                                        <p:cTn id="90" dur="26">
                                          <p:stCondLst>
                                            <p:cond delay="1312"/>
                                          </p:stCondLst>
                                        </p:cTn>
                                        <p:tgtEl>
                                          <p:spTgt spid="11"/>
                                        </p:tgtEl>
                                      </p:cBhvr>
                                      <p:to x="100000" y="80000"/>
                                    </p:animScale>
                                    <p:animScale>
                                      <p:cBhvr>
                                        <p:cTn id="91" dur="166" decel="50000">
                                          <p:stCondLst>
                                            <p:cond delay="1338"/>
                                          </p:stCondLst>
                                        </p:cTn>
                                        <p:tgtEl>
                                          <p:spTgt spid="11"/>
                                        </p:tgtEl>
                                      </p:cBhvr>
                                      <p:to x="100000" y="100000"/>
                                    </p:animScale>
                                    <p:animScale>
                                      <p:cBhvr>
                                        <p:cTn id="92" dur="26">
                                          <p:stCondLst>
                                            <p:cond delay="1642"/>
                                          </p:stCondLst>
                                        </p:cTn>
                                        <p:tgtEl>
                                          <p:spTgt spid="11"/>
                                        </p:tgtEl>
                                      </p:cBhvr>
                                      <p:to x="100000" y="90000"/>
                                    </p:animScale>
                                    <p:animScale>
                                      <p:cBhvr>
                                        <p:cTn id="93" dur="166" decel="50000">
                                          <p:stCondLst>
                                            <p:cond delay="1668"/>
                                          </p:stCondLst>
                                        </p:cTn>
                                        <p:tgtEl>
                                          <p:spTgt spid="11"/>
                                        </p:tgtEl>
                                      </p:cBhvr>
                                      <p:to x="100000" y="100000"/>
                                    </p:animScale>
                                    <p:animScale>
                                      <p:cBhvr>
                                        <p:cTn id="94" dur="26">
                                          <p:stCondLst>
                                            <p:cond delay="1808"/>
                                          </p:stCondLst>
                                        </p:cTn>
                                        <p:tgtEl>
                                          <p:spTgt spid="11"/>
                                        </p:tgtEl>
                                      </p:cBhvr>
                                      <p:to x="100000" y="95000"/>
                                    </p:animScale>
                                    <p:animScale>
                                      <p:cBhvr>
                                        <p:cTn id="95" dur="166" decel="50000">
                                          <p:stCondLst>
                                            <p:cond delay="1834"/>
                                          </p:stCondLst>
                                        </p:cTn>
                                        <p:tgtEl>
                                          <p:spTgt spid="11"/>
                                        </p:tgtEl>
                                      </p:cBhvr>
                                      <p:to x="100000" y="100000"/>
                                    </p:animScale>
                                  </p:childTnLst>
                                </p:cTn>
                              </p:par>
                            </p:childTnLst>
                          </p:cTn>
                        </p:par>
                      </p:childTnLst>
                    </p:cTn>
                  </p:par>
                  <p:par>
                    <p:cTn id="96" fill="hold">
                      <p:stCondLst>
                        <p:cond delay="indefinite"/>
                      </p:stCondLst>
                      <p:childTnLst>
                        <p:par>
                          <p:cTn id="97" fill="hold">
                            <p:stCondLst>
                              <p:cond delay="0"/>
                            </p:stCondLst>
                            <p:childTnLst>
                              <p:par>
                                <p:cTn id="98" presetID="26" presetClass="entr" presetSubtype="0" fill="hold" grpId="0"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wipe(down)">
                                      <p:cBhvr>
                                        <p:cTn id="100" dur="580">
                                          <p:stCondLst>
                                            <p:cond delay="0"/>
                                          </p:stCondLst>
                                        </p:cTn>
                                        <p:tgtEl>
                                          <p:spTgt spid="12"/>
                                        </p:tgtEl>
                                      </p:cBhvr>
                                    </p:animEffect>
                                    <p:anim calcmode="lin" valueType="num">
                                      <p:cBhvr>
                                        <p:cTn id="10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6" dur="26">
                                          <p:stCondLst>
                                            <p:cond delay="650"/>
                                          </p:stCondLst>
                                        </p:cTn>
                                        <p:tgtEl>
                                          <p:spTgt spid="12"/>
                                        </p:tgtEl>
                                      </p:cBhvr>
                                      <p:to x="100000" y="60000"/>
                                    </p:animScale>
                                    <p:animScale>
                                      <p:cBhvr>
                                        <p:cTn id="107" dur="166" decel="50000">
                                          <p:stCondLst>
                                            <p:cond delay="676"/>
                                          </p:stCondLst>
                                        </p:cTn>
                                        <p:tgtEl>
                                          <p:spTgt spid="12"/>
                                        </p:tgtEl>
                                      </p:cBhvr>
                                      <p:to x="100000" y="100000"/>
                                    </p:animScale>
                                    <p:animScale>
                                      <p:cBhvr>
                                        <p:cTn id="108" dur="26">
                                          <p:stCondLst>
                                            <p:cond delay="1312"/>
                                          </p:stCondLst>
                                        </p:cTn>
                                        <p:tgtEl>
                                          <p:spTgt spid="12"/>
                                        </p:tgtEl>
                                      </p:cBhvr>
                                      <p:to x="100000" y="80000"/>
                                    </p:animScale>
                                    <p:animScale>
                                      <p:cBhvr>
                                        <p:cTn id="109" dur="166" decel="50000">
                                          <p:stCondLst>
                                            <p:cond delay="1338"/>
                                          </p:stCondLst>
                                        </p:cTn>
                                        <p:tgtEl>
                                          <p:spTgt spid="12"/>
                                        </p:tgtEl>
                                      </p:cBhvr>
                                      <p:to x="100000" y="100000"/>
                                    </p:animScale>
                                    <p:animScale>
                                      <p:cBhvr>
                                        <p:cTn id="110" dur="26">
                                          <p:stCondLst>
                                            <p:cond delay="1642"/>
                                          </p:stCondLst>
                                        </p:cTn>
                                        <p:tgtEl>
                                          <p:spTgt spid="12"/>
                                        </p:tgtEl>
                                      </p:cBhvr>
                                      <p:to x="100000" y="90000"/>
                                    </p:animScale>
                                    <p:animScale>
                                      <p:cBhvr>
                                        <p:cTn id="111" dur="166" decel="50000">
                                          <p:stCondLst>
                                            <p:cond delay="1668"/>
                                          </p:stCondLst>
                                        </p:cTn>
                                        <p:tgtEl>
                                          <p:spTgt spid="12"/>
                                        </p:tgtEl>
                                      </p:cBhvr>
                                      <p:to x="100000" y="100000"/>
                                    </p:animScale>
                                    <p:animScale>
                                      <p:cBhvr>
                                        <p:cTn id="112" dur="26">
                                          <p:stCondLst>
                                            <p:cond delay="1808"/>
                                          </p:stCondLst>
                                        </p:cTn>
                                        <p:tgtEl>
                                          <p:spTgt spid="12"/>
                                        </p:tgtEl>
                                      </p:cBhvr>
                                      <p:to x="100000" y="95000"/>
                                    </p:animScale>
                                    <p:animScale>
                                      <p:cBhvr>
                                        <p:cTn id="113"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animBg="1"/>
      <p:bldP spid="11" grpId="0" animBg="1"/>
      <p:bldP spid="12" grpId="0" animBg="1"/>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54AD5111-B090-4002-AF43-2D3287EA15E8}"/>
              </a:ext>
            </a:extLst>
          </p:cNvPr>
          <p:cNvPicPr>
            <a:picLocks noChangeAspect="1"/>
          </p:cNvPicPr>
          <p:nvPr/>
        </p:nvPicPr>
        <p:blipFill>
          <a:blip r:embed="rId2"/>
          <a:stretch>
            <a:fillRect/>
          </a:stretch>
        </p:blipFill>
        <p:spPr>
          <a:xfrm>
            <a:off x="7418450" y="0"/>
            <a:ext cx="4773550" cy="6858000"/>
          </a:xfrm>
          <a:prstGeom prst="rect">
            <a:avLst/>
          </a:prstGeom>
        </p:spPr>
      </p:pic>
      <p:sp>
        <p:nvSpPr>
          <p:cNvPr id="5" name="Rettangolo 4">
            <a:extLst>
              <a:ext uri="{FF2B5EF4-FFF2-40B4-BE49-F238E27FC236}">
                <a16:creationId xmlns:a16="http://schemas.microsoft.com/office/drawing/2014/main" xmlns="" id="{F89481C4-D266-46C2-A924-5F8F06DB129D}"/>
              </a:ext>
            </a:extLst>
          </p:cNvPr>
          <p:cNvSpPr/>
          <p:nvPr/>
        </p:nvSpPr>
        <p:spPr>
          <a:xfrm>
            <a:off x="0" y="2706511"/>
            <a:ext cx="8477956" cy="1402645"/>
          </a:xfrm>
          <a:prstGeom prst="rect">
            <a:avLst/>
          </a:prstGeom>
          <a:solidFill>
            <a:srgbClr val="4F5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xmlns="" id="{C8117F8D-A784-40A9-A172-F5AC6FEE34B3}"/>
              </a:ext>
            </a:extLst>
          </p:cNvPr>
          <p:cNvSpPr txBox="1"/>
          <p:nvPr/>
        </p:nvSpPr>
        <p:spPr>
          <a:xfrm>
            <a:off x="1388535" y="3017251"/>
            <a:ext cx="7439377" cy="830997"/>
          </a:xfrm>
          <a:prstGeom prst="rect">
            <a:avLst/>
          </a:prstGeom>
          <a:noFill/>
        </p:spPr>
        <p:txBody>
          <a:bodyPr wrap="square" rtlCol="0">
            <a:spAutoFit/>
          </a:bodyPr>
          <a:lstStyle/>
          <a:p>
            <a:r>
              <a:rPr lang="it-IT" sz="4800" dirty="0">
                <a:solidFill>
                  <a:schemeClr val="bg1"/>
                </a:solidFill>
                <a:latin typeface="Modern Love" panose="04090805081005020601" pitchFamily="82" charset="0"/>
              </a:rPr>
              <a:t>Ada Augusta King</a:t>
            </a:r>
          </a:p>
        </p:txBody>
      </p:sp>
      <p:cxnSp>
        <p:nvCxnSpPr>
          <p:cNvPr id="8" name="Connettore diritto 7">
            <a:extLst>
              <a:ext uri="{FF2B5EF4-FFF2-40B4-BE49-F238E27FC236}">
                <a16:creationId xmlns:a16="http://schemas.microsoft.com/office/drawing/2014/main" xmlns="" id="{0FB5D4BC-2E4F-42B2-83AA-40AE589F0098}"/>
              </a:ext>
            </a:extLst>
          </p:cNvPr>
          <p:cNvCxnSpPr/>
          <p:nvPr/>
        </p:nvCxnSpPr>
        <p:spPr>
          <a:xfrm>
            <a:off x="699911" y="0"/>
            <a:ext cx="0" cy="2257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xmlns="" id="{F5EACA80-3B42-44AC-A3C5-30153DB5A0FA}"/>
              </a:ext>
            </a:extLst>
          </p:cNvPr>
          <p:cNvCxnSpPr>
            <a:cxnSpLocks/>
          </p:cNvCxnSpPr>
          <p:nvPr/>
        </p:nvCxnSpPr>
        <p:spPr>
          <a:xfrm flipV="1">
            <a:off x="1275645" y="0"/>
            <a:ext cx="0" cy="2257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xmlns="" id="{D9EF481D-BA35-44F7-8A7C-421ECD766933}"/>
              </a:ext>
            </a:extLst>
          </p:cNvPr>
          <p:cNvCxnSpPr/>
          <p:nvPr/>
        </p:nvCxnSpPr>
        <p:spPr>
          <a:xfrm>
            <a:off x="1907824" y="0"/>
            <a:ext cx="0" cy="2257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xmlns="" id="{A7EF8C4F-4306-4975-BBF4-61776E418171}"/>
              </a:ext>
            </a:extLst>
          </p:cNvPr>
          <p:cNvCxnSpPr>
            <a:cxnSpLocks/>
          </p:cNvCxnSpPr>
          <p:nvPr/>
        </p:nvCxnSpPr>
        <p:spPr>
          <a:xfrm>
            <a:off x="2404533" y="0"/>
            <a:ext cx="0" cy="2156178"/>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xmlns="" id="{372E14CC-615F-4D38-B0D0-F49046675CD1}"/>
              </a:ext>
            </a:extLst>
          </p:cNvPr>
          <p:cNvSpPr/>
          <p:nvPr/>
        </p:nvSpPr>
        <p:spPr>
          <a:xfrm>
            <a:off x="6842715" y="0"/>
            <a:ext cx="1511061" cy="1402644"/>
          </a:xfrm>
          <a:prstGeom prst="rect">
            <a:avLst/>
          </a:prstGeom>
          <a:solidFill>
            <a:srgbClr val="4F5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xmlns="" id="{0378B381-DF6D-4F2B-9099-2C68664D2EE1}"/>
              </a:ext>
            </a:extLst>
          </p:cNvPr>
          <p:cNvSpPr/>
          <p:nvPr/>
        </p:nvSpPr>
        <p:spPr>
          <a:xfrm>
            <a:off x="1388535" y="5413023"/>
            <a:ext cx="519289" cy="530579"/>
          </a:xfrm>
          <a:prstGeom prst="rect">
            <a:avLst/>
          </a:prstGeom>
          <a:solidFill>
            <a:srgbClr val="908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xmlns="" id="{BF78B37D-5008-421D-B784-D3BCC74AC4AA}"/>
              </a:ext>
            </a:extLst>
          </p:cNvPr>
          <p:cNvSpPr/>
          <p:nvPr/>
        </p:nvSpPr>
        <p:spPr>
          <a:xfrm>
            <a:off x="5108223" y="2098323"/>
            <a:ext cx="406393" cy="383822"/>
          </a:xfrm>
          <a:prstGeom prst="rect">
            <a:avLst/>
          </a:prstGeom>
          <a:solidFill>
            <a:srgbClr val="908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xmlns="" id="{D2F8D917-9792-4FEA-B5CF-042A821AD4AA}"/>
              </a:ext>
            </a:extLst>
          </p:cNvPr>
          <p:cNvSpPr/>
          <p:nvPr/>
        </p:nvSpPr>
        <p:spPr>
          <a:xfrm>
            <a:off x="7665153" y="-42333"/>
            <a:ext cx="688623" cy="620889"/>
          </a:xfrm>
          <a:prstGeom prst="rect">
            <a:avLst/>
          </a:prstGeom>
          <a:solidFill>
            <a:srgbClr val="908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xmlns="" id="{83A5F2F3-FD7D-4537-AAA2-ACA41BB6F141}"/>
              </a:ext>
            </a:extLst>
          </p:cNvPr>
          <p:cNvSpPr/>
          <p:nvPr/>
        </p:nvSpPr>
        <p:spPr>
          <a:xfrm>
            <a:off x="5074349" y="5678312"/>
            <a:ext cx="880534" cy="841024"/>
          </a:xfrm>
          <a:prstGeom prst="rect">
            <a:avLst/>
          </a:prstGeom>
          <a:solidFill>
            <a:srgbClr val="4F5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54961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80">
                                          <p:stCondLst>
                                            <p:cond delay="0"/>
                                          </p:stCondLst>
                                        </p:cTn>
                                        <p:tgtEl>
                                          <p:spTgt spid="17"/>
                                        </p:tgtEl>
                                      </p:cBhvr>
                                    </p:animEffect>
                                    <p:anim calcmode="lin" valueType="num">
                                      <p:cBhvr>
                                        <p:cTn id="1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 dur="26">
                                          <p:stCondLst>
                                            <p:cond delay="650"/>
                                          </p:stCondLst>
                                        </p:cTn>
                                        <p:tgtEl>
                                          <p:spTgt spid="17"/>
                                        </p:tgtEl>
                                      </p:cBhvr>
                                      <p:to x="100000" y="60000"/>
                                    </p:animScale>
                                    <p:animScale>
                                      <p:cBhvr>
                                        <p:cTn id="24" dur="166" decel="50000">
                                          <p:stCondLst>
                                            <p:cond delay="676"/>
                                          </p:stCondLst>
                                        </p:cTn>
                                        <p:tgtEl>
                                          <p:spTgt spid="17"/>
                                        </p:tgtEl>
                                      </p:cBhvr>
                                      <p:to x="100000" y="100000"/>
                                    </p:animScale>
                                    <p:animScale>
                                      <p:cBhvr>
                                        <p:cTn id="25" dur="26">
                                          <p:stCondLst>
                                            <p:cond delay="1312"/>
                                          </p:stCondLst>
                                        </p:cTn>
                                        <p:tgtEl>
                                          <p:spTgt spid="17"/>
                                        </p:tgtEl>
                                      </p:cBhvr>
                                      <p:to x="100000" y="80000"/>
                                    </p:animScale>
                                    <p:animScale>
                                      <p:cBhvr>
                                        <p:cTn id="26" dur="166" decel="50000">
                                          <p:stCondLst>
                                            <p:cond delay="1338"/>
                                          </p:stCondLst>
                                        </p:cTn>
                                        <p:tgtEl>
                                          <p:spTgt spid="17"/>
                                        </p:tgtEl>
                                      </p:cBhvr>
                                      <p:to x="100000" y="100000"/>
                                    </p:animScale>
                                    <p:animScale>
                                      <p:cBhvr>
                                        <p:cTn id="27" dur="26">
                                          <p:stCondLst>
                                            <p:cond delay="1642"/>
                                          </p:stCondLst>
                                        </p:cTn>
                                        <p:tgtEl>
                                          <p:spTgt spid="17"/>
                                        </p:tgtEl>
                                      </p:cBhvr>
                                      <p:to x="100000" y="90000"/>
                                    </p:animScale>
                                    <p:animScale>
                                      <p:cBhvr>
                                        <p:cTn id="28" dur="166" decel="50000">
                                          <p:stCondLst>
                                            <p:cond delay="1668"/>
                                          </p:stCondLst>
                                        </p:cTn>
                                        <p:tgtEl>
                                          <p:spTgt spid="17"/>
                                        </p:tgtEl>
                                      </p:cBhvr>
                                      <p:to x="100000" y="100000"/>
                                    </p:animScale>
                                    <p:animScale>
                                      <p:cBhvr>
                                        <p:cTn id="29" dur="26">
                                          <p:stCondLst>
                                            <p:cond delay="1808"/>
                                          </p:stCondLst>
                                        </p:cTn>
                                        <p:tgtEl>
                                          <p:spTgt spid="17"/>
                                        </p:tgtEl>
                                      </p:cBhvr>
                                      <p:to x="100000" y="95000"/>
                                    </p:animScale>
                                    <p:animScale>
                                      <p:cBhvr>
                                        <p:cTn id="30" dur="166" decel="50000">
                                          <p:stCondLst>
                                            <p:cond delay="1834"/>
                                          </p:stCondLst>
                                        </p:cTn>
                                        <p:tgtEl>
                                          <p:spTgt spid="1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80">
                                          <p:stCondLst>
                                            <p:cond delay="0"/>
                                          </p:stCondLst>
                                        </p:cTn>
                                        <p:tgtEl>
                                          <p:spTgt spid="20"/>
                                        </p:tgtEl>
                                      </p:cBhvr>
                                    </p:animEffect>
                                    <p:anim calcmode="lin" valueType="num">
                                      <p:cBhvr>
                                        <p:cTn id="3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1" dur="26">
                                          <p:stCondLst>
                                            <p:cond delay="650"/>
                                          </p:stCondLst>
                                        </p:cTn>
                                        <p:tgtEl>
                                          <p:spTgt spid="20"/>
                                        </p:tgtEl>
                                      </p:cBhvr>
                                      <p:to x="100000" y="60000"/>
                                    </p:animScale>
                                    <p:animScale>
                                      <p:cBhvr>
                                        <p:cTn id="42" dur="166" decel="50000">
                                          <p:stCondLst>
                                            <p:cond delay="676"/>
                                          </p:stCondLst>
                                        </p:cTn>
                                        <p:tgtEl>
                                          <p:spTgt spid="20"/>
                                        </p:tgtEl>
                                      </p:cBhvr>
                                      <p:to x="100000" y="100000"/>
                                    </p:animScale>
                                    <p:animScale>
                                      <p:cBhvr>
                                        <p:cTn id="43" dur="26">
                                          <p:stCondLst>
                                            <p:cond delay="1312"/>
                                          </p:stCondLst>
                                        </p:cTn>
                                        <p:tgtEl>
                                          <p:spTgt spid="20"/>
                                        </p:tgtEl>
                                      </p:cBhvr>
                                      <p:to x="100000" y="80000"/>
                                    </p:animScale>
                                    <p:animScale>
                                      <p:cBhvr>
                                        <p:cTn id="44" dur="166" decel="50000">
                                          <p:stCondLst>
                                            <p:cond delay="1338"/>
                                          </p:stCondLst>
                                        </p:cTn>
                                        <p:tgtEl>
                                          <p:spTgt spid="20"/>
                                        </p:tgtEl>
                                      </p:cBhvr>
                                      <p:to x="100000" y="100000"/>
                                    </p:animScale>
                                    <p:animScale>
                                      <p:cBhvr>
                                        <p:cTn id="45" dur="26">
                                          <p:stCondLst>
                                            <p:cond delay="1642"/>
                                          </p:stCondLst>
                                        </p:cTn>
                                        <p:tgtEl>
                                          <p:spTgt spid="20"/>
                                        </p:tgtEl>
                                      </p:cBhvr>
                                      <p:to x="100000" y="90000"/>
                                    </p:animScale>
                                    <p:animScale>
                                      <p:cBhvr>
                                        <p:cTn id="46" dur="166" decel="50000">
                                          <p:stCondLst>
                                            <p:cond delay="1668"/>
                                          </p:stCondLst>
                                        </p:cTn>
                                        <p:tgtEl>
                                          <p:spTgt spid="20"/>
                                        </p:tgtEl>
                                      </p:cBhvr>
                                      <p:to x="100000" y="100000"/>
                                    </p:animScale>
                                    <p:animScale>
                                      <p:cBhvr>
                                        <p:cTn id="47" dur="26">
                                          <p:stCondLst>
                                            <p:cond delay="1808"/>
                                          </p:stCondLst>
                                        </p:cTn>
                                        <p:tgtEl>
                                          <p:spTgt spid="20"/>
                                        </p:tgtEl>
                                      </p:cBhvr>
                                      <p:to x="100000" y="95000"/>
                                    </p:animScale>
                                    <p:animScale>
                                      <p:cBhvr>
                                        <p:cTn id="48" dur="166" decel="50000">
                                          <p:stCondLst>
                                            <p:cond delay="1834"/>
                                          </p:stCondLst>
                                        </p:cTn>
                                        <p:tgtEl>
                                          <p:spTgt spid="2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80">
                                          <p:stCondLst>
                                            <p:cond delay="0"/>
                                          </p:stCondLst>
                                        </p:cTn>
                                        <p:tgtEl>
                                          <p:spTgt spid="19"/>
                                        </p:tgtEl>
                                      </p:cBhvr>
                                    </p:animEffect>
                                    <p:anim calcmode="lin" valueType="num">
                                      <p:cBhvr>
                                        <p:cTn id="5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9" dur="26">
                                          <p:stCondLst>
                                            <p:cond delay="650"/>
                                          </p:stCondLst>
                                        </p:cTn>
                                        <p:tgtEl>
                                          <p:spTgt spid="19"/>
                                        </p:tgtEl>
                                      </p:cBhvr>
                                      <p:to x="100000" y="60000"/>
                                    </p:animScale>
                                    <p:animScale>
                                      <p:cBhvr>
                                        <p:cTn id="60" dur="166" decel="50000">
                                          <p:stCondLst>
                                            <p:cond delay="676"/>
                                          </p:stCondLst>
                                        </p:cTn>
                                        <p:tgtEl>
                                          <p:spTgt spid="19"/>
                                        </p:tgtEl>
                                      </p:cBhvr>
                                      <p:to x="100000" y="100000"/>
                                    </p:animScale>
                                    <p:animScale>
                                      <p:cBhvr>
                                        <p:cTn id="61" dur="26">
                                          <p:stCondLst>
                                            <p:cond delay="1312"/>
                                          </p:stCondLst>
                                        </p:cTn>
                                        <p:tgtEl>
                                          <p:spTgt spid="19"/>
                                        </p:tgtEl>
                                      </p:cBhvr>
                                      <p:to x="100000" y="80000"/>
                                    </p:animScale>
                                    <p:animScale>
                                      <p:cBhvr>
                                        <p:cTn id="62" dur="166" decel="50000">
                                          <p:stCondLst>
                                            <p:cond delay="1338"/>
                                          </p:stCondLst>
                                        </p:cTn>
                                        <p:tgtEl>
                                          <p:spTgt spid="19"/>
                                        </p:tgtEl>
                                      </p:cBhvr>
                                      <p:to x="100000" y="100000"/>
                                    </p:animScale>
                                    <p:animScale>
                                      <p:cBhvr>
                                        <p:cTn id="63" dur="26">
                                          <p:stCondLst>
                                            <p:cond delay="1642"/>
                                          </p:stCondLst>
                                        </p:cTn>
                                        <p:tgtEl>
                                          <p:spTgt spid="19"/>
                                        </p:tgtEl>
                                      </p:cBhvr>
                                      <p:to x="100000" y="90000"/>
                                    </p:animScale>
                                    <p:animScale>
                                      <p:cBhvr>
                                        <p:cTn id="64" dur="166" decel="50000">
                                          <p:stCondLst>
                                            <p:cond delay="1668"/>
                                          </p:stCondLst>
                                        </p:cTn>
                                        <p:tgtEl>
                                          <p:spTgt spid="19"/>
                                        </p:tgtEl>
                                      </p:cBhvr>
                                      <p:to x="100000" y="100000"/>
                                    </p:animScale>
                                    <p:animScale>
                                      <p:cBhvr>
                                        <p:cTn id="65" dur="26">
                                          <p:stCondLst>
                                            <p:cond delay="1808"/>
                                          </p:stCondLst>
                                        </p:cTn>
                                        <p:tgtEl>
                                          <p:spTgt spid="19"/>
                                        </p:tgtEl>
                                      </p:cBhvr>
                                      <p:to x="100000" y="95000"/>
                                    </p:animScale>
                                    <p:animScale>
                                      <p:cBhvr>
                                        <p:cTn id="66" dur="166" decel="50000">
                                          <p:stCondLst>
                                            <p:cond delay="1834"/>
                                          </p:stCondLst>
                                        </p:cTn>
                                        <p:tgtEl>
                                          <p:spTgt spid="19"/>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80">
                                          <p:stCondLst>
                                            <p:cond delay="0"/>
                                          </p:stCondLst>
                                        </p:cTn>
                                        <p:tgtEl>
                                          <p:spTgt spid="21"/>
                                        </p:tgtEl>
                                      </p:cBhvr>
                                    </p:animEffect>
                                    <p:anim calcmode="lin" valueType="num">
                                      <p:cBhvr>
                                        <p:cTn id="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7" dur="26">
                                          <p:stCondLst>
                                            <p:cond delay="650"/>
                                          </p:stCondLst>
                                        </p:cTn>
                                        <p:tgtEl>
                                          <p:spTgt spid="21"/>
                                        </p:tgtEl>
                                      </p:cBhvr>
                                      <p:to x="100000" y="60000"/>
                                    </p:animScale>
                                    <p:animScale>
                                      <p:cBhvr>
                                        <p:cTn id="78" dur="166" decel="50000">
                                          <p:stCondLst>
                                            <p:cond delay="676"/>
                                          </p:stCondLst>
                                        </p:cTn>
                                        <p:tgtEl>
                                          <p:spTgt spid="21"/>
                                        </p:tgtEl>
                                      </p:cBhvr>
                                      <p:to x="100000" y="100000"/>
                                    </p:animScale>
                                    <p:animScale>
                                      <p:cBhvr>
                                        <p:cTn id="79" dur="26">
                                          <p:stCondLst>
                                            <p:cond delay="1312"/>
                                          </p:stCondLst>
                                        </p:cTn>
                                        <p:tgtEl>
                                          <p:spTgt spid="21"/>
                                        </p:tgtEl>
                                      </p:cBhvr>
                                      <p:to x="100000" y="80000"/>
                                    </p:animScale>
                                    <p:animScale>
                                      <p:cBhvr>
                                        <p:cTn id="80" dur="166" decel="50000">
                                          <p:stCondLst>
                                            <p:cond delay="1338"/>
                                          </p:stCondLst>
                                        </p:cTn>
                                        <p:tgtEl>
                                          <p:spTgt spid="21"/>
                                        </p:tgtEl>
                                      </p:cBhvr>
                                      <p:to x="100000" y="100000"/>
                                    </p:animScale>
                                    <p:animScale>
                                      <p:cBhvr>
                                        <p:cTn id="81" dur="26">
                                          <p:stCondLst>
                                            <p:cond delay="1642"/>
                                          </p:stCondLst>
                                        </p:cTn>
                                        <p:tgtEl>
                                          <p:spTgt spid="21"/>
                                        </p:tgtEl>
                                      </p:cBhvr>
                                      <p:to x="100000" y="90000"/>
                                    </p:animScale>
                                    <p:animScale>
                                      <p:cBhvr>
                                        <p:cTn id="82" dur="166" decel="50000">
                                          <p:stCondLst>
                                            <p:cond delay="1668"/>
                                          </p:stCondLst>
                                        </p:cTn>
                                        <p:tgtEl>
                                          <p:spTgt spid="21"/>
                                        </p:tgtEl>
                                      </p:cBhvr>
                                      <p:to x="100000" y="100000"/>
                                    </p:animScale>
                                    <p:animScale>
                                      <p:cBhvr>
                                        <p:cTn id="83" dur="26">
                                          <p:stCondLst>
                                            <p:cond delay="1808"/>
                                          </p:stCondLst>
                                        </p:cTn>
                                        <p:tgtEl>
                                          <p:spTgt spid="21"/>
                                        </p:tgtEl>
                                      </p:cBhvr>
                                      <p:to x="100000" y="95000"/>
                                    </p:animScale>
                                    <p:animScale>
                                      <p:cBhvr>
                                        <p:cTn id="84" dur="166" decel="50000">
                                          <p:stCondLst>
                                            <p:cond delay="1834"/>
                                          </p:stCondLst>
                                        </p:cTn>
                                        <p:tgtEl>
                                          <p:spTgt spid="2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down)">
                                      <p:cBhvr>
                                        <p:cTn id="89" dur="580">
                                          <p:stCondLst>
                                            <p:cond delay="0"/>
                                          </p:stCondLst>
                                        </p:cTn>
                                        <p:tgtEl>
                                          <p:spTgt spid="18"/>
                                        </p:tgtEl>
                                      </p:cBhvr>
                                    </p:animEffect>
                                    <p:anim calcmode="lin" valueType="num">
                                      <p:cBhvr>
                                        <p:cTn id="9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5" dur="26">
                                          <p:stCondLst>
                                            <p:cond delay="650"/>
                                          </p:stCondLst>
                                        </p:cTn>
                                        <p:tgtEl>
                                          <p:spTgt spid="18"/>
                                        </p:tgtEl>
                                      </p:cBhvr>
                                      <p:to x="100000" y="60000"/>
                                    </p:animScale>
                                    <p:animScale>
                                      <p:cBhvr>
                                        <p:cTn id="96" dur="166" decel="50000">
                                          <p:stCondLst>
                                            <p:cond delay="676"/>
                                          </p:stCondLst>
                                        </p:cTn>
                                        <p:tgtEl>
                                          <p:spTgt spid="18"/>
                                        </p:tgtEl>
                                      </p:cBhvr>
                                      <p:to x="100000" y="100000"/>
                                    </p:animScale>
                                    <p:animScale>
                                      <p:cBhvr>
                                        <p:cTn id="97" dur="26">
                                          <p:stCondLst>
                                            <p:cond delay="1312"/>
                                          </p:stCondLst>
                                        </p:cTn>
                                        <p:tgtEl>
                                          <p:spTgt spid="18"/>
                                        </p:tgtEl>
                                      </p:cBhvr>
                                      <p:to x="100000" y="80000"/>
                                    </p:animScale>
                                    <p:animScale>
                                      <p:cBhvr>
                                        <p:cTn id="98" dur="166" decel="50000">
                                          <p:stCondLst>
                                            <p:cond delay="1338"/>
                                          </p:stCondLst>
                                        </p:cTn>
                                        <p:tgtEl>
                                          <p:spTgt spid="18"/>
                                        </p:tgtEl>
                                      </p:cBhvr>
                                      <p:to x="100000" y="100000"/>
                                    </p:animScale>
                                    <p:animScale>
                                      <p:cBhvr>
                                        <p:cTn id="99" dur="26">
                                          <p:stCondLst>
                                            <p:cond delay="1642"/>
                                          </p:stCondLst>
                                        </p:cTn>
                                        <p:tgtEl>
                                          <p:spTgt spid="18"/>
                                        </p:tgtEl>
                                      </p:cBhvr>
                                      <p:to x="100000" y="90000"/>
                                    </p:animScale>
                                    <p:animScale>
                                      <p:cBhvr>
                                        <p:cTn id="100" dur="166" decel="50000">
                                          <p:stCondLst>
                                            <p:cond delay="1668"/>
                                          </p:stCondLst>
                                        </p:cTn>
                                        <p:tgtEl>
                                          <p:spTgt spid="18"/>
                                        </p:tgtEl>
                                      </p:cBhvr>
                                      <p:to x="100000" y="100000"/>
                                    </p:animScale>
                                    <p:animScale>
                                      <p:cBhvr>
                                        <p:cTn id="101" dur="26">
                                          <p:stCondLst>
                                            <p:cond delay="1808"/>
                                          </p:stCondLst>
                                        </p:cTn>
                                        <p:tgtEl>
                                          <p:spTgt spid="18"/>
                                        </p:tgtEl>
                                      </p:cBhvr>
                                      <p:to x="100000" y="95000"/>
                                    </p:animScale>
                                    <p:animScale>
                                      <p:cBhvr>
                                        <p:cTn id="10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P spid="19" grpId="0" animBg="1"/>
      <p:bldP spid="20" grpId="0" animBg="1"/>
      <p:bldP spid="2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1A2507A5-FB10-4626-97E4-128DA00A3C58}"/>
              </a:ext>
            </a:extLst>
          </p:cNvPr>
          <p:cNvPicPr>
            <a:picLocks noChangeAspect="1"/>
          </p:cNvPicPr>
          <p:nvPr/>
        </p:nvPicPr>
        <p:blipFill>
          <a:blip r:embed="rId2"/>
          <a:stretch>
            <a:fillRect/>
          </a:stretch>
        </p:blipFill>
        <p:spPr>
          <a:xfrm>
            <a:off x="1" y="0"/>
            <a:ext cx="5633156" cy="6858000"/>
          </a:xfrm>
          <a:prstGeom prst="rect">
            <a:avLst/>
          </a:prstGeom>
        </p:spPr>
      </p:pic>
      <p:sp>
        <p:nvSpPr>
          <p:cNvPr id="6" name="CasellaDiTesto 5">
            <a:extLst>
              <a:ext uri="{FF2B5EF4-FFF2-40B4-BE49-F238E27FC236}">
                <a16:creationId xmlns:a16="http://schemas.microsoft.com/office/drawing/2014/main" xmlns="" id="{0D6A0A91-DDBD-4AA1-AC8A-F7D572F53486}"/>
              </a:ext>
            </a:extLst>
          </p:cNvPr>
          <p:cNvSpPr txBox="1"/>
          <p:nvPr/>
        </p:nvSpPr>
        <p:spPr>
          <a:xfrm>
            <a:off x="5994401" y="737654"/>
            <a:ext cx="6028265" cy="5632311"/>
          </a:xfrm>
          <a:prstGeom prst="rect">
            <a:avLst/>
          </a:prstGeom>
          <a:noFill/>
        </p:spPr>
        <p:txBody>
          <a:bodyPr wrap="square">
            <a:spAutoFit/>
          </a:bodyPr>
          <a:lstStyle/>
          <a:p>
            <a:r>
              <a:rPr lang="it-IT" sz="2400" dirty="0">
                <a:latin typeface="Angsana New" panose="02020603050405020304" pitchFamily="18" charset="-34"/>
                <a:cs typeface="Angsana New" panose="02020603050405020304" pitchFamily="18" charset="-34"/>
              </a:rPr>
              <a:t>Ada Augusta King, contessa di </a:t>
            </a:r>
            <a:r>
              <a:rPr lang="it-IT" sz="2400" dirty="0" err="1">
                <a:latin typeface="Angsana New" panose="02020603050405020304" pitchFamily="18" charset="-34"/>
                <a:cs typeface="Angsana New" panose="02020603050405020304" pitchFamily="18" charset="-34"/>
              </a:rPr>
              <a:t>Lovelace</a:t>
            </a:r>
            <a:r>
              <a:rPr lang="it-IT" sz="2400" dirty="0">
                <a:latin typeface="Angsana New" panose="02020603050405020304" pitchFamily="18" charset="-34"/>
                <a:cs typeface="Angsana New" panose="02020603050405020304" pitchFamily="18" charset="-34"/>
              </a:rPr>
              <a:t>, da bambina aveva il sogno di volare. Una volta cresciuta si mise all’opera e studiò gli uccelli per calcolare l’equilibrio perfetto fra la dimensione delle ali ed il peso corporeo. Testò con diversi materiali e diversi modelli. Non riuscì ad alzarsi in volo, ma creò un libro chiamati “</a:t>
            </a:r>
            <a:r>
              <a:rPr lang="it-IT" sz="2400" dirty="0" err="1">
                <a:latin typeface="Angsana New" panose="02020603050405020304" pitchFamily="18" charset="-34"/>
                <a:cs typeface="Angsana New" panose="02020603050405020304" pitchFamily="18" charset="-34"/>
              </a:rPr>
              <a:t>Volologia</a:t>
            </a:r>
            <a:r>
              <a:rPr lang="it-IT" sz="2400" dirty="0">
                <a:latin typeface="Angsana New" panose="02020603050405020304" pitchFamily="18" charset="-34"/>
                <a:cs typeface="Angsana New" panose="02020603050405020304" pitchFamily="18" charset="-34"/>
              </a:rPr>
              <a:t>”, dove annotò tutte le sue scoperte. Un anno conobbe un matematico di nome Charles Babbage. I due strinsero amicizia e lui decise di farle vedere la sua invenzione: “la macchina differenziale”, ovvero una macchina capace di sommare e sottrarre i numeri automaticamente. A lei venne l’idea di costruire una macchina in grado di eseguire calcoli più complicati. La macchina essendo enorme necessitava un gigantesco motore a vapore. Lei non soddisfatta voleva che la macchina riuscisse anche a suonare e mostrare le lettere. Stava descrivendo un computer prima che essi fossero inventati. Fu proprio Ada, la prima donna nella storia a creare il primo programma della storia.</a:t>
            </a:r>
          </a:p>
        </p:txBody>
      </p:sp>
      <p:sp>
        <p:nvSpPr>
          <p:cNvPr id="7" name="Rettangolo 6">
            <a:extLst>
              <a:ext uri="{FF2B5EF4-FFF2-40B4-BE49-F238E27FC236}">
                <a16:creationId xmlns:a16="http://schemas.microsoft.com/office/drawing/2014/main" xmlns="" id="{C2E52222-D83D-4DE7-A4D4-BF0AF8063467}"/>
              </a:ext>
            </a:extLst>
          </p:cNvPr>
          <p:cNvSpPr/>
          <p:nvPr/>
        </p:nvSpPr>
        <p:spPr>
          <a:xfrm>
            <a:off x="4470401" y="0"/>
            <a:ext cx="1524000" cy="1377244"/>
          </a:xfrm>
          <a:prstGeom prst="rect">
            <a:avLst/>
          </a:prstGeom>
          <a:solidFill>
            <a:srgbClr val="908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xmlns="" id="{0845CC45-ADEE-4BE3-A981-EA3D2C113EA0}"/>
              </a:ext>
            </a:extLst>
          </p:cNvPr>
          <p:cNvSpPr/>
          <p:nvPr/>
        </p:nvSpPr>
        <p:spPr>
          <a:xfrm>
            <a:off x="5633157" y="6282267"/>
            <a:ext cx="581378" cy="575733"/>
          </a:xfrm>
          <a:prstGeom prst="rect">
            <a:avLst/>
          </a:prstGeom>
          <a:solidFill>
            <a:srgbClr val="4F5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xmlns="" id="{CBDEBFEE-F013-4444-AD8E-6D9A087E9144}"/>
              </a:ext>
            </a:extLst>
          </p:cNvPr>
          <p:cNvSpPr/>
          <p:nvPr/>
        </p:nvSpPr>
        <p:spPr>
          <a:xfrm>
            <a:off x="11731977" y="3838222"/>
            <a:ext cx="237067" cy="225777"/>
          </a:xfrm>
          <a:prstGeom prst="rect">
            <a:avLst/>
          </a:prstGeom>
          <a:solidFill>
            <a:srgbClr val="4F5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xmlns="" id="{ACAC3891-18EE-4511-AAF4-41AE862F231D}"/>
              </a:ext>
            </a:extLst>
          </p:cNvPr>
          <p:cNvSpPr/>
          <p:nvPr/>
        </p:nvSpPr>
        <p:spPr>
          <a:xfrm>
            <a:off x="11689645" y="286099"/>
            <a:ext cx="462844" cy="451555"/>
          </a:xfrm>
          <a:prstGeom prst="rect">
            <a:avLst/>
          </a:prstGeom>
          <a:solidFill>
            <a:srgbClr val="908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787267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80">
                                          <p:stCondLst>
                                            <p:cond delay="0"/>
                                          </p:stCondLst>
                                        </p:cTn>
                                        <p:tgtEl>
                                          <p:spTgt spid="8"/>
                                        </p:tgtEl>
                                      </p:cBhvr>
                                    </p:animEffect>
                                    <p:anim calcmode="lin" valueType="num">
                                      <p:cBhvr>
                                        <p:cTn id="3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3" dur="26">
                                          <p:stCondLst>
                                            <p:cond delay="650"/>
                                          </p:stCondLst>
                                        </p:cTn>
                                        <p:tgtEl>
                                          <p:spTgt spid="8"/>
                                        </p:tgtEl>
                                      </p:cBhvr>
                                      <p:to x="100000" y="60000"/>
                                    </p:animScale>
                                    <p:animScale>
                                      <p:cBhvr>
                                        <p:cTn id="44" dur="166" decel="50000">
                                          <p:stCondLst>
                                            <p:cond delay="676"/>
                                          </p:stCondLst>
                                        </p:cTn>
                                        <p:tgtEl>
                                          <p:spTgt spid="8"/>
                                        </p:tgtEl>
                                      </p:cBhvr>
                                      <p:to x="100000" y="100000"/>
                                    </p:animScale>
                                    <p:animScale>
                                      <p:cBhvr>
                                        <p:cTn id="45" dur="26">
                                          <p:stCondLst>
                                            <p:cond delay="1312"/>
                                          </p:stCondLst>
                                        </p:cTn>
                                        <p:tgtEl>
                                          <p:spTgt spid="8"/>
                                        </p:tgtEl>
                                      </p:cBhvr>
                                      <p:to x="100000" y="80000"/>
                                    </p:animScale>
                                    <p:animScale>
                                      <p:cBhvr>
                                        <p:cTn id="46" dur="166" decel="50000">
                                          <p:stCondLst>
                                            <p:cond delay="1338"/>
                                          </p:stCondLst>
                                        </p:cTn>
                                        <p:tgtEl>
                                          <p:spTgt spid="8"/>
                                        </p:tgtEl>
                                      </p:cBhvr>
                                      <p:to x="100000" y="100000"/>
                                    </p:animScale>
                                    <p:animScale>
                                      <p:cBhvr>
                                        <p:cTn id="47" dur="26">
                                          <p:stCondLst>
                                            <p:cond delay="1642"/>
                                          </p:stCondLst>
                                        </p:cTn>
                                        <p:tgtEl>
                                          <p:spTgt spid="8"/>
                                        </p:tgtEl>
                                      </p:cBhvr>
                                      <p:to x="100000" y="90000"/>
                                    </p:animScale>
                                    <p:animScale>
                                      <p:cBhvr>
                                        <p:cTn id="48" dur="166" decel="50000">
                                          <p:stCondLst>
                                            <p:cond delay="1668"/>
                                          </p:stCondLst>
                                        </p:cTn>
                                        <p:tgtEl>
                                          <p:spTgt spid="8"/>
                                        </p:tgtEl>
                                      </p:cBhvr>
                                      <p:to x="100000" y="100000"/>
                                    </p:animScale>
                                    <p:animScale>
                                      <p:cBhvr>
                                        <p:cTn id="49" dur="26">
                                          <p:stCondLst>
                                            <p:cond delay="1808"/>
                                          </p:stCondLst>
                                        </p:cTn>
                                        <p:tgtEl>
                                          <p:spTgt spid="8"/>
                                        </p:tgtEl>
                                      </p:cBhvr>
                                      <p:to x="100000" y="95000"/>
                                    </p:animScale>
                                    <p:animScale>
                                      <p:cBhvr>
                                        <p:cTn id="50" dur="166" decel="50000">
                                          <p:stCondLst>
                                            <p:cond delay="1834"/>
                                          </p:stCondLst>
                                        </p:cTn>
                                        <p:tgtEl>
                                          <p:spTgt spid="8"/>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80">
                                          <p:stCondLst>
                                            <p:cond delay="0"/>
                                          </p:stCondLst>
                                        </p:cTn>
                                        <p:tgtEl>
                                          <p:spTgt spid="10"/>
                                        </p:tgtEl>
                                      </p:cBhvr>
                                    </p:animEffect>
                                    <p:anim calcmode="lin" valueType="num">
                                      <p:cBhvr>
                                        <p:cTn id="7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9" dur="26">
                                          <p:stCondLst>
                                            <p:cond delay="650"/>
                                          </p:stCondLst>
                                        </p:cTn>
                                        <p:tgtEl>
                                          <p:spTgt spid="10"/>
                                        </p:tgtEl>
                                      </p:cBhvr>
                                      <p:to x="100000" y="60000"/>
                                    </p:animScale>
                                    <p:animScale>
                                      <p:cBhvr>
                                        <p:cTn id="80" dur="166" decel="50000">
                                          <p:stCondLst>
                                            <p:cond delay="676"/>
                                          </p:stCondLst>
                                        </p:cTn>
                                        <p:tgtEl>
                                          <p:spTgt spid="10"/>
                                        </p:tgtEl>
                                      </p:cBhvr>
                                      <p:to x="100000" y="100000"/>
                                    </p:animScale>
                                    <p:animScale>
                                      <p:cBhvr>
                                        <p:cTn id="81" dur="26">
                                          <p:stCondLst>
                                            <p:cond delay="1312"/>
                                          </p:stCondLst>
                                        </p:cTn>
                                        <p:tgtEl>
                                          <p:spTgt spid="10"/>
                                        </p:tgtEl>
                                      </p:cBhvr>
                                      <p:to x="100000" y="80000"/>
                                    </p:animScale>
                                    <p:animScale>
                                      <p:cBhvr>
                                        <p:cTn id="82" dur="166" decel="50000">
                                          <p:stCondLst>
                                            <p:cond delay="1338"/>
                                          </p:stCondLst>
                                        </p:cTn>
                                        <p:tgtEl>
                                          <p:spTgt spid="10"/>
                                        </p:tgtEl>
                                      </p:cBhvr>
                                      <p:to x="100000" y="100000"/>
                                    </p:animScale>
                                    <p:animScale>
                                      <p:cBhvr>
                                        <p:cTn id="83" dur="26">
                                          <p:stCondLst>
                                            <p:cond delay="1642"/>
                                          </p:stCondLst>
                                        </p:cTn>
                                        <p:tgtEl>
                                          <p:spTgt spid="10"/>
                                        </p:tgtEl>
                                      </p:cBhvr>
                                      <p:to x="100000" y="90000"/>
                                    </p:animScale>
                                    <p:animScale>
                                      <p:cBhvr>
                                        <p:cTn id="84" dur="166" decel="50000">
                                          <p:stCondLst>
                                            <p:cond delay="1668"/>
                                          </p:stCondLst>
                                        </p:cTn>
                                        <p:tgtEl>
                                          <p:spTgt spid="10"/>
                                        </p:tgtEl>
                                      </p:cBhvr>
                                      <p:to x="100000" y="100000"/>
                                    </p:animScale>
                                    <p:animScale>
                                      <p:cBhvr>
                                        <p:cTn id="85" dur="26">
                                          <p:stCondLst>
                                            <p:cond delay="1808"/>
                                          </p:stCondLst>
                                        </p:cTn>
                                        <p:tgtEl>
                                          <p:spTgt spid="10"/>
                                        </p:tgtEl>
                                      </p:cBhvr>
                                      <p:to x="100000" y="95000"/>
                                    </p:animScale>
                                    <p:animScale>
                                      <p:cBhvr>
                                        <p:cTn id="8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2ED7F24D-02B1-46F0-BD94-0E364FA44DB4}"/>
              </a:ext>
            </a:extLst>
          </p:cNvPr>
          <p:cNvPicPr>
            <a:picLocks noChangeAspect="1"/>
          </p:cNvPicPr>
          <p:nvPr/>
        </p:nvPicPr>
        <p:blipFill>
          <a:blip r:embed="rId2"/>
          <a:stretch>
            <a:fillRect/>
          </a:stretch>
        </p:blipFill>
        <p:spPr>
          <a:xfrm>
            <a:off x="0" y="1848555"/>
            <a:ext cx="4661430" cy="4661430"/>
          </a:xfrm>
          <a:prstGeom prst="rect">
            <a:avLst/>
          </a:prstGeom>
        </p:spPr>
      </p:pic>
      <p:sp>
        <p:nvSpPr>
          <p:cNvPr id="5" name="Rettangolo 4">
            <a:extLst>
              <a:ext uri="{FF2B5EF4-FFF2-40B4-BE49-F238E27FC236}">
                <a16:creationId xmlns:a16="http://schemas.microsoft.com/office/drawing/2014/main" xmlns="" id="{876AEEA0-B1DC-40D2-9BD1-9982ADF74619}"/>
              </a:ext>
            </a:extLst>
          </p:cNvPr>
          <p:cNvSpPr/>
          <p:nvPr/>
        </p:nvSpPr>
        <p:spPr>
          <a:xfrm>
            <a:off x="3025422" y="666044"/>
            <a:ext cx="9166578" cy="1715912"/>
          </a:xfrm>
          <a:prstGeom prst="rect">
            <a:avLst/>
          </a:prstGeom>
          <a:solidFill>
            <a:srgbClr val="70D7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xmlns="" id="{3A4B9041-53AA-47CF-AC1B-597D0CB60F4F}"/>
              </a:ext>
            </a:extLst>
          </p:cNvPr>
          <p:cNvSpPr txBox="1"/>
          <p:nvPr/>
        </p:nvSpPr>
        <p:spPr>
          <a:xfrm>
            <a:off x="4114360" y="1196623"/>
            <a:ext cx="8624711" cy="830997"/>
          </a:xfrm>
          <a:prstGeom prst="rect">
            <a:avLst/>
          </a:prstGeom>
          <a:noFill/>
        </p:spPr>
        <p:txBody>
          <a:bodyPr wrap="square" rtlCol="0">
            <a:spAutoFit/>
          </a:bodyPr>
          <a:lstStyle/>
          <a:p>
            <a:r>
              <a:rPr lang="it-IT" sz="4800" dirty="0" err="1">
                <a:solidFill>
                  <a:schemeClr val="bg1"/>
                </a:solidFill>
                <a:latin typeface="Modern Love" panose="04090805081005020601" pitchFamily="82" charset="0"/>
              </a:rPr>
              <a:t>Ameenah</a:t>
            </a:r>
            <a:r>
              <a:rPr lang="it-IT" sz="4800" dirty="0">
                <a:solidFill>
                  <a:schemeClr val="bg1"/>
                </a:solidFill>
                <a:latin typeface="Modern Love" panose="04090805081005020601" pitchFamily="82" charset="0"/>
              </a:rPr>
              <a:t> </a:t>
            </a:r>
            <a:r>
              <a:rPr lang="it-IT" sz="4800" dirty="0" err="1">
                <a:solidFill>
                  <a:schemeClr val="bg1"/>
                </a:solidFill>
                <a:latin typeface="Modern Love" panose="04090805081005020601" pitchFamily="82" charset="0"/>
              </a:rPr>
              <a:t>Gurib-Fakim</a:t>
            </a:r>
            <a:endParaRPr lang="it-IT" sz="4800" dirty="0">
              <a:solidFill>
                <a:schemeClr val="bg1"/>
              </a:solidFill>
              <a:latin typeface="Modern Love" panose="04090805081005020601" pitchFamily="82" charset="0"/>
            </a:endParaRPr>
          </a:p>
        </p:txBody>
      </p:sp>
      <p:sp>
        <p:nvSpPr>
          <p:cNvPr id="7" name="Rettangolo 6">
            <a:extLst>
              <a:ext uri="{FF2B5EF4-FFF2-40B4-BE49-F238E27FC236}">
                <a16:creationId xmlns:a16="http://schemas.microsoft.com/office/drawing/2014/main" xmlns="" id="{357ADC75-9DCF-4AB6-8D1C-2AC66E721E21}"/>
              </a:ext>
            </a:extLst>
          </p:cNvPr>
          <p:cNvSpPr/>
          <p:nvPr/>
        </p:nvSpPr>
        <p:spPr>
          <a:xfrm>
            <a:off x="4194583" y="3067696"/>
            <a:ext cx="1199220" cy="1202958"/>
          </a:xfrm>
          <a:prstGeom prst="rect">
            <a:avLst/>
          </a:prstGeom>
          <a:solidFill>
            <a:srgbClr val="33AE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xmlns="" id="{C9C91E75-5897-4A7B-AEB3-2F261529693C}"/>
              </a:ext>
            </a:extLst>
          </p:cNvPr>
          <p:cNvSpPr/>
          <p:nvPr/>
        </p:nvSpPr>
        <p:spPr>
          <a:xfrm>
            <a:off x="787079" y="643668"/>
            <a:ext cx="358815" cy="374903"/>
          </a:xfrm>
          <a:prstGeom prst="rect">
            <a:avLst/>
          </a:prstGeom>
          <a:solidFill>
            <a:srgbClr val="33AE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xmlns="" id="{98E30A9D-05BE-4E86-B226-CB2910CAF7BA}"/>
              </a:ext>
            </a:extLst>
          </p:cNvPr>
          <p:cNvSpPr/>
          <p:nvPr/>
        </p:nvSpPr>
        <p:spPr>
          <a:xfrm>
            <a:off x="6801367" y="5220183"/>
            <a:ext cx="729205" cy="671332"/>
          </a:xfrm>
          <a:prstGeom prst="rect">
            <a:avLst/>
          </a:prstGeom>
          <a:solidFill>
            <a:srgbClr val="3599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xmlns="" id="{D55D374A-2C9D-476B-B9AB-A30B5AD230FB}"/>
              </a:ext>
            </a:extLst>
          </p:cNvPr>
          <p:cNvSpPr/>
          <p:nvPr/>
        </p:nvSpPr>
        <p:spPr>
          <a:xfrm>
            <a:off x="7974957" y="3550784"/>
            <a:ext cx="243069" cy="236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diritto 11">
            <a:extLst>
              <a:ext uri="{FF2B5EF4-FFF2-40B4-BE49-F238E27FC236}">
                <a16:creationId xmlns:a16="http://schemas.microsoft.com/office/drawing/2014/main" xmlns="" id="{C82FD270-453D-47E3-8074-E750BB8F6D40}"/>
              </a:ext>
            </a:extLst>
          </p:cNvPr>
          <p:cNvCxnSpPr/>
          <p:nvPr/>
        </p:nvCxnSpPr>
        <p:spPr>
          <a:xfrm>
            <a:off x="10232020" y="5023413"/>
            <a:ext cx="0" cy="1834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xmlns="" id="{44205DC1-2723-4803-B2CA-A6AB481BB64C}"/>
              </a:ext>
            </a:extLst>
          </p:cNvPr>
          <p:cNvCxnSpPr>
            <a:cxnSpLocks/>
          </p:cNvCxnSpPr>
          <p:nvPr/>
        </p:nvCxnSpPr>
        <p:spPr>
          <a:xfrm>
            <a:off x="10764455" y="5023413"/>
            <a:ext cx="0" cy="1820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xmlns="" id="{12381D95-39FA-437B-B5FB-F4D74F5BA344}"/>
              </a:ext>
            </a:extLst>
          </p:cNvPr>
          <p:cNvCxnSpPr/>
          <p:nvPr/>
        </p:nvCxnSpPr>
        <p:spPr>
          <a:xfrm>
            <a:off x="11250592" y="5023413"/>
            <a:ext cx="0" cy="1834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xmlns="" id="{969D1FC5-98D2-4299-A239-034BEF06E2E3}"/>
              </a:ext>
            </a:extLst>
          </p:cNvPr>
          <p:cNvCxnSpPr/>
          <p:nvPr/>
        </p:nvCxnSpPr>
        <p:spPr>
          <a:xfrm>
            <a:off x="11678856" y="5023413"/>
            <a:ext cx="0" cy="1834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xmlns="" id="{C27ADA81-7E1F-4DCB-A068-9F98E2686056}"/>
              </a:ext>
            </a:extLst>
          </p:cNvPr>
          <p:cNvCxnSpPr/>
          <p:nvPr/>
        </p:nvCxnSpPr>
        <p:spPr>
          <a:xfrm>
            <a:off x="9734309" y="5008945"/>
            <a:ext cx="0" cy="18345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41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80">
                                          <p:stCondLst>
                                            <p:cond delay="0"/>
                                          </p:stCondLst>
                                        </p:cTn>
                                        <p:tgtEl>
                                          <p:spTgt spid="8"/>
                                        </p:tgtEl>
                                      </p:cBhvr>
                                    </p:animEffect>
                                    <p:anim calcmode="lin" valueType="num">
                                      <p:cBhvr>
                                        <p:cTn id="3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1" dur="26">
                                          <p:stCondLst>
                                            <p:cond delay="650"/>
                                          </p:stCondLst>
                                        </p:cTn>
                                        <p:tgtEl>
                                          <p:spTgt spid="8"/>
                                        </p:tgtEl>
                                      </p:cBhvr>
                                      <p:to x="100000" y="60000"/>
                                    </p:animScale>
                                    <p:animScale>
                                      <p:cBhvr>
                                        <p:cTn id="42" dur="166" decel="50000">
                                          <p:stCondLst>
                                            <p:cond delay="676"/>
                                          </p:stCondLst>
                                        </p:cTn>
                                        <p:tgtEl>
                                          <p:spTgt spid="8"/>
                                        </p:tgtEl>
                                      </p:cBhvr>
                                      <p:to x="100000" y="100000"/>
                                    </p:animScale>
                                    <p:animScale>
                                      <p:cBhvr>
                                        <p:cTn id="43" dur="26">
                                          <p:stCondLst>
                                            <p:cond delay="1312"/>
                                          </p:stCondLst>
                                        </p:cTn>
                                        <p:tgtEl>
                                          <p:spTgt spid="8"/>
                                        </p:tgtEl>
                                      </p:cBhvr>
                                      <p:to x="100000" y="80000"/>
                                    </p:animScale>
                                    <p:animScale>
                                      <p:cBhvr>
                                        <p:cTn id="44" dur="166" decel="50000">
                                          <p:stCondLst>
                                            <p:cond delay="1338"/>
                                          </p:stCondLst>
                                        </p:cTn>
                                        <p:tgtEl>
                                          <p:spTgt spid="8"/>
                                        </p:tgtEl>
                                      </p:cBhvr>
                                      <p:to x="100000" y="100000"/>
                                    </p:animScale>
                                    <p:animScale>
                                      <p:cBhvr>
                                        <p:cTn id="45" dur="26">
                                          <p:stCondLst>
                                            <p:cond delay="1642"/>
                                          </p:stCondLst>
                                        </p:cTn>
                                        <p:tgtEl>
                                          <p:spTgt spid="8"/>
                                        </p:tgtEl>
                                      </p:cBhvr>
                                      <p:to x="100000" y="90000"/>
                                    </p:animScale>
                                    <p:animScale>
                                      <p:cBhvr>
                                        <p:cTn id="46" dur="166" decel="50000">
                                          <p:stCondLst>
                                            <p:cond delay="1668"/>
                                          </p:stCondLst>
                                        </p:cTn>
                                        <p:tgtEl>
                                          <p:spTgt spid="8"/>
                                        </p:tgtEl>
                                      </p:cBhvr>
                                      <p:to x="100000" y="100000"/>
                                    </p:animScale>
                                    <p:animScale>
                                      <p:cBhvr>
                                        <p:cTn id="47" dur="26">
                                          <p:stCondLst>
                                            <p:cond delay="1808"/>
                                          </p:stCondLst>
                                        </p:cTn>
                                        <p:tgtEl>
                                          <p:spTgt spid="8"/>
                                        </p:tgtEl>
                                      </p:cBhvr>
                                      <p:to x="100000" y="95000"/>
                                    </p:animScale>
                                    <p:animScale>
                                      <p:cBhvr>
                                        <p:cTn id="48" dur="166" decel="50000">
                                          <p:stCondLst>
                                            <p:cond delay="1834"/>
                                          </p:stCondLst>
                                        </p:cTn>
                                        <p:tgtEl>
                                          <p:spTgt spid="8"/>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80">
                                          <p:stCondLst>
                                            <p:cond delay="0"/>
                                          </p:stCondLst>
                                        </p:cTn>
                                        <p:tgtEl>
                                          <p:spTgt spid="10"/>
                                        </p:tgtEl>
                                      </p:cBhvr>
                                    </p:animEffect>
                                    <p:anim calcmode="lin" valueType="num">
                                      <p:cBhvr>
                                        <p:cTn id="5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9" dur="26">
                                          <p:stCondLst>
                                            <p:cond delay="650"/>
                                          </p:stCondLst>
                                        </p:cTn>
                                        <p:tgtEl>
                                          <p:spTgt spid="10"/>
                                        </p:tgtEl>
                                      </p:cBhvr>
                                      <p:to x="100000" y="60000"/>
                                    </p:animScale>
                                    <p:animScale>
                                      <p:cBhvr>
                                        <p:cTn id="60" dur="166" decel="50000">
                                          <p:stCondLst>
                                            <p:cond delay="676"/>
                                          </p:stCondLst>
                                        </p:cTn>
                                        <p:tgtEl>
                                          <p:spTgt spid="10"/>
                                        </p:tgtEl>
                                      </p:cBhvr>
                                      <p:to x="100000" y="100000"/>
                                    </p:animScale>
                                    <p:animScale>
                                      <p:cBhvr>
                                        <p:cTn id="61" dur="26">
                                          <p:stCondLst>
                                            <p:cond delay="1312"/>
                                          </p:stCondLst>
                                        </p:cTn>
                                        <p:tgtEl>
                                          <p:spTgt spid="10"/>
                                        </p:tgtEl>
                                      </p:cBhvr>
                                      <p:to x="100000" y="80000"/>
                                    </p:animScale>
                                    <p:animScale>
                                      <p:cBhvr>
                                        <p:cTn id="62" dur="166" decel="50000">
                                          <p:stCondLst>
                                            <p:cond delay="1338"/>
                                          </p:stCondLst>
                                        </p:cTn>
                                        <p:tgtEl>
                                          <p:spTgt spid="10"/>
                                        </p:tgtEl>
                                      </p:cBhvr>
                                      <p:to x="100000" y="100000"/>
                                    </p:animScale>
                                    <p:animScale>
                                      <p:cBhvr>
                                        <p:cTn id="63" dur="26">
                                          <p:stCondLst>
                                            <p:cond delay="1642"/>
                                          </p:stCondLst>
                                        </p:cTn>
                                        <p:tgtEl>
                                          <p:spTgt spid="10"/>
                                        </p:tgtEl>
                                      </p:cBhvr>
                                      <p:to x="100000" y="90000"/>
                                    </p:animScale>
                                    <p:animScale>
                                      <p:cBhvr>
                                        <p:cTn id="64" dur="166" decel="50000">
                                          <p:stCondLst>
                                            <p:cond delay="1668"/>
                                          </p:stCondLst>
                                        </p:cTn>
                                        <p:tgtEl>
                                          <p:spTgt spid="10"/>
                                        </p:tgtEl>
                                      </p:cBhvr>
                                      <p:to x="100000" y="100000"/>
                                    </p:animScale>
                                    <p:animScale>
                                      <p:cBhvr>
                                        <p:cTn id="65" dur="26">
                                          <p:stCondLst>
                                            <p:cond delay="1808"/>
                                          </p:stCondLst>
                                        </p:cTn>
                                        <p:tgtEl>
                                          <p:spTgt spid="10"/>
                                        </p:tgtEl>
                                      </p:cBhvr>
                                      <p:to x="100000" y="95000"/>
                                    </p:animScale>
                                    <p:animScale>
                                      <p:cBhvr>
                                        <p:cTn id="66" dur="166" decel="50000">
                                          <p:stCondLst>
                                            <p:cond delay="1834"/>
                                          </p:stCondLst>
                                        </p:cTn>
                                        <p:tgtEl>
                                          <p:spTgt spid="10"/>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80">
                                          <p:stCondLst>
                                            <p:cond delay="0"/>
                                          </p:stCondLst>
                                        </p:cTn>
                                        <p:tgtEl>
                                          <p:spTgt spid="9"/>
                                        </p:tgtEl>
                                      </p:cBhvr>
                                    </p:animEffect>
                                    <p:anim calcmode="lin" valueType="num">
                                      <p:cBhvr>
                                        <p:cTn id="7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7" dur="26">
                                          <p:stCondLst>
                                            <p:cond delay="650"/>
                                          </p:stCondLst>
                                        </p:cTn>
                                        <p:tgtEl>
                                          <p:spTgt spid="9"/>
                                        </p:tgtEl>
                                      </p:cBhvr>
                                      <p:to x="100000" y="60000"/>
                                    </p:animScale>
                                    <p:animScale>
                                      <p:cBhvr>
                                        <p:cTn id="78" dur="166" decel="50000">
                                          <p:stCondLst>
                                            <p:cond delay="676"/>
                                          </p:stCondLst>
                                        </p:cTn>
                                        <p:tgtEl>
                                          <p:spTgt spid="9"/>
                                        </p:tgtEl>
                                      </p:cBhvr>
                                      <p:to x="100000" y="100000"/>
                                    </p:animScale>
                                    <p:animScale>
                                      <p:cBhvr>
                                        <p:cTn id="79" dur="26">
                                          <p:stCondLst>
                                            <p:cond delay="1312"/>
                                          </p:stCondLst>
                                        </p:cTn>
                                        <p:tgtEl>
                                          <p:spTgt spid="9"/>
                                        </p:tgtEl>
                                      </p:cBhvr>
                                      <p:to x="100000" y="80000"/>
                                    </p:animScale>
                                    <p:animScale>
                                      <p:cBhvr>
                                        <p:cTn id="80" dur="166" decel="50000">
                                          <p:stCondLst>
                                            <p:cond delay="1338"/>
                                          </p:stCondLst>
                                        </p:cTn>
                                        <p:tgtEl>
                                          <p:spTgt spid="9"/>
                                        </p:tgtEl>
                                      </p:cBhvr>
                                      <p:to x="100000" y="100000"/>
                                    </p:animScale>
                                    <p:animScale>
                                      <p:cBhvr>
                                        <p:cTn id="81" dur="26">
                                          <p:stCondLst>
                                            <p:cond delay="1642"/>
                                          </p:stCondLst>
                                        </p:cTn>
                                        <p:tgtEl>
                                          <p:spTgt spid="9"/>
                                        </p:tgtEl>
                                      </p:cBhvr>
                                      <p:to x="100000" y="90000"/>
                                    </p:animScale>
                                    <p:animScale>
                                      <p:cBhvr>
                                        <p:cTn id="82" dur="166" decel="50000">
                                          <p:stCondLst>
                                            <p:cond delay="1668"/>
                                          </p:stCondLst>
                                        </p:cTn>
                                        <p:tgtEl>
                                          <p:spTgt spid="9"/>
                                        </p:tgtEl>
                                      </p:cBhvr>
                                      <p:to x="100000" y="100000"/>
                                    </p:animScale>
                                    <p:animScale>
                                      <p:cBhvr>
                                        <p:cTn id="83" dur="26">
                                          <p:stCondLst>
                                            <p:cond delay="1808"/>
                                          </p:stCondLst>
                                        </p:cTn>
                                        <p:tgtEl>
                                          <p:spTgt spid="9"/>
                                        </p:tgtEl>
                                      </p:cBhvr>
                                      <p:to x="100000" y="95000"/>
                                    </p:animScale>
                                    <p:animScale>
                                      <p:cBhvr>
                                        <p:cTn id="8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90D77580-F526-47AE-BBBE-240013F55ED4}"/>
              </a:ext>
            </a:extLst>
          </p:cNvPr>
          <p:cNvPicPr>
            <a:picLocks noChangeAspect="1"/>
          </p:cNvPicPr>
          <p:nvPr/>
        </p:nvPicPr>
        <p:blipFill>
          <a:blip r:embed="rId2"/>
          <a:stretch>
            <a:fillRect/>
          </a:stretch>
        </p:blipFill>
        <p:spPr>
          <a:xfrm>
            <a:off x="7552267" y="90310"/>
            <a:ext cx="4639733" cy="4639733"/>
          </a:xfrm>
          <a:prstGeom prst="rect">
            <a:avLst/>
          </a:prstGeom>
        </p:spPr>
      </p:pic>
      <p:sp>
        <p:nvSpPr>
          <p:cNvPr id="6" name="CasellaDiTesto 5">
            <a:extLst>
              <a:ext uri="{FF2B5EF4-FFF2-40B4-BE49-F238E27FC236}">
                <a16:creationId xmlns:a16="http://schemas.microsoft.com/office/drawing/2014/main" xmlns="" id="{B945777D-A7FB-4353-A2A4-280EFD6628A9}"/>
              </a:ext>
            </a:extLst>
          </p:cNvPr>
          <p:cNvSpPr txBox="1"/>
          <p:nvPr/>
        </p:nvSpPr>
        <p:spPr>
          <a:xfrm>
            <a:off x="293511" y="886682"/>
            <a:ext cx="6096000" cy="3046988"/>
          </a:xfrm>
          <a:prstGeom prst="rect">
            <a:avLst/>
          </a:prstGeom>
          <a:noFill/>
        </p:spPr>
        <p:txBody>
          <a:bodyPr wrap="square">
            <a:spAutoFit/>
          </a:bodyPr>
          <a:lstStyle/>
          <a:p>
            <a:r>
              <a:rPr lang="it-IT" sz="2400" dirty="0" err="1">
                <a:latin typeface="Angsana New" panose="02020603050405020304" pitchFamily="18" charset="-34"/>
                <a:cs typeface="Angsana New" panose="02020603050405020304" pitchFamily="18" charset="-34"/>
              </a:rPr>
              <a:t>Ameenah</a:t>
            </a:r>
            <a:r>
              <a:rPr lang="it-IT" sz="2400" dirty="0">
                <a:latin typeface="Angsana New" panose="02020603050405020304" pitchFamily="18" charset="-34"/>
                <a:cs typeface="Angsana New" panose="02020603050405020304" pitchFamily="18" charset="-34"/>
              </a:rPr>
              <a:t> </a:t>
            </a:r>
            <a:r>
              <a:rPr lang="it-IT" sz="2400" dirty="0" err="1">
                <a:latin typeface="Angsana New" panose="02020603050405020304" pitchFamily="18" charset="-34"/>
                <a:cs typeface="Angsana New" panose="02020603050405020304" pitchFamily="18" charset="-34"/>
              </a:rPr>
              <a:t>Gurib-Fakim</a:t>
            </a:r>
            <a:r>
              <a:rPr lang="it-IT" sz="2400" dirty="0">
                <a:latin typeface="Angsana New" panose="02020603050405020304" pitchFamily="18" charset="-34"/>
                <a:cs typeface="Angsana New" panose="02020603050405020304" pitchFamily="18" charset="-34"/>
              </a:rPr>
              <a:t> studiava la biodiversità. Passo del tempo ad analizzare centinaia di fiori e piante aromatiche e medicinali studiandone le proprietà. Andò nei villaggi chiedendo aiuto ai guaritori per essere aiutata ad usare le piante come facevano nei rituali.</a:t>
            </a:r>
          </a:p>
          <a:p>
            <a:r>
              <a:rPr lang="it-IT" sz="2400" dirty="0" err="1">
                <a:latin typeface="Angsana New" panose="02020603050405020304" pitchFamily="18" charset="-34"/>
                <a:cs typeface="Angsana New" panose="02020603050405020304" pitchFamily="18" charset="-34"/>
              </a:rPr>
              <a:t>Ameenah</a:t>
            </a:r>
            <a:r>
              <a:rPr lang="it-IT" sz="2400" dirty="0">
                <a:latin typeface="Angsana New" panose="02020603050405020304" pitchFamily="18" charset="-34"/>
                <a:cs typeface="Angsana New" panose="02020603050405020304" pitchFamily="18" charset="-34"/>
              </a:rPr>
              <a:t> era convinta che ci fosse molto da imparare delle piante. Diceva ad esempio che il </a:t>
            </a:r>
            <a:r>
              <a:rPr lang="it-IT" sz="2400" dirty="0" err="1">
                <a:latin typeface="Angsana New" panose="02020603050405020304" pitchFamily="18" charset="-34"/>
                <a:cs typeface="Angsana New" panose="02020603050405020304" pitchFamily="18" charset="-34"/>
              </a:rPr>
              <a:t>benzonio</a:t>
            </a:r>
            <a:r>
              <a:rPr lang="it-IT" sz="2400" dirty="0">
                <a:latin typeface="Angsana New" panose="02020603050405020304" pitchFamily="18" charset="-34"/>
                <a:cs typeface="Angsana New" panose="02020603050405020304" pitchFamily="18" charset="-34"/>
              </a:rPr>
              <a:t> aveva le foglie di forme e dimensioni diverse e che gli animali non mangiano le piante che non riconoscono perciò lasciano perdere questa pianta, per lei era più che geniale.</a:t>
            </a:r>
          </a:p>
        </p:txBody>
      </p:sp>
      <p:sp>
        <p:nvSpPr>
          <p:cNvPr id="8" name="CasellaDiTesto 7">
            <a:extLst>
              <a:ext uri="{FF2B5EF4-FFF2-40B4-BE49-F238E27FC236}">
                <a16:creationId xmlns:a16="http://schemas.microsoft.com/office/drawing/2014/main" xmlns="" id="{E8391108-EBAC-4E56-930B-2F96DD0E1769}"/>
              </a:ext>
            </a:extLst>
          </p:cNvPr>
          <p:cNvSpPr txBox="1"/>
          <p:nvPr/>
        </p:nvSpPr>
        <p:spPr>
          <a:xfrm>
            <a:off x="293511" y="4195977"/>
            <a:ext cx="6096000" cy="1938992"/>
          </a:xfrm>
          <a:prstGeom prst="rect">
            <a:avLst/>
          </a:prstGeom>
          <a:noFill/>
        </p:spPr>
        <p:txBody>
          <a:bodyPr wrap="square">
            <a:spAutoFit/>
          </a:bodyPr>
          <a:lstStyle/>
          <a:p>
            <a:r>
              <a:rPr lang="it-IT" sz="2400" dirty="0">
                <a:latin typeface="Angsana New" panose="02020603050405020304" pitchFamily="18" charset="-34"/>
                <a:cs typeface="Angsana New" panose="02020603050405020304" pitchFamily="18" charset="-34"/>
              </a:rPr>
              <a:t>Lei considerava le piante come laboratori biologici viventi, pieni di informazioni fondamentali per gli esseri umani e tutte le altre specie.</a:t>
            </a:r>
          </a:p>
          <a:p>
            <a:r>
              <a:rPr lang="it-IT" sz="2400" dirty="0" err="1">
                <a:latin typeface="Angsana New" panose="02020603050405020304" pitchFamily="18" charset="-34"/>
                <a:cs typeface="Angsana New" panose="02020603050405020304" pitchFamily="18" charset="-34"/>
              </a:rPr>
              <a:t>Ameenah</a:t>
            </a:r>
            <a:r>
              <a:rPr lang="it-IT" sz="2400" dirty="0">
                <a:latin typeface="Angsana New" panose="02020603050405020304" pitchFamily="18" charset="-34"/>
                <a:cs typeface="Angsana New" panose="02020603050405020304" pitchFamily="18" charset="-34"/>
              </a:rPr>
              <a:t> </a:t>
            </a:r>
            <a:r>
              <a:rPr lang="it-IT" sz="2400" dirty="0" err="1">
                <a:latin typeface="Angsana New" panose="02020603050405020304" pitchFamily="18" charset="-34"/>
                <a:cs typeface="Angsana New" panose="02020603050405020304" pitchFamily="18" charset="-34"/>
              </a:rPr>
              <a:t>Gurib</a:t>
            </a:r>
            <a:r>
              <a:rPr lang="it-IT" sz="2400" dirty="0">
                <a:latin typeface="Angsana New" panose="02020603050405020304" pitchFamily="18" charset="-34"/>
                <a:cs typeface="Angsana New" panose="02020603050405020304" pitchFamily="18" charset="-34"/>
              </a:rPr>
              <a:t> fu infatti eletta presidente del Mauritius e si batté ogni giorno per tutti gli abitanti del suo paese: persone, animali e, naturalmente, piante.</a:t>
            </a:r>
          </a:p>
        </p:txBody>
      </p:sp>
      <p:sp>
        <p:nvSpPr>
          <p:cNvPr id="9" name="Rettangolo 8">
            <a:extLst>
              <a:ext uri="{FF2B5EF4-FFF2-40B4-BE49-F238E27FC236}">
                <a16:creationId xmlns:a16="http://schemas.microsoft.com/office/drawing/2014/main" xmlns="" id="{5D10CEB3-801B-4C3E-BA0B-8985C891BA60}"/>
              </a:ext>
            </a:extLst>
          </p:cNvPr>
          <p:cNvSpPr/>
          <p:nvPr/>
        </p:nvSpPr>
        <p:spPr>
          <a:xfrm>
            <a:off x="6701742" y="4046731"/>
            <a:ext cx="1765139" cy="1543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xmlns="" id="{5AB2E6F6-B8E1-48BD-B242-E934C56C5985}"/>
              </a:ext>
            </a:extLst>
          </p:cNvPr>
          <p:cNvSpPr/>
          <p:nvPr/>
        </p:nvSpPr>
        <p:spPr>
          <a:xfrm>
            <a:off x="5596501" y="306071"/>
            <a:ext cx="648183" cy="636608"/>
          </a:xfrm>
          <a:prstGeom prst="rect">
            <a:avLst/>
          </a:prstGeom>
          <a:solidFill>
            <a:srgbClr val="33AE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xmlns="" id="{B31DA496-DEC6-4F24-A501-4FC52CACC55F}"/>
              </a:ext>
            </a:extLst>
          </p:cNvPr>
          <p:cNvSpPr/>
          <p:nvPr/>
        </p:nvSpPr>
        <p:spPr>
          <a:xfrm>
            <a:off x="2303362" y="5946271"/>
            <a:ext cx="358815" cy="377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xmlns="" id="{66B46AF8-C4C3-4CB6-8737-48C5D3118019}"/>
              </a:ext>
            </a:extLst>
          </p:cNvPr>
          <p:cNvSpPr/>
          <p:nvPr/>
        </p:nvSpPr>
        <p:spPr>
          <a:xfrm>
            <a:off x="544010" y="601046"/>
            <a:ext cx="243068" cy="193876"/>
          </a:xfrm>
          <a:prstGeom prst="rect">
            <a:avLst/>
          </a:prstGeom>
          <a:solidFill>
            <a:srgbClr val="70D7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0128E447-C409-4463-B717-3CC8D8FCA567}"/>
              </a:ext>
            </a:extLst>
          </p:cNvPr>
          <p:cNvSpPr/>
          <p:nvPr/>
        </p:nvSpPr>
        <p:spPr>
          <a:xfrm>
            <a:off x="6701742" y="4984914"/>
            <a:ext cx="686765" cy="605658"/>
          </a:xfrm>
          <a:prstGeom prst="rect">
            <a:avLst/>
          </a:prstGeom>
          <a:solidFill>
            <a:srgbClr val="3599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5" name="Connettore diritto 14">
            <a:extLst>
              <a:ext uri="{FF2B5EF4-FFF2-40B4-BE49-F238E27FC236}">
                <a16:creationId xmlns:a16="http://schemas.microsoft.com/office/drawing/2014/main" xmlns="" id="{765371E7-0A1E-46F0-9A3E-66AE1CA9D772}"/>
              </a:ext>
            </a:extLst>
          </p:cNvPr>
          <p:cNvCxnSpPr/>
          <p:nvPr/>
        </p:nvCxnSpPr>
        <p:spPr>
          <a:xfrm>
            <a:off x="10127849" y="4730043"/>
            <a:ext cx="0" cy="1873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xmlns="" id="{406E3F92-B0FA-42E6-852E-0C1EFFF522FA}"/>
              </a:ext>
            </a:extLst>
          </p:cNvPr>
          <p:cNvCxnSpPr/>
          <p:nvPr/>
        </p:nvCxnSpPr>
        <p:spPr>
          <a:xfrm>
            <a:off x="10660285" y="4730043"/>
            <a:ext cx="0" cy="1873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xmlns="" id="{84B9D1D4-97C9-4734-9A0B-E84FC0C61701}"/>
              </a:ext>
            </a:extLst>
          </p:cNvPr>
          <p:cNvCxnSpPr/>
          <p:nvPr/>
        </p:nvCxnSpPr>
        <p:spPr>
          <a:xfrm>
            <a:off x="11180072" y="4730043"/>
            <a:ext cx="0" cy="1873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xmlns="" id="{F8ABC762-4EAC-4F6C-8A33-9EBD60F0C362}"/>
              </a:ext>
            </a:extLst>
          </p:cNvPr>
          <p:cNvCxnSpPr/>
          <p:nvPr/>
        </p:nvCxnSpPr>
        <p:spPr>
          <a:xfrm>
            <a:off x="11736729" y="4730043"/>
            <a:ext cx="0" cy="18730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8495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80">
                                          <p:stCondLst>
                                            <p:cond delay="0"/>
                                          </p:stCondLst>
                                        </p:cTn>
                                        <p:tgtEl>
                                          <p:spTgt spid="9"/>
                                        </p:tgtEl>
                                      </p:cBhvr>
                                    </p:animEffect>
                                    <p:anim calcmode="lin" valueType="num">
                                      <p:cBhvr>
                                        <p:cTn id="4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8" dur="26">
                                          <p:stCondLst>
                                            <p:cond delay="650"/>
                                          </p:stCondLst>
                                        </p:cTn>
                                        <p:tgtEl>
                                          <p:spTgt spid="9"/>
                                        </p:tgtEl>
                                      </p:cBhvr>
                                      <p:to x="100000" y="60000"/>
                                    </p:animScale>
                                    <p:animScale>
                                      <p:cBhvr>
                                        <p:cTn id="49" dur="166" decel="50000">
                                          <p:stCondLst>
                                            <p:cond delay="676"/>
                                          </p:stCondLst>
                                        </p:cTn>
                                        <p:tgtEl>
                                          <p:spTgt spid="9"/>
                                        </p:tgtEl>
                                      </p:cBhvr>
                                      <p:to x="100000" y="100000"/>
                                    </p:animScale>
                                    <p:animScale>
                                      <p:cBhvr>
                                        <p:cTn id="50" dur="26">
                                          <p:stCondLst>
                                            <p:cond delay="1312"/>
                                          </p:stCondLst>
                                        </p:cTn>
                                        <p:tgtEl>
                                          <p:spTgt spid="9"/>
                                        </p:tgtEl>
                                      </p:cBhvr>
                                      <p:to x="100000" y="80000"/>
                                    </p:animScale>
                                    <p:animScale>
                                      <p:cBhvr>
                                        <p:cTn id="51" dur="166" decel="50000">
                                          <p:stCondLst>
                                            <p:cond delay="1338"/>
                                          </p:stCondLst>
                                        </p:cTn>
                                        <p:tgtEl>
                                          <p:spTgt spid="9"/>
                                        </p:tgtEl>
                                      </p:cBhvr>
                                      <p:to x="100000" y="100000"/>
                                    </p:animScale>
                                    <p:animScale>
                                      <p:cBhvr>
                                        <p:cTn id="52" dur="26">
                                          <p:stCondLst>
                                            <p:cond delay="1642"/>
                                          </p:stCondLst>
                                        </p:cTn>
                                        <p:tgtEl>
                                          <p:spTgt spid="9"/>
                                        </p:tgtEl>
                                      </p:cBhvr>
                                      <p:to x="100000" y="90000"/>
                                    </p:animScale>
                                    <p:animScale>
                                      <p:cBhvr>
                                        <p:cTn id="53" dur="166" decel="50000">
                                          <p:stCondLst>
                                            <p:cond delay="1668"/>
                                          </p:stCondLst>
                                        </p:cTn>
                                        <p:tgtEl>
                                          <p:spTgt spid="9"/>
                                        </p:tgtEl>
                                      </p:cBhvr>
                                      <p:to x="100000" y="100000"/>
                                    </p:animScale>
                                    <p:animScale>
                                      <p:cBhvr>
                                        <p:cTn id="54" dur="26">
                                          <p:stCondLst>
                                            <p:cond delay="1808"/>
                                          </p:stCondLst>
                                        </p:cTn>
                                        <p:tgtEl>
                                          <p:spTgt spid="9"/>
                                        </p:tgtEl>
                                      </p:cBhvr>
                                      <p:to x="100000" y="95000"/>
                                    </p:animScale>
                                    <p:animScale>
                                      <p:cBhvr>
                                        <p:cTn id="55" dur="166" decel="50000">
                                          <p:stCondLst>
                                            <p:cond delay="1834"/>
                                          </p:stCondLst>
                                        </p:cTn>
                                        <p:tgtEl>
                                          <p:spTgt spid="9"/>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down)">
                                      <p:cBhvr>
                                        <p:cTn id="78" dur="580">
                                          <p:stCondLst>
                                            <p:cond delay="0"/>
                                          </p:stCondLst>
                                        </p:cTn>
                                        <p:tgtEl>
                                          <p:spTgt spid="11"/>
                                        </p:tgtEl>
                                      </p:cBhvr>
                                    </p:animEffect>
                                    <p:anim calcmode="lin" valueType="num">
                                      <p:cBhvr>
                                        <p:cTn id="7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4" dur="26">
                                          <p:stCondLst>
                                            <p:cond delay="650"/>
                                          </p:stCondLst>
                                        </p:cTn>
                                        <p:tgtEl>
                                          <p:spTgt spid="11"/>
                                        </p:tgtEl>
                                      </p:cBhvr>
                                      <p:to x="100000" y="60000"/>
                                    </p:animScale>
                                    <p:animScale>
                                      <p:cBhvr>
                                        <p:cTn id="85" dur="166" decel="50000">
                                          <p:stCondLst>
                                            <p:cond delay="676"/>
                                          </p:stCondLst>
                                        </p:cTn>
                                        <p:tgtEl>
                                          <p:spTgt spid="11"/>
                                        </p:tgtEl>
                                      </p:cBhvr>
                                      <p:to x="100000" y="100000"/>
                                    </p:animScale>
                                    <p:animScale>
                                      <p:cBhvr>
                                        <p:cTn id="86" dur="26">
                                          <p:stCondLst>
                                            <p:cond delay="1312"/>
                                          </p:stCondLst>
                                        </p:cTn>
                                        <p:tgtEl>
                                          <p:spTgt spid="11"/>
                                        </p:tgtEl>
                                      </p:cBhvr>
                                      <p:to x="100000" y="80000"/>
                                    </p:animScale>
                                    <p:animScale>
                                      <p:cBhvr>
                                        <p:cTn id="87" dur="166" decel="50000">
                                          <p:stCondLst>
                                            <p:cond delay="1338"/>
                                          </p:stCondLst>
                                        </p:cTn>
                                        <p:tgtEl>
                                          <p:spTgt spid="11"/>
                                        </p:tgtEl>
                                      </p:cBhvr>
                                      <p:to x="100000" y="100000"/>
                                    </p:animScale>
                                    <p:animScale>
                                      <p:cBhvr>
                                        <p:cTn id="88" dur="26">
                                          <p:stCondLst>
                                            <p:cond delay="1642"/>
                                          </p:stCondLst>
                                        </p:cTn>
                                        <p:tgtEl>
                                          <p:spTgt spid="11"/>
                                        </p:tgtEl>
                                      </p:cBhvr>
                                      <p:to x="100000" y="90000"/>
                                    </p:animScale>
                                    <p:animScale>
                                      <p:cBhvr>
                                        <p:cTn id="89" dur="166" decel="50000">
                                          <p:stCondLst>
                                            <p:cond delay="1668"/>
                                          </p:stCondLst>
                                        </p:cTn>
                                        <p:tgtEl>
                                          <p:spTgt spid="11"/>
                                        </p:tgtEl>
                                      </p:cBhvr>
                                      <p:to x="100000" y="100000"/>
                                    </p:animScale>
                                    <p:animScale>
                                      <p:cBhvr>
                                        <p:cTn id="90" dur="26">
                                          <p:stCondLst>
                                            <p:cond delay="1808"/>
                                          </p:stCondLst>
                                        </p:cTn>
                                        <p:tgtEl>
                                          <p:spTgt spid="11"/>
                                        </p:tgtEl>
                                      </p:cBhvr>
                                      <p:to x="100000" y="95000"/>
                                    </p:animScale>
                                    <p:animScale>
                                      <p:cBhvr>
                                        <p:cTn id="91" dur="166" decel="50000">
                                          <p:stCondLst>
                                            <p:cond delay="1834"/>
                                          </p:stCondLst>
                                        </p:cTn>
                                        <p:tgtEl>
                                          <p:spTgt spid="11"/>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ipe(down)">
                                      <p:cBhvr>
                                        <p:cTn id="96" dur="580">
                                          <p:stCondLst>
                                            <p:cond delay="0"/>
                                          </p:stCondLst>
                                        </p:cTn>
                                        <p:tgtEl>
                                          <p:spTgt spid="12"/>
                                        </p:tgtEl>
                                      </p:cBhvr>
                                    </p:animEffect>
                                    <p:anim calcmode="lin" valueType="num">
                                      <p:cBhvr>
                                        <p:cTn id="9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2" dur="26">
                                          <p:stCondLst>
                                            <p:cond delay="650"/>
                                          </p:stCondLst>
                                        </p:cTn>
                                        <p:tgtEl>
                                          <p:spTgt spid="12"/>
                                        </p:tgtEl>
                                      </p:cBhvr>
                                      <p:to x="100000" y="60000"/>
                                    </p:animScale>
                                    <p:animScale>
                                      <p:cBhvr>
                                        <p:cTn id="103" dur="166" decel="50000">
                                          <p:stCondLst>
                                            <p:cond delay="676"/>
                                          </p:stCondLst>
                                        </p:cTn>
                                        <p:tgtEl>
                                          <p:spTgt spid="12"/>
                                        </p:tgtEl>
                                      </p:cBhvr>
                                      <p:to x="100000" y="100000"/>
                                    </p:animScale>
                                    <p:animScale>
                                      <p:cBhvr>
                                        <p:cTn id="104" dur="26">
                                          <p:stCondLst>
                                            <p:cond delay="1312"/>
                                          </p:stCondLst>
                                        </p:cTn>
                                        <p:tgtEl>
                                          <p:spTgt spid="12"/>
                                        </p:tgtEl>
                                      </p:cBhvr>
                                      <p:to x="100000" y="80000"/>
                                    </p:animScale>
                                    <p:animScale>
                                      <p:cBhvr>
                                        <p:cTn id="105" dur="166" decel="50000">
                                          <p:stCondLst>
                                            <p:cond delay="1338"/>
                                          </p:stCondLst>
                                        </p:cTn>
                                        <p:tgtEl>
                                          <p:spTgt spid="12"/>
                                        </p:tgtEl>
                                      </p:cBhvr>
                                      <p:to x="100000" y="100000"/>
                                    </p:animScale>
                                    <p:animScale>
                                      <p:cBhvr>
                                        <p:cTn id="106" dur="26">
                                          <p:stCondLst>
                                            <p:cond delay="1642"/>
                                          </p:stCondLst>
                                        </p:cTn>
                                        <p:tgtEl>
                                          <p:spTgt spid="12"/>
                                        </p:tgtEl>
                                      </p:cBhvr>
                                      <p:to x="100000" y="90000"/>
                                    </p:animScale>
                                    <p:animScale>
                                      <p:cBhvr>
                                        <p:cTn id="107" dur="166" decel="50000">
                                          <p:stCondLst>
                                            <p:cond delay="1668"/>
                                          </p:stCondLst>
                                        </p:cTn>
                                        <p:tgtEl>
                                          <p:spTgt spid="12"/>
                                        </p:tgtEl>
                                      </p:cBhvr>
                                      <p:to x="100000" y="100000"/>
                                    </p:animScale>
                                    <p:animScale>
                                      <p:cBhvr>
                                        <p:cTn id="108" dur="26">
                                          <p:stCondLst>
                                            <p:cond delay="1808"/>
                                          </p:stCondLst>
                                        </p:cTn>
                                        <p:tgtEl>
                                          <p:spTgt spid="12"/>
                                        </p:tgtEl>
                                      </p:cBhvr>
                                      <p:to x="100000" y="95000"/>
                                    </p:animScale>
                                    <p:animScale>
                                      <p:cBhvr>
                                        <p:cTn id="10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animBg="1"/>
      <p:bldP spid="11" grpId="0" animBg="1"/>
      <p:bldP spid="12" grpId="0" animBg="1"/>
      <p:bldP spid="1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71FD3154-2984-4FE1-A3E0-4415EA68A609}"/>
              </a:ext>
            </a:extLst>
          </p:cNvPr>
          <p:cNvSpPr/>
          <p:nvPr/>
        </p:nvSpPr>
        <p:spPr>
          <a:xfrm>
            <a:off x="7986103" y="2266853"/>
            <a:ext cx="3617089" cy="3264061"/>
          </a:xfrm>
          <a:prstGeom prst="rect">
            <a:avLst/>
          </a:prstGeom>
          <a:solidFill>
            <a:srgbClr val="EEF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xmlns="" id="{5798EAF5-210D-4A41-B9AE-AAE507F81B0E}"/>
              </a:ext>
            </a:extLst>
          </p:cNvPr>
          <p:cNvSpPr/>
          <p:nvPr/>
        </p:nvSpPr>
        <p:spPr>
          <a:xfrm>
            <a:off x="2167467" y="451556"/>
            <a:ext cx="10024533" cy="1095022"/>
          </a:xfrm>
          <a:prstGeom prst="rect">
            <a:avLst/>
          </a:prstGeom>
          <a:solidFill>
            <a:srgbClr val="F8F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xmlns="" id="{536BA594-3EC3-4666-A155-2FB274986DF5}"/>
              </a:ext>
            </a:extLst>
          </p:cNvPr>
          <p:cNvSpPr txBox="1"/>
          <p:nvPr/>
        </p:nvSpPr>
        <p:spPr>
          <a:xfrm>
            <a:off x="4222044" y="614346"/>
            <a:ext cx="9110133" cy="769441"/>
          </a:xfrm>
          <a:prstGeom prst="rect">
            <a:avLst/>
          </a:prstGeom>
          <a:noFill/>
        </p:spPr>
        <p:txBody>
          <a:bodyPr wrap="square" rtlCol="0">
            <a:spAutoFit/>
          </a:bodyPr>
          <a:lstStyle/>
          <a:p>
            <a:r>
              <a:rPr lang="it-IT" sz="4400" dirty="0">
                <a:solidFill>
                  <a:schemeClr val="bg1"/>
                </a:solidFill>
                <a:latin typeface="Modern Love" panose="04090805081005020601" pitchFamily="82" charset="0"/>
              </a:rPr>
              <a:t>Alcune citazioni…</a:t>
            </a:r>
          </a:p>
        </p:txBody>
      </p:sp>
      <p:pic>
        <p:nvPicPr>
          <p:cNvPr id="6" name="Immagine 5">
            <a:extLst>
              <a:ext uri="{FF2B5EF4-FFF2-40B4-BE49-F238E27FC236}">
                <a16:creationId xmlns:a16="http://schemas.microsoft.com/office/drawing/2014/main" xmlns="" id="{3568FD0D-B030-49EF-9DB8-6AD36C890A58}"/>
              </a:ext>
            </a:extLst>
          </p:cNvPr>
          <p:cNvPicPr>
            <a:picLocks noChangeAspect="1"/>
          </p:cNvPicPr>
          <p:nvPr/>
        </p:nvPicPr>
        <p:blipFill>
          <a:blip r:embed="rId2"/>
          <a:stretch>
            <a:fillRect/>
          </a:stretch>
        </p:blipFill>
        <p:spPr>
          <a:xfrm>
            <a:off x="490960" y="1289362"/>
            <a:ext cx="3617089" cy="3617089"/>
          </a:xfrm>
          <a:prstGeom prst="rect">
            <a:avLst/>
          </a:prstGeom>
        </p:spPr>
      </p:pic>
      <p:sp>
        <p:nvSpPr>
          <p:cNvPr id="8" name="CasellaDiTesto 7">
            <a:extLst>
              <a:ext uri="{FF2B5EF4-FFF2-40B4-BE49-F238E27FC236}">
                <a16:creationId xmlns:a16="http://schemas.microsoft.com/office/drawing/2014/main" xmlns="" id="{3CF8C132-0DE5-48F8-9711-ACC614A58A32}"/>
              </a:ext>
            </a:extLst>
          </p:cNvPr>
          <p:cNvSpPr txBox="1"/>
          <p:nvPr/>
        </p:nvSpPr>
        <p:spPr>
          <a:xfrm>
            <a:off x="7986103" y="2844348"/>
            <a:ext cx="3617089" cy="2062103"/>
          </a:xfrm>
          <a:prstGeom prst="rect">
            <a:avLst/>
          </a:prstGeom>
          <a:noFill/>
        </p:spPr>
        <p:txBody>
          <a:bodyPr wrap="square">
            <a:spAutoFit/>
          </a:bodyPr>
          <a:lstStyle/>
          <a:p>
            <a:r>
              <a:rPr lang="it-IT" sz="3200" dirty="0">
                <a:latin typeface="Angsana New" panose="02020603050405020304" pitchFamily="18" charset="-34"/>
                <a:cs typeface="Angsana New" panose="02020603050405020304" pitchFamily="18" charset="-34"/>
              </a:rPr>
              <a:t>“Il mio cervello è qualcosa di più che semplicemente mortale, e il tempo lo dimostrerà.”</a:t>
            </a:r>
          </a:p>
          <a:p>
            <a:r>
              <a:rPr lang="it-IT" sz="3200" dirty="0">
                <a:latin typeface="Angsana New" panose="02020603050405020304" pitchFamily="18" charset="-34"/>
                <a:cs typeface="Angsana New" panose="02020603050405020304" pitchFamily="18" charset="-34"/>
              </a:rPr>
              <a:t>-Ada </a:t>
            </a:r>
            <a:r>
              <a:rPr lang="it-IT" sz="3200" dirty="0" err="1">
                <a:latin typeface="Angsana New" panose="02020603050405020304" pitchFamily="18" charset="-34"/>
                <a:cs typeface="Angsana New" panose="02020603050405020304" pitchFamily="18" charset="-34"/>
              </a:rPr>
              <a:t>Lovelace</a:t>
            </a:r>
            <a:r>
              <a:rPr lang="it-IT" sz="3200" dirty="0">
                <a:latin typeface="Angsana New" panose="02020603050405020304" pitchFamily="18" charset="-34"/>
                <a:cs typeface="Angsana New" panose="02020603050405020304" pitchFamily="18" charset="-34"/>
              </a:rPr>
              <a:t>-</a:t>
            </a:r>
          </a:p>
        </p:txBody>
      </p:sp>
      <p:pic>
        <p:nvPicPr>
          <p:cNvPr id="10" name="Immagine 9">
            <a:extLst>
              <a:ext uri="{FF2B5EF4-FFF2-40B4-BE49-F238E27FC236}">
                <a16:creationId xmlns:a16="http://schemas.microsoft.com/office/drawing/2014/main" xmlns="" id="{0D0AB9FB-CF49-43E8-A388-DDDDDC12A247}"/>
              </a:ext>
            </a:extLst>
          </p:cNvPr>
          <p:cNvPicPr>
            <a:picLocks noChangeAspect="1"/>
          </p:cNvPicPr>
          <p:nvPr/>
        </p:nvPicPr>
        <p:blipFill>
          <a:blip r:embed="rId3"/>
          <a:stretch>
            <a:fillRect/>
          </a:stretch>
        </p:blipFill>
        <p:spPr>
          <a:xfrm>
            <a:off x="4205898" y="3097906"/>
            <a:ext cx="3617090" cy="3617090"/>
          </a:xfrm>
          <a:prstGeom prst="rect">
            <a:avLst/>
          </a:prstGeom>
        </p:spPr>
      </p:pic>
      <p:sp>
        <p:nvSpPr>
          <p:cNvPr id="11" name="Rettangolo 10">
            <a:extLst>
              <a:ext uri="{FF2B5EF4-FFF2-40B4-BE49-F238E27FC236}">
                <a16:creationId xmlns:a16="http://schemas.microsoft.com/office/drawing/2014/main" xmlns="" id="{1940CBC1-35C2-41D4-9780-92A5070578FF}"/>
              </a:ext>
            </a:extLst>
          </p:cNvPr>
          <p:cNvSpPr/>
          <p:nvPr/>
        </p:nvSpPr>
        <p:spPr>
          <a:xfrm>
            <a:off x="3789745" y="2427861"/>
            <a:ext cx="879676" cy="798653"/>
          </a:xfrm>
          <a:prstGeom prst="rect">
            <a:avLst/>
          </a:prstGeom>
          <a:solidFill>
            <a:srgbClr val="F6FA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xmlns="" id="{F5745284-3A3F-4B5A-B4A3-A820674F7F9A}"/>
              </a:ext>
            </a:extLst>
          </p:cNvPr>
          <p:cNvSpPr/>
          <p:nvPr/>
        </p:nvSpPr>
        <p:spPr>
          <a:xfrm>
            <a:off x="7522742" y="6182923"/>
            <a:ext cx="600491" cy="590309"/>
          </a:xfrm>
          <a:prstGeom prst="rect">
            <a:avLst/>
          </a:prstGeom>
          <a:solidFill>
            <a:srgbClr val="F8F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406D3579-2302-436F-B012-01BE464AC3D9}"/>
              </a:ext>
            </a:extLst>
          </p:cNvPr>
          <p:cNvSpPr/>
          <p:nvPr/>
        </p:nvSpPr>
        <p:spPr>
          <a:xfrm>
            <a:off x="7814216" y="2198945"/>
            <a:ext cx="300942" cy="2439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D318AE77-40F8-4884-B7AE-BB71F60E11DE}"/>
              </a:ext>
            </a:extLst>
          </p:cNvPr>
          <p:cNvSpPr/>
          <p:nvPr/>
        </p:nvSpPr>
        <p:spPr>
          <a:xfrm>
            <a:off x="588808" y="4641448"/>
            <a:ext cx="381964" cy="357030"/>
          </a:xfrm>
          <a:prstGeom prst="rect">
            <a:avLst/>
          </a:prstGeom>
          <a:solidFill>
            <a:srgbClr val="F6FA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diritto 15">
            <a:extLst>
              <a:ext uri="{FF2B5EF4-FFF2-40B4-BE49-F238E27FC236}">
                <a16:creationId xmlns:a16="http://schemas.microsoft.com/office/drawing/2014/main" xmlns="" id="{B22D8B55-D6B4-4435-A03F-77CB4D4B8DFE}"/>
              </a:ext>
            </a:extLst>
          </p:cNvPr>
          <p:cNvCxnSpPr>
            <a:cxnSpLocks/>
          </p:cNvCxnSpPr>
          <p:nvPr/>
        </p:nvCxnSpPr>
        <p:spPr>
          <a:xfrm flipH="1">
            <a:off x="4062714" y="3226514"/>
            <a:ext cx="4477" cy="3486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xmlns="" id="{3966EAF3-C7CC-4A14-9BCD-C5B0B5BAC5BF}"/>
              </a:ext>
            </a:extLst>
          </p:cNvPr>
          <p:cNvCxnSpPr/>
          <p:nvPr/>
        </p:nvCxnSpPr>
        <p:spPr>
          <a:xfrm>
            <a:off x="7604567" y="1990846"/>
            <a:ext cx="45874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xmlns="" id="{452949E1-997B-4CAB-B7DD-E58D840DFC66}"/>
              </a:ext>
            </a:extLst>
          </p:cNvPr>
          <p:cNvCxnSpPr/>
          <p:nvPr/>
        </p:nvCxnSpPr>
        <p:spPr>
          <a:xfrm>
            <a:off x="1585732" y="4906451"/>
            <a:ext cx="0" cy="1951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49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80">
                                          <p:stCondLst>
                                            <p:cond delay="0"/>
                                          </p:stCondLst>
                                        </p:cTn>
                                        <p:tgtEl>
                                          <p:spTgt spid="14"/>
                                        </p:tgtEl>
                                      </p:cBhvr>
                                    </p:animEffect>
                                    <p:anim calcmode="lin" valueType="num">
                                      <p:cBhvr>
                                        <p:cTn id="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7" dur="26">
                                          <p:stCondLst>
                                            <p:cond delay="650"/>
                                          </p:stCondLst>
                                        </p:cTn>
                                        <p:tgtEl>
                                          <p:spTgt spid="14"/>
                                        </p:tgtEl>
                                      </p:cBhvr>
                                      <p:to x="100000" y="60000"/>
                                    </p:animScale>
                                    <p:animScale>
                                      <p:cBhvr>
                                        <p:cTn id="38" dur="166" decel="50000">
                                          <p:stCondLst>
                                            <p:cond delay="676"/>
                                          </p:stCondLst>
                                        </p:cTn>
                                        <p:tgtEl>
                                          <p:spTgt spid="14"/>
                                        </p:tgtEl>
                                      </p:cBhvr>
                                      <p:to x="100000" y="100000"/>
                                    </p:animScale>
                                    <p:animScale>
                                      <p:cBhvr>
                                        <p:cTn id="39" dur="26">
                                          <p:stCondLst>
                                            <p:cond delay="1312"/>
                                          </p:stCondLst>
                                        </p:cTn>
                                        <p:tgtEl>
                                          <p:spTgt spid="14"/>
                                        </p:tgtEl>
                                      </p:cBhvr>
                                      <p:to x="100000" y="80000"/>
                                    </p:animScale>
                                    <p:animScale>
                                      <p:cBhvr>
                                        <p:cTn id="40" dur="166" decel="50000">
                                          <p:stCondLst>
                                            <p:cond delay="1338"/>
                                          </p:stCondLst>
                                        </p:cTn>
                                        <p:tgtEl>
                                          <p:spTgt spid="14"/>
                                        </p:tgtEl>
                                      </p:cBhvr>
                                      <p:to x="100000" y="100000"/>
                                    </p:animScale>
                                    <p:animScale>
                                      <p:cBhvr>
                                        <p:cTn id="41" dur="26">
                                          <p:stCondLst>
                                            <p:cond delay="1642"/>
                                          </p:stCondLst>
                                        </p:cTn>
                                        <p:tgtEl>
                                          <p:spTgt spid="14"/>
                                        </p:tgtEl>
                                      </p:cBhvr>
                                      <p:to x="100000" y="90000"/>
                                    </p:animScale>
                                    <p:animScale>
                                      <p:cBhvr>
                                        <p:cTn id="42" dur="166" decel="50000">
                                          <p:stCondLst>
                                            <p:cond delay="1668"/>
                                          </p:stCondLst>
                                        </p:cTn>
                                        <p:tgtEl>
                                          <p:spTgt spid="14"/>
                                        </p:tgtEl>
                                      </p:cBhvr>
                                      <p:to x="100000" y="100000"/>
                                    </p:animScale>
                                    <p:animScale>
                                      <p:cBhvr>
                                        <p:cTn id="43" dur="26">
                                          <p:stCondLst>
                                            <p:cond delay="1808"/>
                                          </p:stCondLst>
                                        </p:cTn>
                                        <p:tgtEl>
                                          <p:spTgt spid="14"/>
                                        </p:tgtEl>
                                      </p:cBhvr>
                                      <p:to x="100000" y="95000"/>
                                    </p:animScale>
                                    <p:animScale>
                                      <p:cBhvr>
                                        <p:cTn id="44" dur="166" decel="50000">
                                          <p:stCondLst>
                                            <p:cond delay="1834"/>
                                          </p:stCondLst>
                                        </p:cTn>
                                        <p:tgtEl>
                                          <p:spTgt spid="1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80">
                                          <p:stCondLst>
                                            <p:cond delay="0"/>
                                          </p:stCondLst>
                                        </p:cTn>
                                        <p:tgtEl>
                                          <p:spTgt spid="11"/>
                                        </p:tgtEl>
                                      </p:cBhvr>
                                    </p:animEffect>
                                    <p:anim calcmode="lin" valueType="num">
                                      <p:cBhvr>
                                        <p:cTn id="5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5" dur="26">
                                          <p:stCondLst>
                                            <p:cond delay="650"/>
                                          </p:stCondLst>
                                        </p:cTn>
                                        <p:tgtEl>
                                          <p:spTgt spid="11"/>
                                        </p:tgtEl>
                                      </p:cBhvr>
                                      <p:to x="100000" y="60000"/>
                                    </p:animScale>
                                    <p:animScale>
                                      <p:cBhvr>
                                        <p:cTn id="56" dur="166" decel="50000">
                                          <p:stCondLst>
                                            <p:cond delay="676"/>
                                          </p:stCondLst>
                                        </p:cTn>
                                        <p:tgtEl>
                                          <p:spTgt spid="11"/>
                                        </p:tgtEl>
                                      </p:cBhvr>
                                      <p:to x="100000" y="100000"/>
                                    </p:animScale>
                                    <p:animScale>
                                      <p:cBhvr>
                                        <p:cTn id="57" dur="26">
                                          <p:stCondLst>
                                            <p:cond delay="1312"/>
                                          </p:stCondLst>
                                        </p:cTn>
                                        <p:tgtEl>
                                          <p:spTgt spid="11"/>
                                        </p:tgtEl>
                                      </p:cBhvr>
                                      <p:to x="100000" y="80000"/>
                                    </p:animScale>
                                    <p:animScale>
                                      <p:cBhvr>
                                        <p:cTn id="58" dur="166" decel="50000">
                                          <p:stCondLst>
                                            <p:cond delay="1338"/>
                                          </p:stCondLst>
                                        </p:cTn>
                                        <p:tgtEl>
                                          <p:spTgt spid="11"/>
                                        </p:tgtEl>
                                      </p:cBhvr>
                                      <p:to x="100000" y="100000"/>
                                    </p:animScale>
                                    <p:animScale>
                                      <p:cBhvr>
                                        <p:cTn id="59" dur="26">
                                          <p:stCondLst>
                                            <p:cond delay="1642"/>
                                          </p:stCondLst>
                                        </p:cTn>
                                        <p:tgtEl>
                                          <p:spTgt spid="11"/>
                                        </p:tgtEl>
                                      </p:cBhvr>
                                      <p:to x="100000" y="90000"/>
                                    </p:animScale>
                                    <p:animScale>
                                      <p:cBhvr>
                                        <p:cTn id="60" dur="166" decel="50000">
                                          <p:stCondLst>
                                            <p:cond delay="1668"/>
                                          </p:stCondLst>
                                        </p:cTn>
                                        <p:tgtEl>
                                          <p:spTgt spid="11"/>
                                        </p:tgtEl>
                                      </p:cBhvr>
                                      <p:to x="100000" y="100000"/>
                                    </p:animScale>
                                    <p:animScale>
                                      <p:cBhvr>
                                        <p:cTn id="61" dur="26">
                                          <p:stCondLst>
                                            <p:cond delay="1808"/>
                                          </p:stCondLst>
                                        </p:cTn>
                                        <p:tgtEl>
                                          <p:spTgt spid="11"/>
                                        </p:tgtEl>
                                      </p:cBhvr>
                                      <p:to x="100000" y="95000"/>
                                    </p:animScale>
                                    <p:animScale>
                                      <p:cBhvr>
                                        <p:cTn id="62" dur="166" decel="50000">
                                          <p:stCondLst>
                                            <p:cond delay="1834"/>
                                          </p:stCondLst>
                                        </p:cTn>
                                        <p:tgtEl>
                                          <p:spTgt spid="1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80">
                                          <p:stCondLst>
                                            <p:cond delay="0"/>
                                          </p:stCondLst>
                                        </p:cTn>
                                        <p:tgtEl>
                                          <p:spTgt spid="13"/>
                                        </p:tgtEl>
                                      </p:cBhvr>
                                    </p:animEffect>
                                    <p:anim calcmode="lin" valueType="num">
                                      <p:cBhvr>
                                        <p:cTn id="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3" dur="26">
                                          <p:stCondLst>
                                            <p:cond delay="650"/>
                                          </p:stCondLst>
                                        </p:cTn>
                                        <p:tgtEl>
                                          <p:spTgt spid="13"/>
                                        </p:tgtEl>
                                      </p:cBhvr>
                                      <p:to x="100000" y="60000"/>
                                    </p:animScale>
                                    <p:animScale>
                                      <p:cBhvr>
                                        <p:cTn id="74" dur="166" decel="50000">
                                          <p:stCondLst>
                                            <p:cond delay="676"/>
                                          </p:stCondLst>
                                        </p:cTn>
                                        <p:tgtEl>
                                          <p:spTgt spid="13"/>
                                        </p:tgtEl>
                                      </p:cBhvr>
                                      <p:to x="100000" y="100000"/>
                                    </p:animScale>
                                    <p:animScale>
                                      <p:cBhvr>
                                        <p:cTn id="75" dur="26">
                                          <p:stCondLst>
                                            <p:cond delay="1312"/>
                                          </p:stCondLst>
                                        </p:cTn>
                                        <p:tgtEl>
                                          <p:spTgt spid="13"/>
                                        </p:tgtEl>
                                      </p:cBhvr>
                                      <p:to x="100000" y="80000"/>
                                    </p:animScale>
                                    <p:animScale>
                                      <p:cBhvr>
                                        <p:cTn id="76" dur="166" decel="50000">
                                          <p:stCondLst>
                                            <p:cond delay="1338"/>
                                          </p:stCondLst>
                                        </p:cTn>
                                        <p:tgtEl>
                                          <p:spTgt spid="13"/>
                                        </p:tgtEl>
                                      </p:cBhvr>
                                      <p:to x="100000" y="100000"/>
                                    </p:animScale>
                                    <p:animScale>
                                      <p:cBhvr>
                                        <p:cTn id="77" dur="26">
                                          <p:stCondLst>
                                            <p:cond delay="1642"/>
                                          </p:stCondLst>
                                        </p:cTn>
                                        <p:tgtEl>
                                          <p:spTgt spid="13"/>
                                        </p:tgtEl>
                                      </p:cBhvr>
                                      <p:to x="100000" y="90000"/>
                                    </p:animScale>
                                    <p:animScale>
                                      <p:cBhvr>
                                        <p:cTn id="78" dur="166" decel="50000">
                                          <p:stCondLst>
                                            <p:cond delay="1668"/>
                                          </p:stCondLst>
                                        </p:cTn>
                                        <p:tgtEl>
                                          <p:spTgt spid="13"/>
                                        </p:tgtEl>
                                      </p:cBhvr>
                                      <p:to x="100000" y="100000"/>
                                    </p:animScale>
                                    <p:animScale>
                                      <p:cBhvr>
                                        <p:cTn id="79" dur="26">
                                          <p:stCondLst>
                                            <p:cond delay="1808"/>
                                          </p:stCondLst>
                                        </p:cTn>
                                        <p:tgtEl>
                                          <p:spTgt spid="13"/>
                                        </p:tgtEl>
                                      </p:cBhvr>
                                      <p:to x="100000" y="95000"/>
                                    </p:animScale>
                                    <p:animScale>
                                      <p:cBhvr>
                                        <p:cTn id="80" dur="166" decel="50000">
                                          <p:stCondLst>
                                            <p:cond delay="1834"/>
                                          </p:stCondLst>
                                        </p:cTn>
                                        <p:tgtEl>
                                          <p:spTgt spid="13"/>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down)">
                                      <p:cBhvr>
                                        <p:cTn id="85" dur="580">
                                          <p:stCondLst>
                                            <p:cond delay="0"/>
                                          </p:stCondLst>
                                        </p:cTn>
                                        <p:tgtEl>
                                          <p:spTgt spid="12"/>
                                        </p:tgtEl>
                                      </p:cBhvr>
                                    </p:animEffect>
                                    <p:anim calcmode="lin" valueType="num">
                                      <p:cBhvr>
                                        <p:cTn id="8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1" dur="26">
                                          <p:stCondLst>
                                            <p:cond delay="650"/>
                                          </p:stCondLst>
                                        </p:cTn>
                                        <p:tgtEl>
                                          <p:spTgt spid="12"/>
                                        </p:tgtEl>
                                      </p:cBhvr>
                                      <p:to x="100000" y="60000"/>
                                    </p:animScale>
                                    <p:animScale>
                                      <p:cBhvr>
                                        <p:cTn id="92" dur="166" decel="50000">
                                          <p:stCondLst>
                                            <p:cond delay="676"/>
                                          </p:stCondLst>
                                        </p:cTn>
                                        <p:tgtEl>
                                          <p:spTgt spid="12"/>
                                        </p:tgtEl>
                                      </p:cBhvr>
                                      <p:to x="100000" y="100000"/>
                                    </p:animScale>
                                    <p:animScale>
                                      <p:cBhvr>
                                        <p:cTn id="93" dur="26">
                                          <p:stCondLst>
                                            <p:cond delay="1312"/>
                                          </p:stCondLst>
                                        </p:cTn>
                                        <p:tgtEl>
                                          <p:spTgt spid="12"/>
                                        </p:tgtEl>
                                      </p:cBhvr>
                                      <p:to x="100000" y="80000"/>
                                    </p:animScale>
                                    <p:animScale>
                                      <p:cBhvr>
                                        <p:cTn id="94" dur="166" decel="50000">
                                          <p:stCondLst>
                                            <p:cond delay="1338"/>
                                          </p:stCondLst>
                                        </p:cTn>
                                        <p:tgtEl>
                                          <p:spTgt spid="12"/>
                                        </p:tgtEl>
                                      </p:cBhvr>
                                      <p:to x="100000" y="100000"/>
                                    </p:animScale>
                                    <p:animScale>
                                      <p:cBhvr>
                                        <p:cTn id="95" dur="26">
                                          <p:stCondLst>
                                            <p:cond delay="1642"/>
                                          </p:stCondLst>
                                        </p:cTn>
                                        <p:tgtEl>
                                          <p:spTgt spid="12"/>
                                        </p:tgtEl>
                                      </p:cBhvr>
                                      <p:to x="100000" y="90000"/>
                                    </p:animScale>
                                    <p:animScale>
                                      <p:cBhvr>
                                        <p:cTn id="96" dur="166" decel="50000">
                                          <p:stCondLst>
                                            <p:cond delay="1668"/>
                                          </p:stCondLst>
                                        </p:cTn>
                                        <p:tgtEl>
                                          <p:spTgt spid="12"/>
                                        </p:tgtEl>
                                      </p:cBhvr>
                                      <p:to x="100000" y="100000"/>
                                    </p:animScale>
                                    <p:animScale>
                                      <p:cBhvr>
                                        <p:cTn id="97" dur="26">
                                          <p:stCondLst>
                                            <p:cond delay="1808"/>
                                          </p:stCondLst>
                                        </p:cTn>
                                        <p:tgtEl>
                                          <p:spTgt spid="12"/>
                                        </p:tgtEl>
                                      </p:cBhvr>
                                      <p:to x="100000" y="95000"/>
                                    </p:animScale>
                                    <p:animScale>
                                      <p:cBhvr>
                                        <p:cTn id="9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1" grpId="0" animBg="1"/>
      <p:bldP spid="12" grpId="0" animBg="1"/>
      <p:bldP spid="13" grpId="0" animBg="1"/>
      <p:bldP spid="1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Educazione allo sviluppo sostenibile: cominciamo dalla scuola! Appuntamento  a Didacta il 18 e il 19 ottobre – Indire">
            <a:extLst>
              <a:ext uri="{FF2B5EF4-FFF2-40B4-BE49-F238E27FC236}">
                <a16:creationId xmlns:a16="http://schemas.microsoft.com/office/drawing/2014/main" xmlns="" id="{C219B72E-B903-B448-A23E-5E797BFFE2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73" r="11638" b="-1"/>
          <a:stretch/>
        </p:blipFill>
        <p:spPr bwMode="auto">
          <a:xfrm>
            <a:off x="0" y="53615"/>
            <a:ext cx="7980485" cy="70584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me difendere l'ambiente dal degrado - Studia Rapido">
            <a:extLst>
              <a:ext uri="{FF2B5EF4-FFF2-40B4-BE49-F238E27FC236}">
                <a16:creationId xmlns:a16="http://schemas.microsoft.com/office/drawing/2014/main" xmlns="" id="{40F98572-7A92-8746-8286-B2C27FDB57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4" r="1" b="11233"/>
          <a:stretch/>
        </p:blipFill>
        <p:spPr bwMode="auto">
          <a:xfrm>
            <a:off x="7980485" y="2296717"/>
            <a:ext cx="4211514" cy="224028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xmlns="" id="{F9896296-830D-7F44-A695-35FCFB6592BC}"/>
              </a:ext>
            </a:extLst>
          </p:cNvPr>
          <p:cNvSpPr txBox="1"/>
          <p:nvPr/>
        </p:nvSpPr>
        <p:spPr>
          <a:xfrm>
            <a:off x="1653959" y="141539"/>
            <a:ext cx="5073411" cy="4893647"/>
          </a:xfrm>
          <a:prstGeom prst="rect">
            <a:avLst/>
          </a:prstGeom>
          <a:noFill/>
        </p:spPr>
        <p:txBody>
          <a:bodyPr wrap="square" rtlCol="0">
            <a:spAutoFit/>
          </a:bodyPr>
          <a:lstStyle/>
          <a:p>
            <a:r>
              <a:rPr lang="it-IT" sz="2400" b="1" dirty="0">
                <a:solidFill>
                  <a:prstClr val="black"/>
                </a:solidFill>
                <a:latin typeface="Brush Script MT" panose="03060802040406070304" pitchFamily="66" charset="0"/>
                <a:cs typeface="Apple Chancery" panose="03020702040506060504" pitchFamily="66" charset="-79"/>
              </a:rPr>
              <a:t>Lavoro svolto da:</a:t>
            </a:r>
          </a:p>
          <a:p>
            <a:r>
              <a:rPr lang="it-IT" sz="2400" b="1" dirty="0">
                <a:solidFill>
                  <a:prstClr val="black"/>
                </a:solidFill>
                <a:latin typeface="Brush Script MT" panose="03060802040406070304" pitchFamily="66" charset="0"/>
                <a:cs typeface="Apple Chancery" panose="03020702040506060504" pitchFamily="66" charset="-79"/>
              </a:rPr>
              <a:t>Valeria De </a:t>
            </a:r>
            <a:r>
              <a:rPr lang="it-IT" sz="2400" b="1" dirty="0" err="1">
                <a:solidFill>
                  <a:prstClr val="black"/>
                </a:solidFill>
                <a:latin typeface="Brush Script MT" panose="03060802040406070304" pitchFamily="66" charset="0"/>
                <a:cs typeface="Apple Chancery" panose="03020702040506060504" pitchFamily="66" charset="-79"/>
              </a:rPr>
              <a:t>Santis</a:t>
            </a:r>
            <a:r>
              <a:rPr lang="it-IT" sz="2400" b="1" dirty="0">
                <a:solidFill>
                  <a:prstClr val="black"/>
                </a:solidFill>
                <a:latin typeface="Brush Script MT" panose="03060802040406070304" pitchFamily="66" charset="0"/>
                <a:cs typeface="Apple Chancery" panose="03020702040506060504" pitchFamily="66" charset="-79"/>
              </a:rPr>
              <a:t>, Bianca Ricci, Forte Ida, Castillo Victoria, Ferri Giuseppina , Nicol </a:t>
            </a:r>
            <a:r>
              <a:rPr lang="it-IT" sz="2400" b="1" dirty="0" err="1">
                <a:solidFill>
                  <a:prstClr val="black"/>
                </a:solidFill>
                <a:latin typeface="Brush Script MT" panose="03060802040406070304" pitchFamily="66" charset="0"/>
                <a:cs typeface="Apple Chancery" panose="03020702040506060504" pitchFamily="66" charset="-79"/>
              </a:rPr>
              <a:t>Martellucci</a:t>
            </a:r>
            <a:r>
              <a:rPr lang="it-IT" sz="2400" b="1" dirty="0">
                <a:solidFill>
                  <a:prstClr val="black"/>
                </a:solidFill>
                <a:latin typeface="Brush Script MT" panose="03060802040406070304" pitchFamily="66" charset="0"/>
                <a:cs typeface="Apple Chancery" panose="03020702040506060504" pitchFamily="66" charset="-79"/>
              </a:rPr>
              <a:t>, Caiola </a:t>
            </a:r>
            <a:r>
              <a:rPr lang="it-IT" sz="2400" b="1" dirty="0" err="1">
                <a:solidFill>
                  <a:prstClr val="black"/>
                </a:solidFill>
                <a:latin typeface="Brush Script MT" panose="03060802040406070304" pitchFamily="66" charset="0"/>
                <a:cs typeface="Apple Chancery" panose="03020702040506060504" pitchFamily="66" charset="-79"/>
              </a:rPr>
              <a:t>Alesssia</a:t>
            </a:r>
            <a:r>
              <a:rPr lang="it-IT" sz="2400" b="1" dirty="0">
                <a:solidFill>
                  <a:prstClr val="black"/>
                </a:solidFill>
                <a:latin typeface="Brush Script MT" panose="03060802040406070304" pitchFamily="66" charset="0"/>
                <a:cs typeface="Apple Chancery" panose="03020702040506060504" pitchFamily="66" charset="-79"/>
              </a:rPr>
              <a:t>, Mancinelli Fabiola, Carretta Fabiana, Altieri Consiglia, Ilaria Pavone</a:t>
            </a:r>
          </a:p>
          <a:p>
            <a:r>
              <a:rPr lang="it-IT" sz="2400" b="1" dirty="0">
                <a:solidFill>
                  <a:prstClr val="black"/>
                </a:solidFill>
                <a:latin typeface="Brush Script MT" panose="03060802040406070304" pitchFamily="66" charset="0"/>
                <a:cs typeface="Apple Chancery" panose="03020702040506060504" pitchFamily="66" charset="-79"/>
              </a:rPr>
              <a:t>Schiavone Francesca, Garofalo </a:t>
            </a:r>
            <a:r>
              <a:rPr lang="it-IT" sz="2400" b="1" dirty="0" err="1">
                <a:solidFill>
                  <a:prstClr val="black"/>
                </a:solidFill>
                <a:latin typeface="Brush Script MT" panose="03060802040406070304" pitchFamily="66" charset="0"/>
                <a:cs typeface="Apple Chancery" panose="03020702040506060504" pitchFamily="66" charset="-79"/>
              </a:rPr>
              <a:t>PaolaBenedetta</a:t>
            </a:r>
            <a:r>
              <a:rPr lang="it-IT" sz="2400" b="1" dirty="0">
                <a:solidFill>
                  <a:prstClr val="black"/>
                </a:solidFill>
                <a:latin typeface="Brush Script MT" panose="03060802040406070304" pitchFamily="66" charset="0"/>
                <a:cs typeface="Apple Chancery" panose="03020702040506060504" pitchFamily="66" charset="-79"/>
              </a:rPr>
              <a:t>, </a:t>
            </a:r>
            <a:r>
              <a:rPr lang="it-IT" sz="2400" b="1" dirty="0" err="1">
                <a:solidFill>
                  <a:prstClr val="black"/>
                </a:solidFill>
                <a:latin typeface="Brush Script MT" panose="03060802040406070304" pitchFamily="66" charset="0"/>
                <a:cs typeface="Apple Chancery" panose="03020702040506060504" pitchFamily="66" charset="-79"/>
              </a:rPr>
              <a:t>Mastrone</a:t>
            </a:r>
            <a:r>
              <a:rPr lang="it-IT" sz="2400" b="1" dirty="0">
                <a:solidFill>
                  <a:prstClr val="black"/>
                </a:solidFill>
                <a:latin typeface="Brush Script MT" panose="03060802040406070304" pitchFamily="66" charset="0"/>
                <a:cs typeface="Apple Chancery" panose="03020702040506060504" pitchFamily="66" charset="-79"/>
              </a:rPr>
              <a:t> Annachiara, </a:t>
            </a:r>
            <a:r>
              <a:rPr lang="it-IT" sz="2400" b="1" dirty="0" err="1">
                <a:solidFill>
                  <a:prstClr val="black"/>
                </a:solidFill>
                <a:latin typeface="Brush Script MT" panose="03060802040406070304" pitchFamily="66" charset="0"/>
                <a:cs typeface="Apple Chancery" panose="03020702040506060504" pitchFamily="66" charset="-79"/>
              </a:rPr>
              <a:t>Tite</a:t>
            </a:r>
            <a:r>
              <a:rPr lang="it-IT" sz="2400" b="1" dirty="0">
                <a:solidFill>
                  <a:prstClr val="black"/>
                </a:solidFill>
                <a:latin typeface="Brush Script MT" panose="03060802040406070304" pitchFamily="66" charset="0"/>
                <a:cs typeface="Apple Chancery" panose="03020702040506060504" pitchFamily="66" charset="-79"/>
              </a:rPr>
              <a:t> Alessandra, Tartaglia Graziana, Morrone </a:t>
            </a:r>
            <a:r>
              <a:rPr lang="it-IT" sz="2400" b="1" dirty="0" err="1">
                <a:solidFill>
                  <a:prstClr val="black"/>
                </a:solidFill>
                <a:latin typeface="Brush Script MT" panose="03060802040406070304" pitchFamily="66" charset="0"/>
                <a:cs typeface="Apple Chancery" panose="03020702040506060504" pitchFamily="66" charset="-79"/>
              </a:rPr>
              <a:t>Giada,Testa</a:t>
            </a:r>
            <a:r>
              <a:rPr lang="it-IT" sz="2400" b="1" dirty="0">
                <a:solidFill>
                  <a:prstClr val="black"/>
                </a:solidFill>
                <a:latin typeface="Brush Script MT" panose="03060802040406070304" pitchFamily="66" charset="0"/>
                <a:cs typeface="Apple Chancery" panose="03020702040506060504" pitchFamily="66" charset="-79"/>
              </a:rPr>
              <a:t> Rebecca, </a:t>
            </a:r>
            <a:r>
              <a:rPr lang="it-IT" sz="2400" b="1" dirty="0" err="1">
                <a:solidFill>
                  <a:prstClr val="black"/>
                </a:solidFill>
                <a:latin typeface="Brush Script MT" panose="03060802040406070304" pitchFamily="66" charset="0"/>
                <a:cs typeface="Apple Chancery" panose="03020702040506060504" pitchFamily="66" charset="-79"/>
              </a:rPr>
              <a:t>Marcu</a:t>
            </a:r>
            <a:r>
              <a:rPr lang="it-IT" sz="2400" b="1" dirty="0">
                <a:solidFill>
                  <a:prstClr val="black"/>
                </a:solidFill>
                <a:latin typeface="Brush Script MT" panose="03060802040406070304" pitchFamily="66" charset="0"/>
                <a:cs typeface="Apple Chancery" panose="03020702040506060504" pitchFamily="66" charset="-79"/>
              </a:rPr>
              <a:t> </a:t>
            </a:r>
            <a:r>
              <a:rPr lang="it-IT" sz="2400" b="1" dirty="0" err="1">
                <a:solidFill>
                  <a:prstClr val="black"/>
                </a:solidFill>
                <a:latin typeface="Brush Script MT" panose="03060802040406070304" pitchFamily="66" charset="0"/>
                <a:cs typeface="Apple Chancery" panose="03020702040506060504" pitchFamily="66" charset="-79"/>
              </a:rPr>
              <a:t>Yasmin</a:t>
            </a:r>
            <a:r>
              <a:rPr lang="it-IT" sz="2400" b="1" dirty="0">
                <a:solidFill>
                  <a:prstClr val="black"/>
                </a:solidFill>
                <a:latin typeface="Brush Script MT" panose="03060802040406070304" pitchFamily="66" charset="0"/>
                <a:cs typeface="Apple Chancery" panose="03020702040506060504" pitchFamily="66" charset="-79"/>
              </a:rPr>
              <a:t>, Niro Fatima ,</a:t>
            </a:r>
            <a:r>
              <a:rPr lang="it-IT" sz="2400" b="1" dirty="0" err="1">
                <a:solidFill>
                  <a:prstClr val="black"/>
                </a:solidFill>
                <a:latin typeface="Brush Script MT" panose="03060802040406070304" pitchFamily="66" charset="0"/>
                <a:cs typeface="Apple Chancery" panose="03020702040506060504" pitchFamily="66" charset="-79"/>
              </a:rPr>
              <a:t>Annese</a:t>
            </a:r>
            <a:r>
              <a:rPr lang="it-IT" sz="2400" b="1" dirty="0">
                <a:solidFill>
                  <a:prstClr val="black"/>
                </a:solidFill>
                <a:latin typeface="Brush Script MT" panose="03060802040406070304" pitchFamily="66" charset="0"/>
                <a:cs typeface="Apple Chancery" panose="03020702040506060504" pitchFamily="66" charset="-79"/>
              </a:rPr>
              <a:t> </a:t>
            </a:r>
            <a:r>
              <a:rPr lang="it-IT" sz="2400" b="1" dirty="0" err="1">
                <a:solidFill>
                  <a:prstClr val="black"/>
                </a:solidFill>
                <a:latin typeface="Brush Script MT" panose="03060802040406070304" pitchFamily="66" charset="0"/>
                <a:cs typeface="Apple Chancery" panose="03020702040506060504" pitchFamily="66" charset="-79"/>
              </a:rPr>
              <a:t>Paolacarmen</a:t>
            </a:r>
            <a:r>
              <a:rPr lang="it-IT" sz="2400" b="1" dirty="0">
                <a:solidFill>
                  <a:prstClr val="black"/>
                </a:solidFill>
                <a:latin typeface="Brush Script MT" panose="03060802040406070304" pitchFamily="66" charset="0"/>
                <a:cs typeface="Apple Chancery" panose="03020702040506060504" pitchFamily="66" charset="-79"/>
              </a:rPr>
              <a:t>.</a:t>
            </a:r>
          </a:p>
          <a:p>
            <a:endParaRPr lang="it-IT" sz="2400" dirty="0">
              <a:solidFill>
                <a:prstClr val="black"/>
              </a:solidFill>
              <a:latin typeface="Brush Script MT" panose="03060802040406070304" pitchFamily="66" charset="0"/>
              <a:cs typeface="Apple Chancery" panose="03020702040506060504" pitchFamily="66" charset="-79"/>
            </a:endParaRPr>
          </a:p>
          <a:p>
            <a:endParaRPr lang="it-IT" sz="2400" dirty="0">
              <a:solidFill>
                <a:prstClr val="black"/>
              </a:solidFill>
              <a:latin typeface="Brush Script MT" panose="03060802040406070304" pitchFamily="66" charset="0"/>
              <a:cs typeface="Apple Chancery" panose="03020702040506060504" pitchFamily="66" charset="-79"/>
            </a:endParaRPr>
          </a:p>
        </p:txBody>
      </p:sp>
      <p:sp>
        <p:nvSpPr>
          <p:cNvPr id="5" name="Onda 2 4"/>
          <p:cNvSpPr/>
          <p:nvPr/>
        </p:nvSpPr>
        <p:spPr>
          <a:xfrm>
            <a:off x="2587810" y="4735996"/>
            <a:ext cx="3625432" cy="2013936"/>
          </a:xfrm>
          <a:prstGeom prst="doubleWav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rgbClr val="7030A0"/>
                </a:solidFill>
                <a:latin typeface="Jokerman" panose="04090605060D06020702" pitchFamily="82" charset="0"/>
              </a:rPr>
              <a:t>Salvare il Pianeta è nostro dovere!</a:t>
            </a:r>
          </a:p>
        </p:txBody>
      </p:sp>
      <p:pic>
        <p:nvPicPr>
          <p:cNvPr id="12" name="Immagine 11">
            <a:extLst>
              <a:ext uri="{FF2B5EF4-FFF2-40B4-BE49-F238E27FC236}">
                <a16:creationId xmlns:a16="http://schemas.microsoft.com/office/drawing/2014/main" xmlns="" id="{CC505439-B006-394A-971C-C2414C31479B}"/>
              </a:ext>
            </a:extLst>
          </p:cNvPr>
          <p:cNvPicPr>
            <a:picLocks noChangeAspect="1"/>
          </p:cNvPicPr>
          <p:nvPr/>
        </p:nvPicPr>
        <p:blipFill>
          <a:blip r:embed="rId4"/>
          <a:stretch>
            <a:fillRect/>
          </a:stretch>
        </p:blipFill>
        <p:spPr>
          <a:xfrm>
            <a:off x="7980485" y="4561283"/>
            <a:ext cx="4211515" cy="2434365"/>
          </a:xfrm>
          <a:prstGeom prst="rect">
            <a:avLst/>
          </a:prstGeom>
        </p:spPr>
      </p:pic>
      <p:pic>
        <p:nvPicPr>
          <p:cNvPr id="2050" name="Picture 2" descr="Un classico diverso: La diversità è una risorsa speciale">
            <a:extLst>
              <a:ext uri="{FF2B5EF4-FFF2-40B4-BE49-F238E27FC236}">
                <a16:creationId xmlns:a16="http://schemas.microsoft.com/office/drawing/2014/main" xmlns="" id="{12E5C825-74A3-3B41-85E0-8A6BB492AC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0485" y="0"/>
            <a:ext cx="4280425" cy="24343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xmlns="" id="{DD73C576-87EF-374F-A05C-4B403B95DE9F}"/>
              </a:ext>
            </a:extLst>
          </p:cNvPr>
          <p:cNvSpPr txBox="1"/>
          <p:nvPr/>
        </p:nvSpPr>
        <p:spPr>
          <a:xfrm>
            <a:off x="5063403" y="6211539"/>
            <a:ext cx="1348284" cy="374318"/>
          </a:xfrm>
          <a:prstGeom prst="rect">
            <a:avLst/>
          </a:prstGeom>
          <a:noFill/>
        </p:spPr>
        <p:txBody>
          <a:bodyPr wrap="square" rtlCol="0">
            <a:spAutoFit/>
          </a:bodyPr>
          <a:lstStyle/>
          <a:p>
            <a:r>
              <a:rPr lang="it-IT" dirty="0"/>
              <a:t>Classe 1^E</a:t>
            </a:r>
          </a:p>
        </p:txBody>
      </p:sp>
    </p:spTree>
    <p:extLst>
      <p:ext uri="{BB962C8B-B14F-4D97-AF65-F5344CB8AC3E}">
        <p14:creationId xmlns:p14="http://schemas.microsoft.com/office/powerpoint/2010/main" val="281460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9000">
        <p15:prstTrans prst="drape"/>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isultato immagini per ">
            <a:extLst>
              <a:ext uri="{FF2B5EF4-FFF2-40B4-BE49-F238E27FC236}">
                <a16:creationId xmlns:a16="http://schemas.microsoft.com/office/drawing/2014/main" xmlns="" id="{2BF00D5B-E907-FA45-B5CE-2CB46E7FC4BF}"/>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8738857" y="64500"/>
            <a:ext cx="3381153" cy="22526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isultato immagini per uguaglianza">
            <a:extLst>
              <a:ext uri="{FF2B5EF4-FFF2-40B4-BE49-F238E27FC236}">
                <a16:creationId xmlns:a16="http://schemas.microsoft.com/office/drawing/2014/main" xmlns="" id="{B3DE82F9-5BF5-B946-8C91-C8F76393166A}"/>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4524" y="4160057"/>
            <a:ext cx="3561161" cy="2670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o immagini per uguaglianza">
            <a:extLst>
              <a:ext uri="{FF2B5EF4-FFF2-40B4-BE49-F238E27FC236}">
                <a16:creationId xmlns:a16="http://schemas.microsoft.com/office/drawing/2014/main" xmlns="" id="{42ED2D9C-4D92-B34D-86B0-85D566911D9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3631341" y="1959619"/>
            <a:ext cx="3743504" cy="21158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sultato immagini per uguaglianza">
            <a:extLst>
              <a:ext uri="{FF2B5EF4-FFF2-40B4-BE49-F238E27FC236}">
                <a16:creationId xmlns:a16="http://schemas.microsoft.com/office/drawing/2014/main" xmlns="" id="{10D2D9AA-805D-7B4B-8104-6B37F4CE5F1C}"/>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3640225" y="160285"/>
            <a:ext cx="3725737" cy="17768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o immagini per uguaglianza">
            <a:extLst>
              <a:ext uri="{FF2B5EF4-FFF2-40B4-BE49-F238E27FC236}">
                <a16:creationId xmlns:a16="http://schemas.microsoft.com/office/drawing/2014/main" xmlns="" id="{13F0980C-2AC8-084F-A4B9-879C8C0952A2}"/>
              </a:ext>
            </a:extLst>
          </p:cNvPr>
          <p:cNvPicPr>
            <a:picLocks noChangeAspect="1" noChangeArrowheads="1"/>
          </p:cNvPicPr>
          <p:nvPr/>
        </p:nvPicPr>
        <p:blipFill>
          <a:blip r:embed="rId6" cstate="print">
            <a:alphaModFix amt="50000"/>
            <a:extLst>
              <a:ext uri="{28A0092B-C50C-407E-A947-70E740481C1C}">
                <a14:useLocalDpi xmlns:a14="http://schemas.microsoft.com/office/drawing/2010/main" val="0"/>
              </a:ext>
            </a:extLst>
          </a:blip>
          <a:srcRect/>
          <a:stretch>
            <a:fillRect/>
          </a:stretch>
        </p:blipFill>
        <p:spPr bwMode="auto">
          <a:xfrm>
            <a:off x="7311790" y="4160056"/>
            <a:ext cx="4845599" cy="2422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isultato immagini per ">
            <a:extLst>
              <a:ext uri="{FF2B5EF4-FFF2-40B4-BE49-F238E27FC236}">
                <a16:creationId xmlns:a16="http://schemas.microsoft.com/office/drawing/2014/main" xmlns="" id="{0671A784-6AC9-1949-8176-CA0F053E488B}"/>
              </a:ext>
            </a:extLst>
          </p:cNvPr>
          <p:cNvPicPr>
            <a:picLocks noChangeAspect="1" noChangeArrowheads="1"/>
          </p:cNvPicPr>
          <p:nvPr/>
        </p:nvPicPr>
        <p:blipFill>
          <a:blip r:embed="rId7" cstate="print">
            <a:alphaModFix amt="35000"/>
            <a:extLst>
              <a:ext uri="{28A0092B-C50C-407E-A947-70E740481C1C}">
                <a14:useLocalDpi xmlns:a14="http://schemas.microsoft.com/office/drawing/2010/main" val="0"/>
              </a:ext>
            </a:extLst>
          </a:blip>
          <a:srcRect/>
          <a:stretch>
            <a:fillRect/>
          </a:stretch>
        </p:blipFill>
        <p:spPr bwMode="auto">
          <a:xfrm>
            <a:off x="267728" y="532090"/>
            <a:ext cx="2868219" cy="160199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xmlns="" id="{1664615B-0EDF-7144-B87E-1A591E88AD36}"/>
              </a:ext>
            </a:extLst>
          </p:cNvPr>
          <p:cNvSpPr txBox="1"/>
          <p:nvPr/>
        </p:nvSpPr>
        <p:spPr>
          <a:xfrm>
            <a:off x="3413060" y="41134"/>
            <a:ext cx="5048684" cy="707886"/>
          </a:xfrm>
          <a:prstGeom prst="rect">
            <a:avLst/>
          </a:prstGeom>
          <a:noFill/>
        </p:spPr>
        <p:txBody>
          <a:bodyPr wrap="square" rtlCol="0">
            <a:spAutoFit/>
          </a:bodyPr>
          <a:lstStyle/>
          <a:p>
            <a:r>
              <a:rPr lang="it-IT" sz="4000" dirty="0">
                <a:solidFill>
                  <a:srgbClr val="A76FC6"/>
                </a:solidFill>
                <a:latin typeface="Modern Love" pitchFamily="82" charset="0"/>
              </a:rPr>
              <a:t>In cosa si divide?</a:t>
            </a:r>
          </a:p>
        </p:txBody>
      </p:sp>
      <p:sp>
        <p:nvSpPr>
          <p:cNvPr id="11" name="CasellaDiTesto 10">
            <a:extLst>
              <a:ext uri="{FF2B5EF4-FFF2-40B4-BE49-F238E27FC236}">
                <a16:creationId xmlns:a16="http://schemas.microsoft.com/office/drawing/2014/main" xmlns="" id="{8EDD5D2A-F12E-734A-8151-85D2987C5805}"/>
              </a:ext>
            </a:extLst>
          </p:cNvPr>
          <p:cNvSpPr txBox="1"/>
          <p:nvPr/>
        </p:nvSpPr>
        <p:spPr>
          <a:xfrm>
            <a:off x="2901041" y="1962098"/>
            <a:ext cx="3083442" cy="461665"/>
          </a:xfrm>
          <a:prstGeom prst="rect">
            <a:avLst/>
          </a:prstGeom>
          <a:noFill/>
        </p:spPr>
        <p:txBody>
          <a:bodyPr wrap="square" rtlCol="0">
            <a:spAutoFit/>
          </a:bodyPr>
          <a:lstStyle/>
          <a:p>
            <a:r>
              <a:rPr lang="it-IT" sz="2400" b="1" dirty="0">
                <a:solidFill>
                  <a:srgbClr val="9663B4"/>
                </a:solidFill>
                <a:latin typeface="Courier" pitchFamily="2" charset="0"/>
                <a:cs typeface="Aharoni" panose="02010803020104030203" pitchFamily="2" charset="-79"/>
              </a:rPr>
              <a:t>Comma 1</a:t>
            </a:r>
          </a:p>
        </p:txBody>
      </p:sp>
      <p:cxnSp>
        <p:nvCxnSpPr>
          <p:cNvPr id="26" name="Connettore 2 25">
            <a:extLst>
              <a:ext uri="{FF2B5EF4-FFF2-40B4-BE49-F238E27FC236}">
                <a16:creationId xmlns:a16="http://schemas.microsoft.com/office/drawing/2014/main" xmlns="" id="{88F157F5-629A-EE4A-A760-BF9E5B952091}"/>
              </a:ext>
            </a:extLst>
          </p:cNvPr>
          <p:cNvCxnSpPr>
            <a:cxnSpLocks/>
          </p:cNvCxnSpPr>
          <p:nvPr/>
        </p:nvCxnSpPr>
        <p:spPr>
          <a:xfrm flipH="1">
            <a:off x="3561908" y="2339148"/>
            <a:ext cx="1" cy="758824"/>
          </a:xfrm>
          <a:prstGeom prst="straightConnector1">
            <a:avLst/>
          </a:prstGeom>
          <a:ln>
            <a:solidFill>
              <a:srgbClr val="A76FC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xmlns="" id="{ADA940B8-0E8D-8F43-983D-C083ACF50A32}"/>
              </a:ext>
            </a:extLst>
          </p:cNvPr>
          <p:cNvCxnSpPr>
            <a:cxnSpLocks/>
          </p:cNvCxnSpPr>
          <p:nvPr/>
        </p:nvCxnSpPr>
        <p:spPr>
          <a:xfrm>
            <a:off x="6943060" y="2327382"/>
            <a:ext cx="0" cy="758824"/>
          </a:xfrm>
          <a:prstGeom prst="straightConnector1">
            <a:avLst/>
          </a:prstGeom>
          <a:ln>
            <a:solidFill>
              <a:srgbClr val="A76FC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xmlns="" id="{FA0EA98E-7853-8646-80E3-F8A34CBE3831}"/>
              </a:ext>
            </a:extLst>
          </p:cNvPr>
          <p:cNvCxnSpPr/>
          <p:nvPr/>
        </p:nvCxnSpPr>
        <p:spPr>
          <a:xfrm>
            <a:off x="5337544" y="627321"/>
            <a:ext cx="0" cy="563526"/>
          </a:xfrm>
          <a:prstGeom prst="line">
            <a:avLst/>
          </a:prstGeom>
          <a:ln w="28575">
            <a:solidFill>
              <a:srgbClr val="A76FC6"/>
            </a:solidFill>
          </a:ln>
        </p:spPr>
        <p:style>
          <a:lnRef idx="1">
            <a:schemeClr val="accent1"/>
          </a:lnRef>
          <a:fillRef idx="0">
            <a:schemeClr val="accent1"/>
          </a:fillRef>
          <a:effectRef idx="0">
            <a:schemeClr val="accent1"/>
          </a:effectRef>
          <a:fontRef idx="minor">
            <a:schemeClr val="tx1"/>
          </a:fontRef>
        </p:style>
      </p:cxnSp>
      <p:cxnSp>
        <p:nvCxnSpPr>
          <p:cNvPr id="54" name="Connettore 1 53">
            <a:extLst>
              <a:ext uri="{FF2B5EF4-FFF2-40B4-BE49-F238E27FC236}">
                <a16:creationId xmlns:a16="http://schemas.microsoft.com/office/drawing/2014/main" xmlns="" id="{886CCC18-DD86-BC45-A277-11B09366182E}"/>
              </a:ext>
            </a:extLst>
          </p:cNvPr>
          <p:cNvCxnSpPr>
            <a:cxnSpLocks/>
          </p:cNvCxnSpPr>
          <p:nvPr/>
        </p:nvCxnSpPr>
        <p:spPr>
          <a:xfrm flipH="1" flipV="1">
            <a:off x="3561908" y="1204415"/>
            <a:ext cx="3381152" cy="12622"/>
          </a:xfrm>
          <a:prstGeom prst="line">
            <a:avLst/>
          </a:prstGeom>
          <a:ln w="28575">
            <a:solidFill>
              <a:srgbClr val="A76FC6"/>
            </a:solidFill>
          </a:ln>
        </p:spPr>
        <p:style>
          <a:lnRef idx="1">
            <a:schemeClr val="accent1"/>
          </a:lnRef>
          <a:fillRef idx="0">
            <a:schemeClr val="accent1"/>
          </a:fillRef>
          <a:effectRef idx="0">
            <a:schemeClr val="accent1"/>
          </a:effectRef>
          <a:fontRef idx="minor">
            <a:schemeClr val="tx1"/>
          </a:fontRef>
        </p:style>
      </p:cxnSp>
      <p:cxnSp>
        <p:nvCxnSpPr>
          <p:cNvPr id="59" name="Connettore 1 58">
            <a:extLst>
              <a:ext uri="{FF2B5EF4-FFF2-40B4-BE49-F238E27FC236}">
                <a16:creationId xmlns:a16="http://schemas.microsoft.com/office/drawing/2014/main" xmlns="" id="{5EF52783-09D3-744B-8E34-A36ABF12AF47}"/>
              </a:ext>
            </a:extLst>
          </p:cNvPr>
          <p:cNvCxnSpPr>
            <a:cxnSpLocks/>
          </p:cNvCxnSpPr>
          <p:nvPr/>
        </p:nvCxnSpPr>
        <p:spPr>
          <a:xfrm>
            <a:off x="3561908" y="1217037"/>
            <a:ext cx="0" cy="771435"/>
          </a:xfrm>
          <a:prstGeom prst="line">
            <a:avLst/>
          </a:prstGeom>
          <a:ln w="28575">
            <a:solidFill>
              <a:srgbClr val="A76FC6"/>
            </a:solidFill>
          </a:ln>
        </p:spPr>
        <p:style>
          <a:lnRef idx="1">
            <a:schemeClr val="accent1"/>
          </a:lnRef>
          <a:fillRef idx="0">
            <a:schemeClr val="accent1"/>
          </a:fillRef>
          <a:effectRef idx="0">
            <a:schemeClr val="accent1"/>
          </a:effectRef>
          <a:fontRef idx="minor">
            <a:schemeClr val="tx1"/>
          </a:fontRef>
        </p:style>
      </p:cxnSp>
      <p:cxnSp>
        <p:nvCxnSpPr>
          <p:cNvPr id="62" name="Connettore 1 61">
            <a:extLst>
              <a:ext uri="{FF2B5EF4-FFF2-40B4-BE49-F238E27FC236}">
                <a16:creationId xmlns:a16="http://schemas.microsoft.com/office/drawing/2014/main" xmlns="" id="{C670E641-F4C9-E34E-9CF9-695BCB58FB2E}"/>
              </a:ext>
            </a:extLst>
          </p:cNvPr>
          <p:cNvCxnSpPr>
            <a:cxnSpLocks/>
          </p:cNvCxnSpPr>
          <p:nvPr/>
        </p:nvCxnSpPr>
        <p:spPr>
          <a:xfrm>
            <a:off x="6943060" y="1217036"/>
            <a:ext cx="0" cy="771435"/>
          </a:xfrm>
          <a:prstGeom prst="line">
            <a:avLst/>
          </a:prstGeom>
          <a:ln w="28575">
            <a:solidFill>
              <a:srgbClr val="A76FC6"/>
            </a:solidFill>
          </a:ln>
        </p:spPr>
        <p:style>
          <a:lnRef idx="1">
            <a:schemeClr val="accent1"/>
          </a:lnRef>
          <a:fillRef idx="0">
            <a:schemeClr val="accent1"/>
          </a:fillRef>
          <a:effectRef idx="0">
            <a:schemeClr val="accent1"/>
          </a:effectRef>
          <a:fontRef idx="minor">
            <a:schemeClr val="tx1"/>
          </a:fontRef>
        </p:style>
      </p:cxnSp>
      <p:sp>
        <p:nvSpPr>
          <p:cNvPr id="64" name="CasellaDiTesto 63">
            <a:extLst>
              <a:ext uri="{FF2B5EF4-FFF2-40B4-BE49-F238E27FC236}">
                <a16:creationId xmlns:a16="http://schemas.microsoft.com/office/drawing/2014/main" xmlns="" id="{53C5313C-9B4B-934B-BC82-6C14AE396E51}"/>
              </a:ext>
            </a:extLst>
          </p:cNvPr>
          <p:cNvSpPr txBox="1"/>
          <p:nvPr/>
        </p:nvSpPr>
        <p:spPr>
          <a:xfrm>
            <a:off x="6265245" y="1938045"/>
            <a:ext cx="1613876" cy="461665"/>
          </a:xfrm>
          <a:prstGeom prst="rect">
            <a:avLst/>
          </a:prstGeom>
          <a:noFill/>
        </p:spPr>
        <p:txBody>
          <a:bodyPr wrap="square" rtlCol="0">
            <a:spAutoFit/>
          </a:bodyPr>
          <a:lstStyle/>
          <a:p>
            <a:r>
              <a:rPr lang="it-IT" sz="2400" b="1" dirty="0">
                <a:solidFill>
                  <a:srgbClr val="A76FC6"/>
                </a:solidFill>
                <a:latin typeface="Courier" pitchFamily="2" charset="0"/>
              </a:rPr>
              <a:t>Comma 2</a:t>
            </a:r>
          </a:p>
        </p:txBody>
      </p:sp>
      <p:sp>
        <p:nvSpPr>
          <p:cNvPr id="78" name="Rettangolo 77">
            <a:extLst>
              <a:ext uri="{FF2B5EF4-FFF2-40B4-BE49-F238E27FC236}">
                <a16:creationId xmlns:a16="http://schemas.microsoft.com/office/drawing/2014/main" xmlns="" id="{295F05B3-BAC3-A243-8AA3-94F7009D85BB}"/>
              </a:ext>
            </a:extLst>
          </p:cNvPr>
          <p:cNvSpPr/>
          <p:nvPr/>
        </p:nvSpPr>
        <p:spPr>
          <a:xfrm>
            <a:off x="2298661" y="3120723"/>
            <a:ext cx="3083442" cy="3109955"/>
          </a:xfrm>
          <a:prstGeom prst="rect">
            <a:avLst/>
          </a:prstGeom>
          <a:solidFill>
            <a:srgbClr val="FFE6EB"/>
          </a:solidFill>
          <a:ln>
            <a:solidFill>
              <a:srgbClr val="B98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E6EB"/>
              </a:solidFill>
            </a:endParaRPr>
          </a:p>
        </p:txBody>
      </p:sp>
      <p:sp>
        <p:nvSpPr>
          <p:cNvPr id="68" name="CasellaDiTesto 67">
            <a:extLst>
              <a:ext uri="{FF2B5EF4-FFF2-40B4-BE49-F238E27FC236}">
                <a16:creationId xmlns:a16="http://schemas.microsoft.com/office/drawing/2014/main" xmlns="" id="{BB17DE18-6BDF-EC47-A762-F5CAAD1AC8B6}"/>
              </a:ext>
            </a:extLst>
          </p:cNvPr>
          <p:cNvSpPr txBox="1"/>
          <p:nvPr/>
        </p:nvSpPr>
        <p:spPr>
          <a:xfrm>
            <a:off x="2406273" y="3098280"/>
            <a:ext cx="2868219" cy="3139321"/>
          </a:xfrm>
          <a:prstGeom prst="rect">
            <a:avLst/>
          </a:prstGeom>
          <a:noFill/>
        </p:spPr>
        <p:txBody>
          <a:bodyPr wrap="square" rtlCol="0">
            <a:spAutoFit/>
          </a:bodyPr>
          <a:lstStyle/>
          <a:p>
            <a:r>
              <a:rPr lang="it-IT" dirty="0"/>
              <a:t>Uguaglianza formale: Solo formalmente siamo tutti uguali (cittadini e non) davanti alla legge, senza distinzioni di alcun tipo: razza (termine usato per ricordare le discriminazioni avvenute nel passato) sesso, lingua, condizioni personali e sociali, opinioni politiche e orientamento sessuale</a:t>
            </a:r>
          </a:p>
        </p:txBody>
      </p:sp>
      <p:sp>
        <p:nvSpPr>
          <p:cNvPr id="77" name="Rettangolo 76">
            <a:extLst>
              <a:ext uri="{FF2B5EF4-FFF2-40B4-BE49-F238E27FC236}">
                <a16:creationId xmlns:a16="http://schemas.microsoft.com/office/drawing/2014/main" xmlns="" id="{03254025-99BF-614F-9EF0-0F0408D44678}"/>
              </a:ext>
            </a:extLst>
          </p:cNvPr>
          <p:cNvSpPr/>
          <p:nvPr/>
        </p:nvSpPr>
        <p:spPr>
          <a:xfrm>
            <a:off x="5831956" y="3153131"/>
            <a:ext cx="2701832" cy="2819173"/>
          </a:xfrm>
          <a:prstGeom prst="rect">
            <a:avLst/>
          </a:prstGeom>
          <a:solidFill>
            <a:srgbClr val="FFE6EB"/>
          </a:solidFill>
          <a:ln>
            <a:solidFill>
              <a:srgbClr val="9663B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solidFill>
                <a:srgbClr val="B98AEF"/>
              </a:solidFill>
            </a:endParaRPr>
          </a:p>
        </p:txBody>
      </p:sp>
      <p:sp>
        <p:nvSpPr>
          <p:cNvPr id="76" name="CasellaDiTesto 75">
            <a:extLst>
              <a:ext uri="{FF2B5EF4-FFF2-40B4-BE49-F238E27FC236}">
                <a16:creationId xmlns:a16="http://schemas.microsoft.com/office/drawing/2014/main" xmlns="" id="{1F2EAA60-9F0A-3949-94A1-657C9228D2C0}"/>
              </a:ext>
            </a:extLst>
          </p:cNvPr>
          <p:cNvSpPr txBox="1"/>
          <p:nvPr/>
        </p:nvSpPr>
        <p:spPr>
          <a:xfrm>
            <a:off x="5831956" y="3242573"/>
            <a:ext cx="2798137" cy="2585323"/>
          </a:xfrm>
          <a:prstGeom prst="rect">
            <a:avLst/>
          </a:prstGeom>
          <a:noFill/>
        </p:spPr>
        <p:txBody>
          <a:bodyPr wrap="square" rtlCol="0">
            <a:spAutoFit/>
          </a:bodyPr>
          <a:lstStyle/>
          <a:p>
            <a:r>
              <a:rPr lang="it-IT" dirty="0"/>
              <a:t>Uguaglianza sostanziale: Lo stato ha il potere di rimuovere le discriminazioni e ostacoli che limitano la libertà e l’uguaglianza dei cittadini e rendere reale l’uguaglianza formale attraverso le norme. </a:t>
            </a:r>
          </a:p>
        </p:txBody>
      </p:sp>
      <p:pic>
        <p:nvPicPr>
          <p:cNvPr id="21" name="Picture 10" descr="Risultato immagini per uguaglianza">
            <a:extLst>
              <a:ext uri="{FF2B5EF4-FFF2-40B4-BE49-F238E27FC236}">
                <a16:creationId xmlns:a16="http://schemas.microsoft.com/office/drawing/2014/main" xmlns="" id="{38F1A7E6-2C6B-B042-90C8-DC132BD7582A}"/>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4523" y="4161063"/>
            <a:ext cx="3561161" cy="267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13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randombar(horizontal)">
                                      <p:cBhvr>
                                        <p:cTn id="7" dur="500"/>
                                        <p:tgtEl>
                                          <p:spTgt spid="206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strips(downLeft)">
                                      <p:cBhvr>
                                        <p:cTn id="12" dur="500"/>
                                        <p:tgtEl>
                                          <p:spTgt spid="205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8"/>
                                        </p:tgtEl>
                                        <p:attrNameLst>
                                          <p:attrName>style.visibility</p:attrName>
                                        </p:attrNameLst>
                                      </p:cBhvr>
                                      <p:to>
                                        <p:strVal val="visible"/>
                                      </p:to>
                                    </p:set>
                                    <p:animEffect transition="in" filter="fade">
                                      <p:cBhvr>
                                        <p:cTn id="23" dur="500"/>
                                        <p:tgtEl>
                                          <p:spTgt spid="205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p:cTn id="28" dur="1000" fill="hold"/>
                                        <p:tgtEl>
                                          <p:spTgt spid="2052"/>
                                        </p:tgtEl>
                                        <p:attrNameLst>
                                          <p:attrName>ppt_w</p:attrName>
                                        </p:attrNameLst>
                                      </p:cBhvr>
                                      <p:tavLst>
                                        <p:tav tm="0">
                                          <p:val>
                                            <p:strVal val="#ppt_w*0.70"/>
                                          </p:val>
                                        </p:tav>
                                        <p:tav tm="100000">
                                          <p:val>
                                            <p:strVal val="#ppt_w"/>
                                          </p:val>
                                        </p:tav>
                                      </p:tavLst>
                                    </p:anim>
                                    <p:anim calcmode="lin" valueType="num">
                                      <p:cBhvr>
                                        <p:cTn id="29" dur="1000" fill="hold"/>
                                        <p:tgtEl>
                                          <p:spTgt spid="2052"/>
                                        </p:tgtEl>
                                        <p:attrNameLst>
                                          <p:attrName>ppt_h</p:attrName>
                                        </p:attrNameLst>
                                      </p:cBhvr>
                                      <p:tavLst>
                                        <p:tav tm="0">
                                          <p:val>
                                            <p:strVal val="#ppt_h"/>
                                          </p:val>
                                        </p:tav>
                                        <p:tav tm="100000">
                                          <p:val>
                                            <p:strVal val="#ppt_h"/>
                                          </p:val>
                                        </p:tav>
                                      </p:tavLst>
                                    </p:anim>
                                    <p:animEffect transition="in" filter="fade">
                                      <p:cBhvr>
                                        <p:cTn id="30" dur="1000"/>
                                        <p:tgtEl>
                                          <p:spTgt spid="2052"/>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fade">
                                      <p:cBhvr>
                                        <p:cTn id="35" dur="800" decel="100000"/>
                                        <p:tgtEl>
                                          <p:spTgt spid="2054"/>
                                        </p:tgtEl>
                                      </p:cBhvr>
                                    </p:animEffect>
                                    <p:anim calcmode="lin" valueType="num">
                                      <p:cBhvr>
                                        <p:cTn id="36" dur="800" decel="100000" fill="hold"/>
                                        <p:tgtEl>
                                          <p:spTgt spid="2054"/>
                                        </p:tgtEl>
                                        <p:attrNameLst>
                                          <p:attrName>style.rotation</p:attrName>
                                        </p:attrNameLst>
                                      </p:cBhvr>
                                      <p:tavLst>
                                        <p:tav tm="0">
                                          <p:val>
                                            <p:fltVal val="-90"/>
                                          </p:val>
                                        </p:tav>
                                        <p:tav tm="100000">
                                          <p:val>
                                            <p:fltVal val="0"/>
                                          </p:val>
                                        </p:tav>
                                      </p:tavLst>
                                    </p:anim>
                                    <p:anim calcmode="lin" valueType="num">
                                      <p:cBhvr>
                                        <p:cTn id="37" dur="800" decel="100000" fill="hold"/>
                                        <p:tgtEl>
                                          <p:spTgt spid="2054"/>
                                        </p:tgtEl>
                                        <p:attrNameLst>
                                          <p:attrName>ppt_x</p:attrName>
                                        </p:attrNameLst>
                                      </p:cBhvr>
                                      <p:tavLst>
                                        <p:tav tm="0">
                                          <p:val>
                                            <p:strVal val="#ppt_x+0.4"/>
                                          </p:val>
                                        </p:tav>
                                        <p:tav tm="100000">
                                          <p:val>
                                            <p:strVal val="#ppt_x-0.05"/>
                                          </p:val>
                                        </p:tav>
                                      </p:tavLst>
                                    </p:anim>
                                    <p:anim calcmode="lin" valueType="num">
                                      <p:cBhvr>
                                        <p:cTn id="38" dur="800" decel="100000" fill="hold"/>
                                        <p:tgtEl>
                                          <p:spTgt spid="2054"/>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2054"/>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2054"/>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3EEC5"/>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xmlns="" id="{D9F45BEE-CC14-43E0-A76B-593C8879BD07}"/>
              </a:ext>
            </a:extLst>
          </p:cNvPr>
          <p:cNvSpPr txBox="1"/>
          <p:nvPr/>
        </p:nvSpPr>
        <p:spPr>
          <a:xfrm>
            <a:off x="3840118" y="359811"/>
            <a:ext cx="4511763" cy="830997"/>
          </a:xfrm>
          <a:prstGeom prst="rect">
            <a:avLst/>
          </a:prstGeom>
          <a:noFill/>
        </p:spPr>
        <p:txBody>
          <a:bodyPr wrap="square" rtlCol="0">
            <a:spAutoFit/>
          </a:bodyPr>
          <a:lstStyle/>
          <a:p>
            <a:r>
              <a:rPr lang="it-IT" sz="4800" dirty="0">
                <a:solidFill>
                  <a:srgbClr val="00B050"/>
                </a:solidFill>
                <a:latin typeface="Modern Love" panose="04090805081005020601" pitchFamily="82" charset="0"/>
              </a:rPr>
              <a:t>Agenda 2030</a:t>
            </a:r>
          </a:p>
        </p:txBody>
      </p:sp>
      <p:sp>
        <p:nvSpPr>
          <p:cNvPr id="7" name="CasellaDiTesto 6">
            <a:extLst>
              <a:ext uri="{FF2B5EF4-FFF2-40B4-BE49-F238E27FC236}">
                <a16:creationId xmlns:a16="http://schemas.microsoft.com/office/drawing/2014/main" xmlns="" id="{A9A6671D-A331-4F1F-8384-B06EB5B21517}"/>
              </a:ext>
            </a:extLst>
          </p:cNvPr>
          <p:cNvSpPr txBox="1"/>
          <p:nvPr/>
        </p:nvSpPr>
        <p:spPr>
          <a:xfrm>
            <a:off x="305633" y="1641873"/>
            <a:ext cx="3411119" cy="3970318"/>
          </a:xfrm>
          <a:prstGeom prst="rect">
            <a:avLst/>
          </a:prstGeom>
          <a:noFill/>
        </p:spPr>
        <p:txBody>
          <a:bodyPr wrap="square" rtlCol="0">
            <a:spAutoFit/>
          </a:bodyPr>
          <a:lstStyle/>
          <a:p>
            <a:r>
              <a:rPr lang="it-IT" sz="2800" dirty="0">
                <a:latin typeface="Algerian" panose="04020705040A02060702" pitchFamily="82" charset="0"/>
              </a:rPr>
              <a:t>E’ stata sottoscritta il 25 settembre 2015, da 193 stati delle Nazioni Unite, per garantire un presente e un futuro migliore. </a:t>
            </a:r>
          </a:p>
        </p:txBody>
      </p:sp>
      <p:pic>
        <p:nvPicPr>
          <p:cNvPr id="11" name="Immagine 10">
            <a:extLst>
              <a:ext uri="{FF2B5EF4-FFF2-40B4-BE49-F238E27FC236}">
                <a16:creationId xmlns:a16="http://schemas.microsoft.com/office/drawing/2014/main" xmlns="" id="{56C96C59-D1F0-4C8A-80E2-FBC86F663B23}"/>
              </a:ext>
            </a:extLst>
          </p:cNvPr>
          <p:cNvPicPr>
            <a:picLocks noChangeAspect="1"/>
          </p:cNvPicPr>
          <p:nvPr/>
        </p:nvPicPr>
        <p:blipFill>
          <a:blip r:embed="rId2"/>
          <a:stretch>
            <a:fillRect/>
          </a:stretch>
        </p:blipFill>
        <p:spPr>
          <a:xfrm>
            <a:off x="3855078" y="1527454"/>
            <a:ext cx="4199466" cy="2886205"/>
          </a:xfrm>
          <a:prstGeom prst="rect">
            <a:avLst/>
          </a:prstGeom>
        </p:spPr>
      </p:pic>
      <p:pic>
        <p:nvPicPr>
          <p:cNvPr id="12" name="Immagine 11">
            <a:extLst>
              <a:ext uri="{FF2B5EF4-FFF2-40B4-BE49-F238E27FC236}">
                <a16:creationId xmlns:a16="http://schemas.microsoft.com/office/drawing/2014/main" xmlns="" id="{59E8FEEF-4A41-4DA0-9641-20BFF307BCF1}"/>
              </a:ext>
            </a:extLst>
          </p:cNvPr>
          <p:cNvPicPr>
            <a:picLocks noChangeAspect="1"/>
          </p:cNvPicPr>
          <p:nvPr/>
        </p:nvPicPr>
        <p:blipFill>
          <a:blip r:embed="rId3"/>
          <a:stretch>
            <a:fillRect/>
          </a:stretch>
        </p:blipFill>
        <p:spPr>
          <a:xfrm>
            <a:off x="8351881" y="3258892"/>
            <a:ext cx="3586229" cy="3375379"/>
          </a:xfrm>
          <a:prstGeom prst="rect">
            <a:avLst/>
          </a:prstGeom>
        </p:spPr>
      </p:pic>
      <p:sp>
        <p:nvSpPr>
          <p:cNvPr id="22" name="Forma a L 21">
            <a:extLst>
              <a:ext uri="{FF2B5EF4-FFF2-40B4-BE49-F238E27FC236}">
                <a16:creationId xmlns:a16="http://schemas.microsoft.com/office/drawing/2014/main" xmlns="" id="{6152C0C9-0999-429A-B9AB-EF3E41BD4305}"/>
              </a:ext>
            </a:extLst>
          </p:cNvPr>
          <p:cNvSpPr/>
          <p:nvPr/>
        </p:nvSpPr>
        <p:spPr>
          <a:xfrm>
            <a:off x="3802426" y="3815644"/>
            <a:ext cx="639826" cy="631585"/>
          </a:xfrm>
          <a:prstGeom prst="corner">
            <a:avLst>
              <a:gd name="adj1" fmla="val 16283"/>
              <a:gd name="adj2" fmla="val 110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Forma a L 22">
            <a:extLst>
              <a:ext uri="{FF2B5EF4-FFF2-40B4-BE49-F238E27FC236}">
                <a16:creationId xmlns:a16="http://schemas.microsoft.com/office/drawing/2014/main" xmlns="" id="{ECB98216-F2DB-4AE3-984D-5C48692773FE}"/>
              </a:ext>
            </a:extLst>
          </p:cNvPr>
          <p:cNvSpPr/>
          <p:nvPr/>
        </p:nvSpPr>
        <p:spPr>
          <a:xfrm rot="10800000">
            <a:off x="7463915" y="1531500"/>
            <a:ext cx="598311" cy="599743"/>
          </a:xfrm>
          <a:prstGeom prst="corner">
            <a:avLst>
              <a:gd name="adj1" fmla="val 11881"/>
              <a:gd name="adj2" fmla="val 1188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Cornice 23">
            <a:extLst>
              <a:ext uri="{FF2B5EF4-FFF2-40B4-BE49-F238E27FC236}">
                <a16:creationId xmlns:a16="http://schemas.microsoft.com/office/drawing/2014/main" xmlns="" id="{A3B2601C-CBB8-4DE9-B6B8-7DFFEAF83986}"/>
              </a:ext>
            </a:extLst>
          </p:cNvPr>
          <p:cNvSpPr/>
          <p:nvPr/>
        </p:nvSpPr>
        <p:spPr>
          <a:xfrm>
            <a:off x="8351882" y="3262488"/>
            <a:ext cx="3729190" cy="3375379"/>
          </a:xfrm>
          <a:prstGeom prst="frame">
            <a:avLst>
              <a:gd name="adj1" fmla="val 182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Tree>
    <p:extLst>
      <p:ext uri="{BB962C8B-B14F-4D97-AF65-F5344CB8AC3E}">
        <p14:creationId xmlns:p14="http://schemas.microsoft.com/office/powerpoint/2010/main" val="42795637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3EEC5"/>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113C0EA-F2FC-4D23-B882-C4E442856C45}"/>
              </a:ext>
            </a:extLst>
          </p:cNvPr>
          <p:cNvSpPr>
            <a:spLocks noGrp="1"/>
          </p:cNvSpPr>
          <p:nvPr>
            <p:ph type="title"/>
          </p:nvPr>
        </p:nvSpPr>
        <p:spPr>
          <a:xfrm>
            <a:off x="4048301" y="3129094"/>
            <a:ext cx="4027311" cy="865364"/>
          </a:xfrm>
        </p:spPr>
        <p:txBody>
          <a:bodyPr/>
          <a:lstStyle/>
          <a:p>
            <a:r>
              <a:rPr lang="it-IT" dirty="0">
                <a:solidFill>
                  <a:srgbClr val="00B050"/>
                </a:solidFill>
                <a:latin typeface="Modern Love" panose="04090805081005020601" pitchFamily="82" charset="0"/>
              </a:rPr>
              <a:t>I 17 obbiettivi</a:t>
            </a:r>
          </a:p>
        </p:txBody>
      </p:sp>
      <p:pic>
        <p:nvPicPr>
          <p:cNvPr id="4" name="Immagine 3">
            <a:extLst>
              <a:ext uri="{FF2B5EF4-FFF2-40B4-BE49-F238E27FC236}">
                <a16:creationId xmlns:a16="http://schemas.microsoft.com/office/drawing/2014/main" xmlns="" id="{3378FEFC-C648-44AB-AD94-182677194ABE}"/>
              </a:ext>
            </a:extLst>
          </p:cNvPr>
          <p:cNvPicPr>
            <a:picLocks noChangeAspect="1"/>
          </p:cNvPicPr>
          <p:nvPr/>
        </p:nvPicPr>
        <p:blipFill>
          <a:blip r:embed="rId2"/>
          <a:stretch>
            <a:fillRect/>
          </a:stretch>
        </p:blipFill>
        <p:spPr>
          <a:xfrm>
            <a:off x="171367" y="156030"/>
            <a:ext cx="1588381" cy="1588381"/>
          </a:xfrm>
          <a:prstGeom prst="rect">
            <a:avLst/>
          </a:prstGeom>
        </p:spPr>
      </p:pic>
      <p:pic>
        <p:nvPicPr>
          <p:cNvPr id="9" name="Immagine 8">
            <a:extLst>
              <a:ext uri="{FF2B5EF4-FFF2-40B4-BE49-F238E27FC236}">
                <a16:creationId xmlns:a16="http://schemas.microsoft.com/office/drawing/2014/main" xmlns="" id="{DB94CF2D-6435-409A-9AF6-85DBEE4235B9}"/>
              </a:ext>
            </a:extLst>
          </p:cNvPr>
          <p:cNvPicPr>
            <a:picLocks noChangeAspect="1"/>
          </p:cNvPicPr>
          <p:nvPr/>
        </p:nvPicPr>
        <p:blipFill>
          <a:blip r:embed="rId3"/>
          <a:stretch>
            <a:fillRect/>
          </a:stretch>
        </p:blipFill>
        <p:spPr>
          <a:xfrm>
            <a:off x="2053476" y="377399"/>
            <a:ext cx="1358752" cy="1367012"/>
          </a:xfrm>
          <a:prstGeom prst="rect">
            <a:avLst/>
          </a:prstGeom>
        </p:spPr>
      </p:pic>
      <p:pic>
        <p:nvPicPr>
          <p:cNvPr id="13" name="Immagine 12">
            <a:extLst>
              <a:ext uri="{FF2B5EF4-FFF2-40B4-BE49-F238E27FC236}">
                <a16:creationId xmlns:a16="http://schemas.microsoft.com/office/drawing/2014/main" xmlns="" id="{81F3D262-B9BB-4FC5-8D0F-4CE5D8609357}"/>
              </a:ext>
            </a:extLst>
          </p:cNvPr>
          <p:cNvPicPr>
            <a:picLocks noChangeAspect="1"/>
          </p:cNvPicPr>
          <p:nvPr/>
        </p:nvPicPr>
        <p:blipFill>
          <a:blip r:embed="rId4"/>
          <a:stretch>
            <a:fillRect/>
          </a:stretch>
        </p:blipFill>
        <p:spPr>
          <a:xfrm>
            <a:off x="3580318" y="234311"/>
            <a:ext cx="1845379" cy="1845379"/>
          </a:xfrm>
          <a:prstGeom prst="rect">
            <a:avLst/>
          </a:prstGeom>
        </p:spPr>
      </p:pic>
      <p:pic>
        <p:nvPicPr>
          <p:cNvPr id="16" name="Immagine 15">
            <a:extLst>
              <a:ext uri="{FF2B5EF4-FFF2-40B4-BE49-F238E27FC236}">
                <a16:creationId xmlns:a16="http://schemas.microsoft.com/office/drawing/2014/main" xmlns="" id="{301CE3B6-85FE-4360-A25D-6C7278C95BDF}"/>
              </a:ext>
            </a:extLst>
          </p:cNvPr>
          <p:cNvPicPr>
            <a:picLocks noChangeAspect="1"/>
          </p:cNvPicPr>
          <p:nvPr/>
        </p:nvPicPr>
        <p:blipFill>
          <a:blip r:embed="rId5"/>
          <a:stretch>
            <a:fillRect/>
          </a:stretch>
        </p:blipFill>
        <p:spPr>
          <a:xfrm>
            <a:off x="5798552" y="40720"/>
            <a:ext cx="1935505" cy="1929812"/>
          </a:xfrm>
          <a:prstGeom prst="rect">
            <a:avLst/>
          </a:prstGeom>
        </p:spPr>
      </p:pic>
      <p:pic>
        <p:nvPicPr>
          <p:cNvPr id="20" name="Immagine 19">
            <a:extLst>
              <a:ext uri="{FF2B5EF4-FFF2-40B4-BE49-F238E27FC236}">
                <a16:creationId xmlns:a16="http://schemas.microsoft.com/office/drawing/2014/main" xmlns="" id="{D5BC8D99-2364-4104-B7B9-36F700CDB7B3}"/>
              </a:ext>
            </a:extLst>
          </p:cNvPr>
          <p:cNvPicPr>
            <a:picLocks noChangeAspect="1"/>
          </p:cNvPicPr>
          <p:nvPr/>
        </p:nvPicPr>
        <p:blipFill>
          <a:blip r:embed="rId6"/>
          <a:stretch>
            <a:fillRect/>
          </a:stretch>
        </p:blipFill>
        <p:spPr>
          <a:xfrm>
            <a:off x="8047401" y="631007"/>
            <a:ext cx="1618578" cy="1628270"/>
          </a:xfrm>
          <a:prstGeom prst="rect">
            <a:avLst/>
          </a:prstGeom>
        </p:spPr>
      </p:pic>
      <p:pic>
        <p:nvPicPr>
          <p:cNvPr id="26" name="Immagine 25">
            <a:extLst>
              <a:ext uri="{FF2B5EF4-FFF2-40B4-BE49-F238E27FC236}">
                <a16:creationId xmlns:a16="http://schemas.microsoft.com/office/drawing/2014/main" xmlns="" id="{EC146CD9-8618-4B8F-A423-8AF36F9522A8}"/>
              </a:ext>
            </a:extLst>
          </p:cNvPr>
          <p:cNvPicPr>
            <a:picLocks noChangeAspect="1"/>
          </p:cNvPicPr>
          <p:nvPr/>
        </p:nvPicPr>
        <p:blipFill>
          <a:blip r:embed="rId7"/>
          <a:stretch>
            <a:fillRect/>
          </a:stretch>
        </p:blipFill>
        <p:spPr>
          <a:xfrm>
            <a:off x="9979323" y="133897"/>
            <a:ext cx="1759164" cy="1743458"/>
          </a:xfrm>
          <a:prstGeom prst="rect">
            <a:avLst/>
          </a:prstGeom>
        </p:spPr>
      </p:pic>
      <p:pic>
        <p:nvPicPr>
          <p:cNvPr id="29" name="Immagine 28">
            <a:extLst>
              <a:ext uri="{FF2B5EF4-FFF2-40B4-BE49-F238E27FC236}">
                <a16:creationId xmlns:a16="http://schemas.microsoft.com/office/drawing/2014/main" xmlns="" id="{09DD0A45-F8CE-4DCC-ACE1-DF2B36C15284}"/>
              </a:ext>
            </a:extLst>
          </p:cNvPr>
          <p:cNvPicPr>
            <a:picLocks noChangeAspect="1"/>
          </p:cNvPicPr>
          <p:nvPr/>
        </p:nvPicPr>
        <p:blipFill>
          <a:blip r:embed="rId8"/>
          <a:stretch>
            <a:fillRect/>
          </a:stretch>
        </p:blipFill>
        <p:spPr>
          <a:xfrm>
            <a:off x="10217926" y="2021500"/>
            <a:ext cx="1781172" cy="1464050"/>
          </a:xfrm>
          <a:prstGeom prst="rect">
            <a:avLst/>
          </a:prstGeom>
        </p:spPr>
      </p:pic>
      <p:pic>
        <p:nvPicPr>
          <p:cNvPr id="32" name="Immagine 31">
            <a:extLst>
              <a:ext uri="{FF2B5EF4-FFF2-40B4-BE49-F238E27FC236}">
                <a16:creationId xmlns:a16="http://schemas.microsoft.com/office/drawing/2014/main" xmlns="" id="{28A6C42D-3A8C-495A-A2F1-A5B4EA2E2809}"/>
              </a:ext>
            </a:extLst>
          </p:cNvPr>
          <p:cNvPicPr>
            <a:picLocks noChangeAspect="1"/>
          </p:cNvPicPr>
          <p:nvPr/>
        </p:nvPicPr>
        <p:blipFill>
          <a:blip r:embed="rId9"/>
          <a:stretch>
            <a:fillRect/>
          </a:stretch>
        </p:blipFill>
        <p:spPr>
          <a:xfrm>
            <a:off x="10302732" y="3806360"/>
            <a:ext cx="1435755" cy="1367013"/>
          </a:xfrm>
          <a:prstGeom prst="rect">
            <a:avLst/>
          </a:prstGeom>
        </p:spPr>
      </p:pic>
      <p:pic>
        <p:nvPicPr>
          <p:cNvPr id="33" name="Immagine 32">
            <a:extLst>
              <a:ext uri="{FF2B5EF4-FFF2-40B4-BE49-F238E27FC236}">
                <a16:creationId xmlns:a16="http://schemas.microsoft.com/office/drawing/2014/main" xmlns="" id="{032A5003-258A-4B3E-BB6E-6294B4049ACC}"/>
              </a:ext>
            </a:extLst>
          </p:cNvPr>
          <p:cNvPicPr>
            <a:picLocks noChangeAspect="1"/>
          </p:cNvPicPr>
          <p:nvPr/>
        </p:nvPicPr>
        <p:blipFill>
          <a:blip r:embed="rId10"/>
          <a:stretch>
            <a:fillRect/>
          </a:stretch>
        </p:blipFill>
        <p:spPr>
          <a:xfrm>
            <a:off x="9494349" y="5324267"/>
            <a:ext cx="1479816" cy="1464049"/>
          </a:xfrm>
          <a:prstGeom prst="rect">
            <a:avLst/>
          </a:prstGeom>
        </p:spPr>
      </p:pic>
      <p:pic>
        <p:nvPicPr>
          <p:cNvPr id="34" name="Immagine 33">
            <a:extLst>
              <a:ext uri="{FF2B5EF4-FFF2-40B4-BE49-F238E27FC236}">
                <a16:creationId xmlns:a16="http://schemas.microsoft.com/office/drawing/2014/main" xmlns="" id="{16EE3F04-A14D-42A2-8829-50BE939D4508}"/>
              </a:ext>
            </a:extLst>
          </p:cNvPr>
          <p:cNvPicPr>
            <a:picLocks noChangeAspect="1"/>
          </p:cNvPicPr>
          <p:nvPr/>
        </p:nvPicPr>
        <p:blipFill>
          <a:blip r:embed="rId11"/>
          <a:stretch>
            <a:fillRect/>
          </a:stretch>
        </p:blipFill>
        <p:spPr>
          <a:xfrm>
            <a:off x="7724431" y="4722652"/>
            <a:ext cx="1549387" cy="1577388"/>
          </a:xfrm>
          <a:prstGeom prst="rect">
            <a:avLst/>
          </a:prstGeom>
        </p:spPr>
      </p:pic>
      <p:pic>
        <p:nvPicPr>
          <p:cNvPr id="35" name="Immagine 34">
            <a:extLst>
              <a:ext uri="{FF2B5EF4-FFF2-40B4-BE49-F238E27FC236}">
                <a16:creationId xmlns:a16="http://schemas.microsoft.com/office/drawing/2014/main" xmlns="" id="{72A8BCCC-FD45-4B50-8843-5FA034F5BBD8}"/>
              </a:ext>
            </a:extLst>
          </p:cNvPr>
          <p:cNvPicPr>
            <a:picLocks noChangeAspect="1"/>
          </p:cNvPicPr>
          <p:nvPr/>
        </p:nvPicPr>
        <p:blipFill>
          <a:blip r:embed="rId12"/>
          <a:stretch>
            <a:fillRect/>
          </a:stretch>
        </p:blipFill>
        <p:spPr>
          <a:xfrm>
            <a:off x="6109251" y="5237473"/>
            <a:ext cx="1425737" cy="1486223"/>
          </a:xfrm>
          <a:prstGeom prst="rect">
            <a:avLst/>
          </a:prstGeom>
        </p:spPr>
      </p:pic>
      <p:pic>
        <p:nvPicPr>
          <p:cNvPr id="36" name="Immagine 35">
            <a:extLst>
              <a:ext uri="{FF2B5EF4-FFF2-40B4-BE49-F238E27FC236}">
                <a16:creationId xmlns:a16="http://schemas.microsoft.com/office/drawing/2014/main" xmlns="" id="{65BF3854-DA51-4956-AAD3-1678C6B46FB8}"/>
              </a:ext>
            </a:extLst>
          </p:cNvPr>
          <p:cNvPicPr>
            <a:picLocks noChangeAspect="1"/>
          </p:cNvPicPr>
          <p:nvPr/>
        </p:nvPicPr>
        <p:blipFill>
          <a:blip r:embed="rId13"/>
          <a:stretch>
            <a:fillRect/>
          </a:stretch>
        </p:blipFill>
        <p:spPr>
          <a:xfrm>
            <a:off x="4245133" y="4892235"/>
            <a:ext cx="1645806" cy="1631155"/>
          </a:xfrm>
          <a:prstGeom prst="rect">
            <a:avLst/>
          </a:prstGeom>
        </p:spPr>
      </p:pic>
      <p:pic>
        <p:nvPicPr>
          <p:cNvPr id="37" name="Immagine 36">
            <a:extLst>
              <a:ext uri="{FF2B5EF4-FFF2-40B4-BE49-F238E27FC236}">
                <a16:creationId xmlns:a16="http://schemas.microsoft.com/office/drawing/2014/main" xmlns="" id="{9A961184-E827-48C3-A3BD-E50292AB7942}"/>
              </a:ext>
            </a:extLst>
          </p:cNvPr>
          <p:cNvPicPr>
            <a:picLocks noChangeAspect="1"/>
          </p:cNvPicPr>
          <p:nvPr/>
        </p:nvPicPr>
        <p:blipFill>
          <a:blip r:embed="rId14"/>
          <a:stretch>
            <a:fillRect/>
          </a:stretch>
        </p:blipFill>
        <p:spPr>
          <a:xfrm>
            <a:off x="2488077" y="5121125"/>
            <a:ext cx="1594267" cy="1571427"/>
          </a:xfrm>
          <a:prstGeom prst="rect">
            <a:avLst/>
          </a:prstGeom>
        </p:spPr>
      </p:pic>
      <p:pic>
        <p:nvPicPr>
          <p:cNvPr id="38" name="Immagine 37">
            <a:extLst>
              <a:ext uri="{FF2B5EF4-FFF2-40B4-BE49-F238E27FC236}">
                <a16:creationId xmlns:a16="http://schemas.microsoft.com/office/drawing/2014/main" xmlns="" id="{FBDA819D-8C7F-4AF9-88E9-9E6A2571924B}"/>
              </a:ext>
            </a:extLst>
          </p:cNvPr>
          <p:cNvPicPr>
            <a:picLocks noChangeAspect="1"/>
          </p:cNvPicPr>
          <p:nvPr/>
        </p:nvPicPr>
        <p:blipFill>
          <a:blip r:embed="rId15"/>
          <a:stretch>
            <a:fillRect/>
          </a:stretch>
        </p:blipFill>
        <p:spPr>
          <a:xfrm>
            <a:off x="817373" y="4939283"/>
            <a:ext cx="1594268" cy="1508606"/>
          </a:xfrm>
          <a:prstGeom prst="rect">
            <a:avLst/>
          </a:prstGeom>
        </p:spPr>
      </p:pic>
      <p:pic>
        <p:nvPicPr>
          <p:cNvPr id="39" name="Immagine 38">
            <a:extLst>
              <a:ext uri="{FF2B5EF4-FFF2-40B4-BE49-F238E27FC236}">
                <a16:creationId xmlns:a16="http://schemas.microsoft.com/office/drawing/2014/main" xmlns="" id="{1B49FB34-6D24-45E1-96AD-C4619EDDD962}"/>
              </a:ext>
            </a:extLst>
          </p:cNvPr>
          <p:cNvPicPr>
            <a:picLocks noChangeAspect="1"/>
          </p:cNvPicPr>
          <p:nvPr/>
        </p:nvPicPr>
        <p:blipFill>
          <a:blip r:embed="rId16"/>
          <a:stretch>
            <a:fillRect/>
          </a:stretch>
        </p:blipFill>
        <p:spPr>
          <a:xfrm>
            <a:off x="114461" y="3485550"/>
            <a:ext cx="1431495" cy="1367013"/>
          </a:xfrm>
          <a:prstGeom prst="rect">
            <a:avLst/>
          </a:prstGeom>
        </p:spPr>
      </p:pic>
      <p:pic>
        <p:nvPicPr>
          <p:cNvPr id="40" name="Immagine 39">
            <a:extLst>
              <a:ext uri="{FF2B5EF4-FFF2-40B4-BE49-F238E27FC236}">
                <a16:creationId xmlns:a16="http://schemas.microsoft.com/office/drawing/2014/main" xmlns="" id="{C5D44327-A268-4BD2-BA6F-8A1F7B428E16}"/>
              </a:ext>
            </a:extLst>
          </p:cNvPr>
          <p:cNvPicPr>
            <a:picLocks noChangeAspect="1"/>
          </p:cNvPicPr>
          <p:nvPr/>
        </p:nvPicPr>
        <p:blipFill>
          <a:blip r:embed="rId17"/>
          <a:stretch>
            <a:fillRect/>
          </a:stretch>
        </p:blipFill>
        <p:spPr>
          <a:xfrm>
            <a:off x="242867" y="1899748"/>
            <a:ext cx="1431494" cy="1439990"/>
          </a:xfrm>
          <a:prstGeom prst="rect">
            <a:avLst/>
          </a:prstGeom>
        </p:spPr>
      </p:pic>
      <p:cxnSp>
        <p:nvCxnSpPr>
          <p:cNvPr id="42" name="Connettore 2 41">
            <a:extLst>
              <a:ext uri="{FF2B5EF4-FFF2-40B4-BE49-F238E27FC236}">
                <a16:creationId xmlns:a16="http://schemas.microsoft.com/office/drawing/2014/main" xmlns="" id="{589F8A31-9086-4A76-9BFB-DDFC84DE868C}"/>
              </a:ext>
            </a:extLst>
          </p:cNvPr>
          <p:cNvCxnSpPr>
            <a:cxnSpLocks/>
          </p:cNvCxnSpPr>
          <p:nvPr/>
        </p:nvCxnSpPr>
        <p:spPr>
          <a:xfrm flipH="1" flipV="1">
            <a:off x="1674361" y="1792361"/>
            <a:ext cx="2245266" cy="157142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a:extLst>
              <a:ext uri="{FF2B5EF4-FFF2-40B4-BE49-F238E27FC236}">
                <a16:creationId xmlns:a16="http://schemas.microsoft.com/office/drawing/2014/main" xmlns="" id="{E10086BB-7AD7-4B40-AB85-49300A984BF6}"/>
              </a:ext>
            </a:extLst>
          </p:cNvPr>
          <p:cNvCxnSpPr>
            <a:cxnSpLocks/>
          </p:cNvCxnSpPr>
          <p:nvPr/>
        </p:nvCxnSpPr>
        <p:spPr>
          <a:xfrm flipH="1" flipV="1">
            <a:off x="2856089" y="1877355"/>
            <a:ext cx="1226255" cy="126571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a:extLst>
              <a:ext uri="{FF2B5EF4-FFF2-40B4-BE49-F238E27FC236}">
                <a16:creationId xmlns:a16="http://schemas.microsoft.com/office/drawing/2014/main" xmlns="" id="{31DE6EC7-790A-4272-B79E-C78DCC4C73DD}"/>
              </a:ext>
            </a:extLst>
          </p:cNvPr>
          <p:cNvCxnSpPr>
            <a:cxnSpLocks/>
          </p:cNvCxnSpPr>
          <p:nvPr/>
        </p:nvCxnSpPr>
        <p:spPr>
          <a:xfrm flipV="1">
            <a:off x="4605867" y="2259277"/>
            <a:ext cx="0" cy="88379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xmlns="" id="{0052D9A7-F84E-402D-B997-784ACF77BC38}"/>
              </a:ext>
            </a:extLst>
          </p:cNvPr>
          <p:cNvCxnSpPr>
            <a:cxnSpLocks/>
          </p:cNvCxnSpPr>
          <p:nvPr/>
        </p:nvCxnSpPr>
        <p:spPr>
          <a:xfrm flipV="1">
            <a:off x="5576712" y="2030387"/>
            <a:ext cx="573214" cy="116918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a:extLst>
              <a:ext uri="{FF2B5EF4-FFF2-40B4-BE49-F238E27FC236}">
                <a16:creationId xmlns:a16="http://schemas.microsoft.com/office/drawing/2014/main" xmlns="" id="{DE18824E-F4BE-4FB3-A2A3-6FFC88025C35}"/>
              </a:ext>
            </a:extLst>
          </p:cNvPr>
          <p:cNvCxnSpPr>
            <a:cxnSpLocks/>
          </p:cNvCxnSpPr>
          <p:nvPr/>
        </p:nvCxnSpPr>
        <p:spPr>
          <a:xfrm flipV="1">
            <a:off x="7388871" y="2259278"/>
            <a:ext cx="573214" cy="94028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ttore 2 64">
            <a:extLst>
              <a:ext uri="{FF2B5EF4-FFF2-40B4-BE49-F238E27FC236}">
                <a16:creationId xmlns:a16="http://schemas.microsoft.com/office/drawing/2014/main" xmlns="" id="{29CCC479-0760-45E4-B890-EFAE2E023191}"/>
              </a:ext>
            </a:extLst>
          </p:cNvPr>
          <p:cNvCxnSpPr>
            <a:cxnSpLocks/>
          </p:cNvCxnSpPr>
          <p:nvPr/>
        </p:nvCxnSpPr>
        <p:spPr>
          <a:xfrm flipV="1">
            <a:off x="7734057" y="2030388"/>
            <a:ext cx="2336299" cy="133339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ttore 2 68">
            <a:extLst>
              <a:ext uri="{FF2B5EF4-FFF2-40B4-BE49-F238E27FC236}">
                <a16:creationId xmlns:a16="http://schemas.microsoft.com/office/drawing/2014/main" xmlns="" id="{A341D76D-1FEE-4E15-8204-EE8E01436D56}"/>
              </a:ext>
            </a:extLst>
          </p:cNvPr>
          <p:cNvCxnSpPr>
            <a:cxnSpLocks/>
          </p:cNvCxnSpPr>
          <p:nvPr/>
        </p:nvCxnSpPr>
        <p:spPr>
          <a:xfrm flipV="1">
            <a:off x="7809528" y="2779459"/>
            <a:ext cx="2260828" cy="81321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ttore 2 75">
            <a:extLst>
              <a:ext uri="{FF2B5EF4-FFF2-40B4-BE49-F238E27FC236}">
                <a16:creationId xmlns:a16="http://schemas.microsoft.com/office/drawing/2014/main" xmlns="" id="{FB734951-4DC6-49EC-BC52-43BC6CF2BAE1}"/>
              </a:ext>
            </a:extLst>
          </p:cNvPr>
          <p:cNvCxnSpPr>
            <a:cxnSpLocks/>
          </p:cNvCxnSpPr>
          <p:nvPr/>
        </p:nvCxnSpPr>
        <p:spPr>
          <a:xfrm>
            <a:off x="7734057" y="3695292"/>
            <a:ext cx="2483869" cy="73187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ttore 2 80">
            <a:extLst>
              <a:ext uri="{FF2B5EF4-FFF2-40B4-BE49-F238E27FC236}">
                <a16:creationId xmlns:a16="http://schemas.microsoft.com/office/drawing/2014/main" xmlns="" id="{0A595B84-D5F8-42FF-9997-9978CCF9AB43}"/>
              </a:ext>
            </a:extLst>
          </p:cNvPr>
          <p:cNvCxnSpPr/>
          <p:nvPr/>
        </p:nvCxnSpPr>
        <p:spPr>
          <a:xfrm>
            <a:off x="7704767" y="3806360"/>
            <a:ext cx="2303845" cy="136701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ttore 2 82">
            <a:extLst>
              <a:ext uri="{FF2B5EF4-FFF2-40B4-BE49-F238E27FC236}">
                <a16:creationId xmlns:a16="http://schemas.microsoft.com/office/drawing/2014/main" xmlns="" id="{CCFB6A2E-C4DC-4E75-B5DE-38A5BF7A75F5}"/>
              </a:ext>
            </a:extLst>
          </p:cNvPr>
          <p:cNvCxnSpPr>
            <a:cxnSpLocks/>
          </p:cNvCxnSpPr>
          <p:nvPr/>
        </p:nvCxnSpPr>
        <p:spPr>
          <a:xfrm>
            <a:off x="7410647" y="3774296"/>
            <a:ext cx="636754" cy="84093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ttore 2 87">
            <a:extLst>
              <a:ext uri="{FF2B5EF4-FFF2-40B4-BE49-F238E27FC236}">
                <a16:creationId xmlns:a16="http://schemas.microsoft.com/office/drawing/2014/main" xmlns="" id="{75A25BE4-87FD-42CB-9F32-E69CC7F32AE7}"/>
              </a:ext>
            </a:extLst>
          </p:cNvPr>
          <p:cNvCxnSpPr>
            <a:cxnSpLocks/>
          </p:cNvCxnSpPr>
          <p:nvPr/>
        </p:nvCxnSpPr>
        <p:spPr>
          <a:xfrm>
            <a:off x="6675853" y="3806360"/>
            <a:ext cx="0" cy="131476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ttore 2 91">
            <a:extLst>
              <a:ext uri="{FF2B5EF4-FFF2-40B4-BE49-F238E27FC236}">
                <a16:creationId xmlns:a16="http://schemas.microsoft.com/office/drawing/2014/main" xmlns="" id="{E975AB3B-F4E8-4E85-A2E2-6909D89857CB}"/>
              </a:ext>
            </a:extLst>
          </p:cNvPr>
          <p:cNvCxnSpPr>
            <a:cxnSpLocks/>
          </p:cNvCxnSpPr>
          <p:nvPr/>
        </p:nvCxnSpPr>
        <p:spPr>
          <a:xfrm>
            <a:off x="5043700" y="3680677"/>
            <a:ext cx="24336" cy="104197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ttore 2 94">
            <a:extLst>
              <a:ext uri="{FF2B5EF4-FFF2-40B4-BE49-F238E27FC236}">
                <a16:creationId xmlns:a16="http://schemas.microsoft.com/office/drawing/2014/main" xmlns="" id="{A985ED27-FA4C-4A81-B69C-B4836915CFFB}"/>
              </a:ext>
            </a:extLst>
          </p:cNvPr>
          <p:cNvCxnSpPr/>
          <p:nvPr/>
        </p:nvCxnSpPr>
        <p:spPr>
          <a:xfrm flipH="1">
            <a:off x="3469216" y="3680677"/>
            <a:ext cx="775917" cy="125860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ttore 2 96">
            <a:extLst>
              <a:ext uri="{FF2B5EF4-FFF2-40B4-BE49-F238E27FC236}">
                <a16:creationId xmlns:a16="http://schemas.microsoft.com/office/drawing/2014/main" xmlns="" id="{F31FE9AA-F63C-4CBC-9AC0-00939E28110E}"/>
              </a:ext>
            </a:extLst>
          </p:cNvPr>
          <p:cNvCxnSpPr>
            <a:stCxn id="2" idx="1"/>
          </p:cNvCxnSpPr>
          <p:nvPr/>
        </p:nvCxnSpPr>
        <p:spPr>
          <a:xfrm flipH="1">
            <a:off x="2411641" y="3561776"/>
            <a:ext cx="1636660" cy="129078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ttore 2 98">
            <a:extLst>
              <a:ext uri="{FF2B5EF4-FFF2-40B4-BE49-F238E27FC236}">
                <a16:creationId xmlns:a16="http://schemas.microsoft.com/office/drawing/2014/main" xmlns="" id="{55857FB7-D879-4D14-B3BD-A890FEB1A112}"/>
              </a:ext>
            </a:extLst>
          </p:cNvPr>
          <p:cNvCxnSpPr>
            <a:stCxn id="2" idx="1"/>
          </p:cNvCxnSpPr>
          <p:nvPr/>
        </p:nvCxnSpPr>
        <p:spPr>
          <a:xfrm flipH="1">
            <a:off x="1674361" y="3561776"/>
            <a:ext cx="2373940" cy="53895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nettore 2 100">
            <a:extLst>
              <a:ext uri="{FF2B5EF4-FFF2-40B4-BE49-F238E27FC236}">
                <a16:creationId xmlns:a16="http://schemas.microsoft.com/office/drawing/2014/main" xmlns="" id="{D95D7D77-3DBF-4571-8F69-168E28D45C6A}"/>
              </a:ext>
            </a:extLst>
          </p:cNvPr>
          <p:cNvCxnSpPr>
            <a:stCxn id="2" idx="1"/>
          </p:cNvCxnSpPr>
          <p:nvPr/>
        </p:nvCxnSpPr>
        <p:spPr>
          <a:xfrm flipH="1" flipV="1">
            <a:off x="1759748" y="2779459"/>
            <a:ext cx="2288553" cy="78231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6596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8" descr="Risultato immagini per obiettivo 1">
            <a:extLst>
              <a:ext uri="{FF2B5EF4-FFF2-40B4-BE49-F238E27FC236}">
                <a16:creationId xmlns:a16="http://schemas.microsoft.com/office/drawing/2014/main" xmlns="" id="{375F23D7-BE5F-1F43-AD13-34D1F9A6B7BA}"/>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 y="-3839"/>
            <a:ext cx="8129872" cy="686184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76">
            <a:extLst>
              <a:ext uri="{FF2B5EF4-FFF2-40B4-BE49-F238E27FC236}">
                <a16:creationId xmlns:a16="http://schemas.microsoft.com/office/drawing/2014/main" xmlns="" id="{BB5239E4-9FA5-49C5-8799-3B19977408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16D41856-071B-574E-BBEA-75D5EEBA4A80}"/>
              </a:ext>
            </a:extLst>
          </p:cNvPr>
          <p:cNvSpPr>
            <a:spLocks noGrp="1"/>
          </p:cNvSpPr>
          <p:nvPr>
            <p:ph idx="1"/>
          </p:nvPr>
        </p:nvSpPr>
        <p:spPr>
          <a:xfrm>
            <a:off x="714905" y="1016560"/>
            <a:ext cx="6694446" cy="5071110"/>
          </a:xfrm>
        </p:spPr>
        <p:txBody>
          <a:bodyPr>
            <a:normAutofit/>
          </a:bodyPr>
          <a:lstStyle/>
          <a:p>
            <a:pPr marL="0" indent="0">
              <a:buNone/>
            </a:pPr>
            <a:r>
              <a:rPr lang="it-IT" sz="2400" dirty="0">
                <a:solidFill>
                  <a:srgbClr val="C00000"/>
                </a:solidFill>
                <a:latin typeface="Modern Love" pitchFamily="82" charset="0"/>
              </a:rPr>
              <a:t>GLI OBIETTIVI </a:t>
            </a:r>
          </a:p>
          <a:p>
            <a:pPr marL="0" indent="0">
              <a:buNone/>
            </a:pPr>
            <a:r>
              <a:rPr lang="it-IT" b="1" i="1" u="sng" dirty="0">
                <a:solidFill>
                  <a:schemeClr val="tx1">
                    <a:lumMod val="75000"/>
                    <a:lumOff val="25000"/>
                  </a:schemeClr>
                </a:solidFill>
              </a:rPr>
              <a:t>Obiettivo 1</a:t>
            </a:r>
            <a:r>
              <a:rPr lang="it-IT" sz="2400" dirty="0">
                <a:solidFill>
                  <a:schemeClr val="tx1">
                    <a:lumMod val="75000"/>
                    <a:lumOff val="25000"/>
                  </a:schemeClr>
                </a:solidFill>
              </a:rPr>
              <a:t>: </a:t>
            </a:r>
            <a:r>
              <a:rPr lang="it-IT" sz="1800" dirty="0">
                <a:solidFill>
                  <a:srgbClr val="C00000"/>
                </a:solidFill>
              </a:rPr>
              <a:t>Sconfiggere la povertà</a:t>
            </a:r>
            <a:r>
              <a:rPr lang="it-IT" sz="1800" dirty="0"/>
              <a:t>. Agli inizi del ‘900 sono stati fatti i primi interventi per ridurre la povertà.</a:t>
            </a:r>
          </a:p>
          <a:p>
            <a:pPr marL="0" indent="0">
              <a:buNone/>
            </a:pPr>
            <a:r>
              <a:rPr lang="it-IT" sz="1800" dirty="0"/>
              <a:t>Bisogna fare in modo che le Nazioni più povere riescano ad autogovernarsi riuscendo ad accedere ai sistemi per favorire lo sviluppo economico. È necessario portare la conoscenza in questi luoghi poiché la cultura è l’unico mezzo che permette di vivere con dignità; questi territori da soli devono essere in grado di avere una struttura economica solida che permette di soddisfare i bisogni primari. Entro il 2030 è importante assicurare che tutti gli uomini e le donne, i più poveri e vulnerabili, abbiano uguali diritti alle risorse economiche. Implementare a livello nazionale adeguati sistemi di protezione sociale e misure di sicurezza per tutti, comprese le persone più povere. Entro il 2030 rinforzare la capacità di superare le difficoltà dei poveri e di coloro che si trovano in situazioni di vulnerabilità. Attualmente il povero è colui che non riesce ad avere € 1,30 al giorno</a:t>
            </a:r>
            <a:r>
              <a:rPr lang="it-IT" sz="1600" dirty="0"/>
              <a:t>.</a:t>
            </a:r>
          </a:p>
          <a:p>
            <a:pPr marL="0" indent="0">
              <a:buNone/>
            </a:pPr>
            <a:endParaRPr lang="it-IT" sz="800" dirty="0"/>
          </a:p>
          <a:p>
            <a:pPr marL="0" indent="0">
              <a:buNone/>
            </a:pPr>
            <a:endParaRPr lang="it-IT" sz="800" dirty="0"/>
          </a:p>
        </p:txBody>
      </p:sp>
      <p:pic>
        <p:nvPicPr>
          <p:cNvPr id="1026" name="Picture 2" descr="Risultato immagini per povertà">
            <a:extLst>
              <a:ext uri="{FF2B5EF4-FFF2-40B4-BE49-F238E27FC236}">
                <a16:creationId xmlns:a16="http://schemas.microsoft.com/office/drawing/2014/main" xmlns="" id="{1214D7D2-3A3D-4D4A-9A21-00E1291B9EE0}"/>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t="6157" r="-4" b="-4"/>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o immagini per povertà">
            <a:extLst>
              <a:ext uri="{FF2B5EF4-FFF2-40B4-BE49-F238E27FC236}">
                <a16:creationId xmlns:a16="http://schemas.microsoft.com/office/drawing/2014/main" xmlns="" id="{B08D3A0F-FB1A-DF42-88A7-B3B6B19445D4}"/>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2168" r="8167"/>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xmlns="" id="{5E22785E-F089-4541-86A5-62E5E9EE2D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2597702"/>
            <a:ext cx="4065305"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C2E36351-821E-4F14-92E9-005C8A9D6C7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3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Risultato immagini per porre fine alla fAME">
            <a:extLst>
              <a:ext uri="{FF2B5EF4-FFF2-40B4-BE49-F238E27FC236}">
                <a16:creationId xmlns:a16="http://schemas.microsoft.com/office/drawing/2014/main" xmlns="" id="{1C1DE58A-D0B8-B940-9183-6E8B1136A1A0}"/>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l="19155" r="1683" b="-2"/>
          <a:stretch/>
        </p:blipFill>
        <p:spPr bwMode="auto">
          <a:xfrm>
            <a:off x="-4" y="-3"/>
            <a:ext cx="8133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xmlns="" id="{A7F51CEE-641F-4DE6-B307-0646868AF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Risultato immagini per porre fine alla fAME">
            <a:extLst>
              <a:ext uri="{FF2B5EF4-FFF2-40B4-BE49-F238E27FC236}">
                <a16:creationId xmlns:a16="http://schemas.microsoft.com/office/drawing/2014/main" xmlns="" id="{35232A29-63D4-BB4C-8AC5-81F8140FA80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2740" r="-4" b="16857"/>
          <a:stretch/>
        </p:blipFill>
        <p:spPr bwMode="auto">
          <a:xfrm>
            <a:off x="8133052" y="10"/>
            <a:ext cx="4058948" cy="22859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sultato immagini per POVERTà">
            <a:extLst>
              <a:ext uri="{FF2B5EF4-FFF2-40B4-BE49-F238E27FC236}">
                <a16:creationId xmlns:a16="http://schemas.microsoft.com/office/drawing/2014/main" xmlns="" id="{D89168E1-499A-D44D-939B-BE9159A7A670}"/>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124"/>
          <a:stretch/>
        </p:blipFill>
        <p:spPr bwMode="auto">
          <a:xfrm>
            <a:off x="8133051" y="2287663"/>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195" name="Straight Connector 194">
            <a:extLst>
              <a:ext uri="{FF2B5EF4-FFF2-40B4-BE49-F238E27FC236}">
                <a16:creationId xmlns:a16="http://schemas.microsoft.com/office/drawing/2014/main" xmlns="" id="{90E1A876-3ED5-4C4E-9DEE-4392E08E485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2293166"/>
            <a:ext cx="4071292"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xmlns="" id="{9D150D46-9BDE-2140-B5B5-7BB33E8A5881}"/>
              </a:ext>
            </a:extLst>
          </p:cNvPr>
          <p:cNvSpPr>
            <a:spLocks noGrp="1"/>
          </p:cNvSpPr>
          <p:nvPr>
            <p:ph idx="1"/>
          </p:nvPr>
        </p:nvSpPr>
        <p:spPr>
          <a:xfrm>
            <a:off x="725554" y="949021"/>
            <a:ext cx="6511822" cy="5071110"/>
          </a:xfrm>
        </p:spPr>
        <p:txBody>
          <a:bodyPr>
            <a:normAutofit fontScale="92500" lnSpcReduction="20000"/>
          </a:bodyPr>
          <a:lstStyle/>
          <a:p>
            <a:pPr marL="0" indent="0">
              <a:buNone/>
            </a:pPr>
            <a:r>
              <a:rPr lang="it-IT" sz="2400" b="1" i="1" u="sng" dirty="0"/>
              <a:t>Obiettivo 2: </a:t>
            </a:r>
            <a:r>
              <a:rPr lang="it-IT" sz="1800" dirty="0">
                <a:solidFill>
                  <a:srgbClr val="C00000"/>
                </a:solidFill>
              </a:rPr>
              <a:t>Porre fine alla fam</a:t>
            </a:r>
            <a:r>
              <a:rPr lang="it-IT" sz="1800" dirty="0"/>
              <a:t>e, raggiungere la sicurezza alimentare, migliorare l’alimentazione e</a:t>
            </a:r>
          </a:p>
          <a:p>
            <a:pPr marL="0" indent="0">
              <a:buNone/>
            </a:pPr>
            <a:r>
              <a:rPr lang="it-IT" sz="1800" dirty="0"/>
              <a:t>promuovere l’agricoltura sostenibile. Benché la situazione sia migliorata in molti Paesi, nel mondo sono ancora</a:t>
            </a:r>
          </a:p>
          <a:p>
            <a:pPr marL="0" indent="0">
              <a:buNone/>
            </a:pPr>
            <a:r>
              <a:rPr lang="it-IT" sz="1800" dirty="0"/>
              <a:t>numerose le persone che soffrono la fame, in particolare donne e anziani. L’agenda 2030 si pone come obiettivo</a:t>
            </a:r>
          </a:p>
          <a:p>
            <a:pPr marL="0" indent="0">
              <a:buNone/>
            </a:pPr>
            <a:r>
              <a:rPr lang="it-IT" sz="1800" dirty="0"/>
              <a:t>sradicare la fame a causa del rapido incremento della domanda di alimenti; si stima che la produzione dovrà essere</a:t>
            </a:r>
          </a:p>
          <a:p>
            <a:pPr marL="0" indent="0">
              <a:buNone/>
            </a:pPr>
            <a:r>
              <a:rPr lang="it-IT" sz="1800" dirty="0"/>
              <a:t>raddoppiata entro il 2050. Sono i piccoli agricoltori a correre il rischio. Il secondo obiettivo comprende un sotto-</a:t>
            </a:r>
          </a:p>
          <a:p>
            <a:pPr marL="0" indent="0">
              <a:buNone/>
            </a:pPr>
            <a:r>
              <a:rPr lang="it-IT" sz="1800" dirty="0"/>
              <a:t>obiettivo che si prefigge di sradicare la malnutrizione. La qualità dell’alimento è molto importante: raddoppiare la</a:t>
            </a:r>
          </a:p>
          <a:p>
            <a:pPr marL="0" indent="0">
              <a:buNone/>
            </a:pPr>
            <a:r>
              <a:rPr lang="it-IT" sz="1800" dirty="0"/>
              <a:t>produzione agricola significa intensificare la coltivazione e potrebbe provocare l’inquinamento, per questo si vuole</a:t>
            </a:r>
          </a:p>
          <a:p>
            <a:pPr marL="0" indent="0">
              <a:buNone/>
            </a:pPr>
            <a:r>
              <a:rPr lang="it-IT" sz="1800" dirty="0"/>
              <a:t>incentivare l’agricoltura sostenibile e quindi estendere le coltivazioni non solo in determinati territori, ma in tutto il</a:t>
            </a:r>
          </a:p>
          <a:p>
            <a:pPr marL="0" indent="0">
              <a:buNone/>
            </a:pPr>
            <a:r>
              <a:rPr lang="it-IT" sz="1800" dirty="0"/>
              <a:t>resto rispettando l’ambiente. Bisogna garantire alle persone di aver accesso agli alimenti in modo equo. Non bisogna</a:t>
            </a:r>
          </a:p>
          <a:p>
            <a:pPr marL="0" indent="0">
              <a:buNone/>
            </a:pPr>
            <a:r>
              <a:rPr lang="it-IT" sz="1800" dirty="0"/>
              <a:t>modificare geneticamente i prodotti alimentari dato che potrebbero portare delle </a:t>
            </a:r>
            <a:r>
              <a:rPr lang="it-IT" sz="1600" dirty="0"/>
              <a:t>malattie</a:t>
            </a:r>
            <a:r>
              <a:rPr lang="it-IT" sz="800" dirty="0"/>
              <a:t>.</a:t>
            </a:r>
          </a:p>
        </p:txBody>
      </p:sp>
      <p:pic>
        <p:nvPicPr>
          <p:cNvPr id="2050" name="Picture 2" descr="Risultato immagini per obiettivo 2">
            <a:extLst>
              <a:ext uri="{FF2B5EF4-FFF2-40B4-BE49-F238E27FC236}">
                <a16:creationId xmlns:a16="http://schemas.microsoft.com/office/drawing/2014/main" xmlns="" id="{637546AB-A224-9E43-ABE3-5FA5ED014C5B}"/>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33200" b="10480"/>
          <a:stretch/>
        </p:blipFill>
        <p:spPr bwMode="auto">
          <a:xfrm>
            <a:off x="8133052" y="4572000"/>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196" name="Straight Connector 195">
            <a:extLst>
              <a:ext uri="{FF2B5EF4-FFF2-40B4-BE49-F238E27FC236}">
                <a16:creationId xmlns:a16="http://schemas.microsoft.com/office/drawing/2014/main" xmlns="" id="{A80AAE57-F63E-4FC8-BDBD-1128A8F24C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4579166"/>
            <a:ext cx="4065304"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4AD88000-B998-4013-98E1-AB42ECDBDE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959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isultato immagini per OBBIETTIVO 3">
            <a:extLst>
              <a:ext uri="{FF2B5EF4-FFF2-40B4-BE49-F238E27FC236}">
                <a16:creationId xmlns:a16="http://schemas.microsoft.com/office/drawing/2014/main" xmlns="" id="{43840464-8629-D840-89BD-28E96C37B94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2" b="15679"/>
          <a:stretch/>
        </p:blipFill>
        <p:spPr bwMode="auto">
          <a:xfrm>
            <a:off x="20" y="10"/>
            <a:ext cx="81330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BB5239E4-9FA5-49C5-8799-3B19977408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B9A4EBBA-3E31-294A-A8A0-5F6C6DA9C857}"/>
              </a:ext>
            </a:extLst>
          </p:cNvPr>
          <p:cNvSpPr>
            <a:spLocks noGrp="1"/>
          </p:cNvSpPr>
          <p:nvPr>
            <p:ph idx="1"/>
          </p:nvPr>
        </p:nvSpPr>
        <p:spPr>
          <a:xfrm>
            <a:off x="831641" y="1295090"/>
            <a:ext cx="6293295" cy="5191208"/>
          </a:xfrm>
        </p:spPr>
        <p:txBody>
          <a:bodyPr>
            <a:normAutofit/>
          </a:bodyPr>
          <a:lstStyle/>
          <a:p>
            <a:pPr marL="0" indent="0">
              <a:buNone/>
            </a:pPr>
            <a:r>
              <a:rPr lang="it-IT" sz="2400" b="1" i="1" u="sng" dirty="0"/>
              <a:t>Obiettivo 3</a:t>
            </a:r>
            <a:r>
              <a:rPr lang="it-IT" sz="2400" b="1" i="1" u="sng" dirty="0">
                <a:solidFill>
                  <a:srgbClr val="C00000"/>
                </a:solidFill>
              </a:rPr>
              <a:t>: </a:t>
            </a:r>
            <a:r>
              <a:rPr lang="it-IT" sz="1800" dirty="0">
                <a:solidFill>
                  <a:srgbClr val="C00000"/>
                </a:solidFill>
              </a:rPr>
              <a:t>Salute e benessere</a:t>
            </a:r>
            <a:r>
              <a:rPr lang="it-IT" sz="1800" dirty="0"/>
              <a:t>, garantire una vita sana e promuovere il benessere di tutti a tutte le età. Gli OMS hanno contribuito in modo significativo a migliorare la salute a livello globale, scatenando la lotta contro le malattie come l’AIDS, tubercolosi e malaria. Dal 2000 i decessi dovuti a queste malattie sono inferiori, ma bisogna ridurre ancora il tasso di mortalità infantile e materna. L’OMS considera le questioni sanitarie in una visione dell’insieme. Tutti dovrebbero avere accesso ai servizi sanitari di buon livello. Entro il 2030 dovrà essere garantito l’accesso alle cure nell’ambito delle malattie sessuali. Entro il 2030 porre fine ai morti neonati e bambini sotto i cinque anni di età. Entro il 2030 porre fine alle epidemie come l’AIDS, ma anche malattie di origine idraulica. Consentire una copertura sanitaria e accesso ai servizi essenziali. Rafforzare la prevenzione e il trattamento di abuso e di sostanze stupefacenti; cercare di dimezzare il numero di morti e feriti per incidenti stradali.</a:t>
            </a:r>
          </a:p>
        </p:txBody>
      </p:sp>
      <p:pic>
        <p:nvPicPr>
          <p:cNvPr id="3076" name="Picture 4" descr="Risultato immagini per OBBIETTIVO 3">
            <a:extLst>
              <a:ext uri="{FF2B5EF4-FFF2-40B4-BE49-F238E27FC236}">
                <a16:creationId xmlns:a16="http://schemas.microsoft.com/office/drawing/2014/main" xmlns="" id="{0F307942-AA7C-F443-B761-A111CF796A5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4" b="4036"/>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isultato immagini per SALUTE">
            <a:extLst>
              <a:ext uri="{FF2B5EF4-FFF2-40B4-BE49-F238E27FC236}">
                <a16:creationId xmlns:a16="http://schemas.microsoft.com/office/drawing/2014/main" xmlns="" id="{8FF65DBF-B340-2444-A9E7-30ABC2A26D9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0207" r="36996" b="-1"/>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xmlns="" id="{5E22785E-F089-4541-86A5-62E5E9EE2D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2597702"/>
            <a:ext cx="4065305"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C2E36351-821E-4F14-92E9-005C8A9D6C7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33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Risultato immagini per ISTRUZIONE">
            <a:extLst>
              <a:ext uri="{FF2B5EF4-FFF2-40B4-BE49-F238E27FC236}">
                <a16:creationId xmlns:a16="http://schemas.microsoft.com/office/drawing/2014/main" xmlns="" id="{C26FCF3F-8704-8B4F-B0C7-9021C5513CE2}"/>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6166" r="16157" b="2"/>
          <a:stretch/>
        </p:blipFill>
        <p:spPr bwMode="auto">
          <a:xfrm>
            <a:off x="20" y="10"/>
            <a:ext cx="81330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BB5239E4-9FA5-49C5-8799-3B19977408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E8CF39AA-03C2-C943-8047-73D38C506440}"/>
              </a:ext>
            </a:extLst>
          </p:cNvPr>
          <p:cNvSpPr>
            <a:spLocks noGrp="1"/>
          </p:cNvSpPr>
          <p:nvPr>
            <p:ph idx="1"/>
          </p:nvPr>
        </p:nvSpPr>
        <p:spPr>
          <a:xfrm>
            <a:off x="891453" y="1510749"/>
            <a:ext cx="6359556" cy="4726642"/>
          </a:xfrm>
        </p:spPr>
        <p:txBody>
          <a:bodyPr>
            <a:normAutofit/>
          </a:bodyPr>
          <a:lstStyle/>
          <a:p>
            <a:pPr marL="0" indent="0">
              <a:buNone/>
            </a:pPr>
            <a:r>
              <a:rPr lang="it-IT" sz="2400" b="1" i="1" u="sng" dirty="0"/>
              <a:t>Obiettivo 4: </a:t>
            </a:r>
            <a:r>
              <a:rPr lang="it-IT" sz="2000" dirty="0">
                <a:solidFill>
                  <a:srgbClr val="C00000"/>
                </a:solidFill>
              </a:rPr>
              <a:t>Garantire un istruzione di qualità inclusiva ed equa e promuovere opportunità di apprendimento</a:t>
            </a:r>
          </a:p>
          <a:p>
            <a:pPr marL="0" indent="0">
              <a:buNone/>
            </a:pPr>
            <a:r>
              <a:rPr lang="it-IT" sz="2000" dirty="0">
                <a:solidFill>
                  <a:srgbClr val="C00000"/>
                </a:solidFill>
              </a:rPr>
              <a:t>continuo per tutti</a:t>
            </a:r>
            <a:r>
              <a:rPr lang="it-IT" sz="2000" dirty="0"/>
              <a:t>: istruzione di qualità. La comunità internazionale ricorda l’importanza di un’istruzione di qualità per migliorare le condizione di vita della comunità e della società. L’obiettivo quattro non si basa solo sull’istruzione primaria ma anche su una professionale. Questo mira a garantire che tutti i bambini, i giovani e gli adulti possano accedere ad un’istruzione adeguata alle loro esigenze. Attraverso i suoi aiuti la DSC (Digital </a:t>
            </a:r>
            <a:r>
              <a:rPr lang="it-IT" sz="2000" dirty="0" err="1"/>
              <a:t>Selective</a:t>
            </a:r>
            <a:r>
              <a:rPr lang="it-IT" sz="2000" dirty="0"/>
              <a:t> </a:t>
            </a:r>
            <a:r>
              <a:rPr lang="it-IT" sz="2000" dirty="0" err="1"/>
              <a:t>Calling</a:t>
            </a:r>
            <a:r>
              <a:rPr lang="it-IT" sz="2000" dirty="0"/>
              <a:t>) , lavora a favore dell’accesso a un’istruzione di qualità per tutti con l’obiettivo di migliorare.</a:t>
            </a:r>
          </a:p>
        </p:txBody>
      </p:sp>
      <p:pic>
        <p:nvPicPr>
          <p:cNvPr id="4102" name="Picture 6" descr="Risultato immagini per ISTRUZIONE">
            <a:extLst>
              <a:ext uri="{FF2B5EF4-FFF2-40B4-BE49-F238E27FC236}">
                <a16:creationId xmlns:a16="http://schemas.microsoft.com/office/drawing/2014/main" xmlns="" id="{FC4BD6F2-DEC5-6449-BB63-4A8BFA7E0692}"/>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8872" r="3666" b="2"/>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isultato immagini per OBBIETTIVO 4">
            <a:extLst>
              <a:ext uri="{FF2B5EF4-FFF2-40B4-BE49-F238E27FC236}">
                <a16:creationId xmlns:a16="http://schemas.microsoft.com/office/drawing/2014/main" xmlns="" id="{E28584B3-3A8E-A34F-9B84-02B00B0B17DE}"/>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4898" b="4"/>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xmlns="" id="{5E22785E-F089-4541-86A5-62E5E9EE2D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2597702"/>
            <a:ext cx="4065305"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C2E36351-821E-4F14-92E9-005C8A9D6C7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300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Risultato immagini per UGUALIANZA DI GENERE">
            <a:extLst>
              <a:ext uri="{FF2B5EF4-FFF2-40B4-BE49-F238E27FC236}">
                <a16:creationId xmlns:a16="http://schemas.microsoft.com/office/drawing/2014/main" xmlns="" id="{00C8FBE8-B6C6-BF4D-8164-2C95EFBA0C77}"/>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3428" r="-1" b="-1"/>
          <a:stretch/>
        </p:blipFill>
        <p:spPr bwMode="auto">
          <a:xfrm>
            <a:off x="-4" y="-3"/>
            <a:ext cx="8133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xmlns="" id="{A7F51CEE-641F-4DE6-B307-0646868AF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Risultato immagini per UGUALIANZA DI GENERE">
            <a:extLst>
              <a:ext uri="{FF2B5EF4-FFF2-40B4-BE49-F238E27FC236}">
                <a16:creationId xmlns:a16="http://schemas.microsoft.com/office/drawing/2014/main" xmlns="" id="{4B74B239-65F0-BD46-9EE4-26075130072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4794" r="-4" b="20110"/>
          <a:stretch/>
        </p:blipFill>
        <p:spPr bwMode="auto">
          <a:xfrm>
            <a:off x="8133052" y="10"/>
            <a:ext cx="4058948" cy="2285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isultato immagini per OBBIETTIVO 5">
            <a:extLst>
              <a:ext uri="{FF2B5EF4-FFF2-40B4-BE49-F238E27FC236}">
                <a16:creationId xmlns:a16="http://schemas.microsoft.com/office/drawing/2014/main" xmlns="" id="{89B80E98-588C-3245-A594-79E61473FA06}"/>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2727" b="40953"/>
          <a:stretch/>
        </p:blipFill>
        <p:spPr bwMode="auto">
          <a:xfrm>
            <a:off x="8133051" y="2287663"/>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xmlns="" id="{90E1A876-3ED5-4C4E-9DEE-4392E08E485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2293166"/>
            <a:ext cx="4071292"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xmlns="" id="{0A21C73A-54ED-3744-B877-3A13051D6546}"/>
              </a:ext>
            </a:extLst>
          </p:cNvPr>
          <p:cNvSpPr>
            <a:spLocks noGrp="1"/>
          </p:cNvSpPr>
          <p:nvPr>
            <p:ph idx="1"/>
          </p:nvPr>
        </p:nvSpPr>
        <p:spPr>
          <a:xfrm>
            <a:off x="725554" y="1060175"/>
            <a:ext cx="6508645" cy="4739894"/>
          </a:xfrm>
        </p:spPr>
        <p:txBody>
          <a:bodyPr>
            <a:normAutofit fontScale="92500" lnSpcReduction="10000"/>
          </a:bodyPr>
          <a:lstStyle/>
          <a:p>
            <a:pPr marL="0" indent="0">
              <a:buNone/>
            </a:pPr>
            <a:r>
              <a:rPr lang="it-IT" sz="2600" b="1" i="1" u="sng" dirty="0"/>
              <a:t>Obiettivo 5: </a:t>
            </a:r>
            <a:r>
              <a:rPr lang="it-IT" sz="2000" dirty="0">
                <a:solidFill>
                  <a:srgbClr val="C00000"/>
                </a:solidFill>
              </a:rPr>
              <a:t>Uguaglianza di genere</a:t>
            </a:r>
            <a:r>
              <a:rPr lang="it-IT" sz="2000" dirty="0"/>
              <a:t>, raggiungere l’uguaglianza di genere e l’autodeterminazione di tutte le donne e ragazze. Le disparità di genere costituiscono uno dei maggiori ostacoli allo sviluppo sostenibile. L’OSM 3 per promuovere l’uguaglianza di genere e </a:t>
            </a:r>
            <a:r>
              <a:rPr lang="it-IT" sz="2000" dirty="0" err="1"/>
              <a:t>l’empowerment</a:t>
            </a:r>
            <a:r>
              <a:rPr lang="it-IT" sz="2000" dirty="0"/>
              <a:t> delle donne ha consentito di fare significativi progressi nella scolarizzazione delle ragazze e nell’inserimento delle donne nel lavoro. L’obiettivo cinque mira a ottenere la parità di opportunità tra donne e uomini nello sviluppo economico, l’eliminazione di tutte le forme di violenza nei confronti di donne e ragazze e l’uguaglianza di diritti a tutti i livelli di partecipazione. È importante eliminare ogni forma di violenza o  sfruttamento nei confronti dii donne e bambini; riconoscere la cura e il lavoro domestico non retribuito, garantire piena partecipazione femminile e pari opportunità di leadership in ogni ambito. Avviare riforme per dare alle donne uguali diritti di accesso alle risorse economiche; rafforzare l’utilizzo di tecnologie per promuovere l’emancipazione della donna. Adottare e intensificare una politica sana ed una legislazione per la parità di genere.</a:t>
            </a:r>
          </a:p>
        </p:txBody>
      </p:sp>
      <p:pic>
        <p:nvPicPr>
          <p:cNvPr id="5124" name="Picture 4" descr="Risultato immagini per OBBIETTIVO 5">
            <a:extLst>
              <a:ext uri="{FF2B5EF4-FFF2-40B4-BE49-F238E27FC236}">
                <a16:creationId xmlns:a16="http://schemas.microsoft.com/office/drawing/2014/main" xmlns="" id="{4C428D6F-FB86-4A4F-B6A2-7F21CE4C9C61}"/>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val="0"/>
              </a:ext>
            </a:extLst>
          </a:blip>
          <a:srcRect l="124"/>
          <a:stretch/>
        </p:blipFill>
        <p:spPr bwMode="auto">
          <a:xfrm>
            <a:off x="8133052" y="4572000"/>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xmlns="" id="{A80AAE57-F63E-4FC8-BDBD-1128A8F24C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4579166"/>
            <a:ext cx="4065304"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4AD88000-B998-4013-98E1-AB42ECDBDE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7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Risultato immagini per OBBIETTIVO 6">
            <a:extLst>
              <a:ext uri="{FF2B5EF4-FFF2-40B4-BE49-F238E27FC236}">
                <a16:creationId xmlns:a16="http://schemas.microsoft.com/office/drawing/2014/main" xmlns="" id="{2F5EBF8E-2B49-4E40-86E2-DAEC411FF7E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15677"/>
          <a:stretch/>
        </p:blipFill>
        <p:spPr bwMode="auto">
          <a:xfrm>
            <a:off x="306" y="0"/>
            <a:ext cx="8133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xmlns="" id="{A7F51CEE-641F-4DE6-B307-0646868AF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descr="Risultato immagini per OBBIETTIVO 6">
            <a:extLst>
              <a:ext uri="{FF2B5EF4-FFF2-40B4-BE49-F238E27FC236}">
                <a16:creationId xmlns:a16="http://schemas.microsoft.com/office/drawing/2014/main" xmlns="" id="{82823C72-F2D1-6E48-A3DB-975F17A1ED7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1852" r="2" b="12960"/>
          <a:stretch/>
        </p:blipFill>
        <p:spPr bwMode="auto">
          <a:xfrm>
            <a:off x="8133052" y="10"/>
            <a:ext cx="4058948" cy="22859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isultato immagini per OBBIETTIVO 6">
            <a:extLst>
              <a:ext uri="{FF2B5EF4-FFF2-40B4-BE49-F238E27FC236}">
                <a16:creationId xmlns:a16="http://schemas.microsoft.com/office/drawing/2014/main" xmlns="" id="{95D73772-5DF0-6C4F-AF6D-1E7A64427FBE}"/>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t="877" r="-4" b="14745"/>
          <a:stretch/>
        </p:blipFill>
        <p:spPr bwMode="auto">
          <a:xfrm>
            <a:off x="8133051" y="2287663"/>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xmlns="" id="{90E1A876-3ED5-4C4E-9DEE-4392E08E485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2293166"/>
            <a:ext cx="4071292"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xmlns="" id="{10D39823-276B-604C-9ECC-79818A2998F4}"/>
              </a:ext>
            </a:extLst>
          </p:cNvPr>
          <p:cNvSpPr>
            <a:spLocks noGrp="1"/>
          </p:cNvSpPr>
          <p:nvPr>
            <p:ph idx="1"/>
          </p:nvPr>
        </p:nvSpPr>
        <p:spPr>
          <a:xfrm>
            <a:off x="972760" y="1382367"/>
            <a:ext cx="6011058" cy="4332633"/>
          </a:xfrm>
        </p:spPr>
        <p:txBody>
          <a:bodyPr>
            <a:normAutofit/>
          </a:bodyPr>
          <a:lstStyle/>
          <a:p>
            <a:pPr marL="0" indent="0">
              <a:buNone/>
            </a:pPr>
            <a:r>
              <a:rPr lang="it-IT" b="1" i="1" u="sng" dirty="0"/>
              <a:t>Obiettivo 6: </a:t>
            </a:r>
            <a:r>
              <a:rPr lang="it-IT" sz="2400" dirty="0">
                <a:solidFill>
                  <a:srgbClr val="C00000"/>
                </a:solidFill>
              </a:rPr>
              <a:t>Acqua pulita e igiene: </a:t>
            </a:r>
            <a:r>
              <a:rPr lang="it-IT" sz="2400" dirty="0"/>
              <a:t>L’obiettivo 6 comprende l’accesso all’acqua potabile e ai servizi igienico-sanitari. La qualità dell’acqua dovrà migliorare e l’inquinamento idrico essere ridotto; importante perché l’accesso all’acqua potabile e ai servizi igienici di base è un diritto umano e, insieme all’acqua come risorsa, rappresenta un fattore determinante per tutti gli aspetti dello sviluppo sociale, economico e ambientale.</a:t>
            </a:r>
          </a:p>
        </p:txBody>
      </p:sp>
      <p:pic>
        <p:nvPicPr>
          <p:cNvPr id="6152" name="Picture 8" descr="Risultato immagini per ACQUA">
            <a:extLst>
              <a:ext uri="{FF2B5EF4-FFF2-40B4-BE49-F238E27FC236}">
                <a16:creationId xmlns:a16="http://schemas.microsoft.com/office/drawing/2014/main" xmlns="" id="{39F616EA-F5DB-844F-A0DE-218017D9FDD9}"/>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9888" r="-4" b="-4"/>
          <a:stretch/>
        </p:blipFill>
        <p:spPr bwMode="auto">
          <a:xfrm>
            <a:off x="8133052" y="4572000"/>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xmlns="" id="{A80AAE57-F63E-4FC8-BDBD-1128A8F24C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4579166"/>
            <a:ext cx="4065304"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4AD88000-B998-4013-98E1-AB42ECDBDE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480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84000">
              <a:srgbClr val="FFE6ED"/>
            </a:gs>
            <a:gs pos="63000">
              <a:schemeClr val="bg1"/>
            </a:gs>
            <a:gs pos="1000">
              <a:schemeClr val="bg1"/>
            </a:gs>
          </a:gsLst>
          <a:path path="circle">
            <a:fillToRect l="100000" t="100000"/>
          </a:path>
        </a:gradFill>
        <a:effectLst/>
      </p:bgPr>
    </p:bg>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xmlns="" id="{E75F2884-4C76-4351-825E-17C9290F6B11}"/>
              </a:ext>
            </a:extLst>
          </p:cNvPr>
          <p:cNvSpPr/>
          <p:nvPr/>
        </p:nvSpPr>
        <p:spPr>
          <a:xfrm flipH="1">
            <a:off x="-1510747" y="504195"/>
            <a:ext cx="6042991" cy="400110"/>
          </a:xfrm>
          <a:prstGeom prst="rect">
            <a:avLst/>
          </a:prstGeom>
          <a:noFill/>
        </p:spPr>
        <p:txBody>
          <a:bodyPr wrap="square" lIns="91440" tIns="45720" rIns="91440" bIns="45720">
            <a:spAutoFit/>
          </a:bodyPr>
          <a:lstStyle/>
          <a:p>
            <a:pPr algn="ctr"/>
            <a:r>
              <a:rPr lang="it-IT" sz="2000" b="0" cap="none" spc="0" dirty="0">
                <a:ln w="0"/>
                <a:solidFill>
                  <a:srgbClr val="FFC000"/>
                </a:solidFill>
                <a:effectLst>
                  <a:outerShdw blurRad="38100" dist="19050" dir="2700000" algn="tl" rotWithShape="0">
                    <a:schemeClr val="dk1">
                      <a:alpha val="40000"/>
                    </a:schemeClr>
                  </a:outerShdw>
                </a:effectLst>
              </a:rPr>
              <a:t>Fonti del diritto</a:t>
            </a:r>
          </a:p>
        </p:txBody>
      </p:sp>
      <p:cxnSp>
        <p:nvCxnSpPr>
          <p:cNvPr id="24" name="Connettore 2 23">
            <a:extLst>
              <a:ext uri="{FF2B5EF4-FFF2-40B4-BE49-F238E27FC236}">
                <a16:creationId xmlns:a16="http://schemas.microsoft.com/office/drawing/2014/main" xmlns="" id="{4F0F8D62-B518-4CC6-AC89-4F854861A216}"/>
              </a:ext>
            </a:extLst>
          </p:cNvPr>
          <p:cNvCxnSpPr>
            <a:cxnSpLocks/>
          </p:cNvCxnSpPr>
          <p:nvPr/>
        </p:nvCxnSpPr>
        <p:spPr>
          <a:xfrm>
            <a:off x="1035973" y="1087640"/>
            <a:ext cx="16654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Rettangolo 32">
            <a:extLst>
              <a:ext uri="{FF2B5EF4-FFF2-40B4-BE49-F238E27FC236}">
                <a16:creationId xmlns:a16="http://schemas.microsoft.com/office/drawing/2014/main" xmlns="" id="{61CD498A-5DA3-449F-BC57-539E75E10632}"/>
              </a:ext>
            </a:extLst>
          </p:cNvPr>
          <p:cNvSpPr/>
          <p:nvPr/>
        </p:nvSpPr>
        <p:spPr>
          <a:xfrm>
            <a:off x="2727894" y="919108"/>
            <a:ext cx="2310248" cy="369332"/>
          </a:xfrm>
          <a:prstGeom prst="rect">
            <a:avLst/>
          </a:prstGeom>
          <a:noFill/>
        </p:spPr>
        <p:txBody>
          <a:bodyPr wrap="none" lIns="91440" tIns="45720" rIns="91440" bIns="45720">
            <a:spAutoFit/>
          </a:bodyPr>
          <a:lstStyle/>
          <a:p>
            <a:pPr algn="ctr"/>
            <a:r>
              <a:rPr lang="it-IT" b="0" cap="none" spc="0" dirty="0">
                <a:ln w="0"/>
                <a:solidFill>
                  <a:srgbClr val="00B050"/>
                </a:solidFill>
                <a:effectLst>
                  <a:outerShdw blurRad="38100" dist="19050" dir="2700000" algn="tl" rotWithShape="0">
                    <a:schemeClr val="dk1">
                      <a:alpha val="40000"/>
                    </a:schemeClr>
                  </a:outerShdw>
                </a:effectLst>
              </a:rPr>
              <a:t>Fonti di produzione</a:t>
            </a:r>
          </a:p>
        </p:txBody>
      </p:sp>
      <p:sp>
        <p:nvSpPr>
          <p:cNvPr id="34" name="Rettangolo 33">
            <a:extLst>
              <a:ext uri="{FF2B5EF4-FFF2-40B4-BE49-F238E27FC236}">
                <a16:creationId xmlns:a16="http://schemas.microsoft.com/office/drawing/2014/main" xmlns="" id="{5CADDCCE-C50F-4558-BD16-38A21441B974}"/>
              </a:ext>
            </a:extLst>
          </p:cNvPr>
          <p:cNvSpPr/>
          <p:nvPr/>
        </p:nvSpPr>
        <p:spPr>
          <a:xfrm>
            <a:off x="2574056" y="2659429"/>
            <a:ext cx="2468946" cy="923330"/>
          </a:xfrm>
          <a:prstGeom prst="rect">
            <a:avLst/>
          </a:prstGeom>
          <a:noFill/>
        </p:spPr>
        <p:txBody>
          <a:bodyPr wrap="none" lIns="91440" tIns="45720" rIns="91440" bIns="45720">
            <a:spAutoFit/>
          </a:bodyPr>
          <a:lstStyle/>
          <a:p>
            <a:pPr algn="ctr"/>
            <a:r>
              <a:rPr lang="it-IT" b="0" cap="none" spc="0" dirty="0">
                <a:ln w="0"/>
                <a:solidFill>
                  <a:srgbClr val="002060"/>
                </a:solidFill>
                <a:effectLst>
                  <a:outerShdw blurRad="38100" dist="19050" dir="2700000" algn="tl" rotWithShape="0">
                    <a:schemeClr val="dk1">
                      <a:alpha val="40000"/>
                    </a:schemeClr>
                  </a:outerShdw>
                </a:effectLst>
              </a:rPr>
              <a:t>Fonti</a:t>
            </a:r>
            <a:r>
              <a:rPr lang="it-IT" sz="5400" b="0" cap="none" spc="0" dirty="0">
                <a:ln w="0"/>
                <a:solidFill>
                  <a:srgbClr val="002060"/>
                </a:solidFill>
                <a:effectLst>
                  <a:outerShdw blurRad="38100" dist="19050" dir="2700000" algn="tl" rotWithShape="0">
                    <a:schemeClr val="dk1">
                      <a:alpha val="40000"/>
                    </a:schemeClr>
                  </a:outerShdw>
                </a:effectLst>
              </a:rPr>
              <a:t> </a:t>
            </a:r>
            <a:r>
              <a:rPr lang="it-IT" b="0" cap="none" spc="0" dirty="0">
                <a:ln w="0"/>
                <a:solidFill>
                  <a:srgbClr val="002060"/>
                </a:solidFill>
                <a:effectLst>
                  <a:outerShdw blurRad="38100" dist="19050" dir="2700000" algn="tl" rotWithShape="0">
                    <a:schemeClr val="dk1">
                      <a:alpha val="40000"/>
                    </a:schemeClr>
                  </a:outerShdw>
                </a:effectLst>
              </a:rPr>
              <a:t>di cognizione </a:t>
            </a:r>
          </a:p>
        </p:txBody>
      </p:sp>
      <p:cxnSp>
        <p:nvCxnSpPr>
          <p:cNvPr id="36" name="Connettore 2 35">
            <a:extLst>
              <a:ext uri="{FF2B5EF4-FFF2-40B4-BE49-F238E27FC236}">
                <a16:creationId xmlns:a16="http://schemas.microsoft.com/office/drawing/2014/main" xmlns="" id="{66F81101-5030-4E59-9EF1-084AD3BAC3F0}"/>
              </a:ext>
            </a:extLst>
          </p:cNvPr>
          <p:cNvCxnSpPr>
            <a:stCxn id="33" idx="3"/>
          </p:cNvCxnSpPr>
          <p:nvPr/>
        </p:nvCxnSpPr>
        <p:spPr>
          <a:xfrm>
            <a:off x="5038142" y="1103774"/>
            <a:ext cx="136278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Connettore 2 37">
            <a:extLst>
              <a:ext uri="{FF2B5EF4-FFF2-40B4-BE49-F238E27FC236}">
                <a16:creationId xmlns:a16="http://schemas.microsoft.com/office/drawing/2014/main" xmlns="" id="{7406AE8B-0D9E-4DB3-8F00-AA5401FAE705}"/>
              </a:ext>
            </a:extLst>
          </p:cNvPr>
          <p:cNvCxnSpPr>
            <a:cxnSpLocks/>
          </p:cNvCxnSpPr>
          <p:nvPr/>
        </p:nvCxnSpPr>
        <p:spPr>
          <a:xfrm>
            <a:off x="3597208" y="3582759"/>
            <a:ext cx="0" cy="6775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Connettore diritto 41">
            <a:extLst>
              <a:ext uri="{FF2B5EF4-FFF2-40B4-BE49-F238E27FC236}">
                <a16:creationId xmlns:a16="http://schemas.microsoft.com/office/drawing/2014/main" xmlns="" id="{BECACF6A-9FE9-4174-8D31-B5277ABB3D24}"/>
              </a:ext>
            </a:extLst>
          </p:cNvPr>
          <p:cNvCxnSpPr>
            <a:cxnSpLocks/>
          </p:cNvCxnSpPr>
          <p:nvPr/>
        </p:nvCxnSpPr>
        <p:spPr>
          <a:xfrm>
            <a:off x="1035973" y="1087640"/>
            <a:ext cx="0" cy="2280099"/>
          </a:xfrm>
          <a:prstGeom prst="line">
            <a:avLst/>
          </a:prstGeom>
        </p:spPr>
        <p:style>
          <a:lnRef idx="1">
            <a:schemeClr val="dk1"/>
          </a:lnRef>
          <a:fillRef idx="0">
            <a:schemeClr val="dk1"/>
          </a:fillRef>
          <a:effectRef idx="0">
            <a:schemeClr val="dk1"/>
          </a:effectRef>
          <a:fontRef idx="minor">
            <a:schemeClr val="tx1"/>
          </a:fontRef>
        </p:style>
      </p:cxnSp>
      <p:cxnSp>
        <p:nvCxnSpPr>
          <p:cNvPr id="46" name="Connettore 2 45">
            <a:extLst>
              <a:ext uri="{FF2B5EF4-FFF2-40B4-BE49-F238E27FC236}">
                <a16:creationId xmlns:a16="http://schemas.microsoft.com/office/drawing/2014/main" xmlns="" id="{040687A8-C829-4A4A-ACA1-697666B622AB}"/>
              </a:ext>
            </a:extLst>
          </p:cNvPr>
          <p:cNvCxnSpPr>
            <a:cxnSpLocks/>
          </p:cNvCxnSpPr>
          <p:nvPr/>
        </p:nvCxnSpPr>
        <p:spPr>
          <a:xfrm>
            <a:off x="1035973" y="3367739"/>
            <a:ext cx="12935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ttore diritto 50">
            <a:extLst>
              <a:ext uri="{FF2B5EF4-FFF2-40B4-BE49-F238E27FC236}">
                <a16:creationId xmlns:a16="http://schemas.microsoft.com/office/drawing/2014/main" xmlns="" id="{B054A4ED-EC43-4209-A9C6-8E19C305383D}"/>
              </a:ext>
            </a:extLst>
          </p:cNvPr>
          <p:cNvCxnSpPr>
            <a:cxnSpLocks/>
          </p:cNvCxnSpPr>
          <p:nvPr/>
        </p:nvCxnSpPr>
        <p:spPr>
          <a:xfrm>
            <a:off x="6400930" y="1137893"/>
            <a:ext cx="49210" cy="4215873"/>
          </a:xfrm>
          <a:prstGeom prst="line">
            <a:avLst/>
          </a:prstGeom>
        </p:spPr>
        <p:style>
          <a:lnRef idx="1">
            <a:schemeClr val="dk1"/>
          </a:lnRef>
          <a:fillRef idx="0">
            <a:schemeClr val="dk1"/>
          </a:fillRef>
          <a:effectRef idx="0">
            <a:schemeClr val="dk1"/>
          </a:effectRef>
          <a:fontRef idx="minor">
            <a:schemeClr val="tx1"/>
          </a:fontRef>
        </p:style>
      </p:cxnSp>
      <p:cxnSp>
        <p:nvCxnSpPr>
          <p:cNvPr id="56" name="Connettore diritto 55">
            <a:extLst>
              <a:ext uri="{FF2B5EF4-FFF2-40B4-BE49-F238E27FC236}">
                <a16:creationId xmlns:a16="http://schemas.microsoft.com/office/drawing/2014/main" xmlns="" id="{693B1F98-C35A-43DE-A17E-7084C675D895}"/>
              </a:ext>
            </a:extLst>
          </p:cNvPr>
          <p:cNvCxnSpPr>
            <a:cxnSpLocks/>
          </p:cNvCxnSpPr>
          <p:nvPr/>
        </p:nvCxnSpPr>
        <p:spPr>
          <a:xfrm>
            <a:off x="6347986" y="1087640"/>
            <a:ext cx="779832" cy="0"/>
          </a:xfrm>
          <a:prstGeom prst="line">
            <a:avLst/>
          </a:prstGeom>
        </p:spPr>
        <p:style>
          <a:lnRef idx="1">
            <a:schemeClr val="dk1"/>
          </a:lnRef>
          <a:fillRef idx="0">
            <a:schemeClr val="dk1"/>
          </a:fillRef>
          <a:effectRef idx="0">
            <a:schemeClr val="dk1"/>
          </a:effectRef>
          <a:fontRef idx="minor">
            <a:schemeClr val="tx1"/>
          </a:fontRef>
        </p:style>
      </p:cxnSp>
      <p:cxnSp>
        <p:nvCxnSpPr>
          <p:cNvPr id="59" name="Connettore diritto 58">
            <a:extLst>
              <a:ext uri="{FF2B5EF4-FFF2-40B4-BE49-F238E27FC236}">
                <a16:creationId xmlns:a16="http://schemas.microsoft.com/office/drawing/2014/main" xmlns="" id="{9FD95B62-F84C-4A7F-AAF7-C27CA1774389}"/>
              </a:ext>
            </a:extLst>
          </p:cNvPr>
          <p:cNvCxnSpPr>
            <a:cxnSpLocks/>
          </p:cNvCxnSpPr>
          <p:nvPr/>
        </p:nvCxnSpPr>
        <p:spPr>
          <a:xfrm flipV="1">
            <a:off x="6451315" y="5318078"/>
            <a:ext cx="873761" cy="21880"/>
          </a:xfrm>
          <a:prstGeom prst="line">
            <a:avLst/>
          </a:prstGeom>
        </p:spPr>
        <p:style>
          <a:lnRef idx="1">
            <a:schemeClr val="dk1"/>
          </a:lnRef>
          <a:fillRef idx="0">
            <a:schemeClr val="dk1"/>
          </a:fillRef>
          <a:effectRef idx="0">
            <a:schemeClr val="dk1"/>
          </a:effectRef>
          <a:fontRef idx="minor">
            <a:schemeClr val="tx1"/>
          </a:fontRef>
        </p:style>
      </p:cxnSp>
      <p:sp>
        <p:nvSpPr>
          <p:cNvPr id="65" name="Rettangolo 64">
            <a:extLst>
              <a:ext uri="{FF2B5EF4-FFF2-40B4-BE49-F238E27FC236}">
                <a16:creationId xmlns:a16="http://schemas.microsoft.com/office/drawing/2014/main" xmlns="" id="{D9E4CB39-0A17-40DF-9D1D-8DAAA8DC22F9}"/>
              </a:ext>
            </a:extLst>
          </p:cNvPr>
          <p:cNvSpPr/>
          <p:nvPr/>
        </p:nvSpPr>
        <p:spPr>
          <a:xfrm>
            <a:off x="8091940" y="533264"/>
            <a:ext cx="1576072" cy="369332"/>
          </a:xfrm>
          <a:prstGeom prst="rect">
            <a:avLst/>
          </a:prstGeom>
          <a:noFill/>
        </p:spPr>
        <p:txBody>
          <a:bodyPr wrap="none" lIns="91440" tIns="45720" rIns="91440" bIns="45720">
            <a:spAutoFit/>
          </a:bodyPr>
          <a:lstStyle/>
          <a:p>
            <a:pPr algn="ctr"/>
            <a:r>
              <a:rPr lang="it-IT" b="0" cap="none" spc="0" dirty="0">
                <a:ln w="0"/>
                <a:solidFill>
                  <a:schemeClr val="accent2"/>
                </a:solidFill>
                <a:effectLst>
                  <a:outerShdw blurRad="38100" dist="19050" dir="2700000" algn="tl" rotWithShape="0">
                    <a:schemeClr val="dk1">
                      <a:alpha val="40000"/>
                    </a:schemeClr>
                  </a:outerShdw>
                </a:effectLst>
              </a:rPr>
              <a:t>Fonti di atto </a:t>
            </a:r>
          </a:p>
        </p:txBody>
      </p:sp>
      <p:cxnSp>
        <p:nvCxnSpPr>
          <p:cNvPr id="68" name="Connettore diritto 67">
            <a:extLst>
              <a:ext uri="{FF2B5EF4-FFF2-40B4-BE49-F238E27FC236}">
                <a16:creationId xmlns:a16="http://schemas.microsoft.com/office/drawing/2014/main" xmlns="" id="{B6393C9D-D86C-42A5-B736-80017FE75F34}"/>
              </a:ext>
            </a:extLst>
          </p:cNvPr>
          <p:cNvCxnSpPr>
            <a:cxnSpLocks/>
          </p:cNvCxnSpPr>
          <p:nvPr/>
        </p:nvCxnSpPr>
        <p:spPr>
          <a:xfrm>
            <a:off x="7103472" y="859734"/>
            <a:ext cx="18013" cy="2569266"/>
          </a:xfrm>
          <a:prstGeom prst="line">
            <a:avLst/>
          </a:prstGeom>
        </p:spPr>
        <p:style>
          <a:lnRef idx="1">
            <a:schemeClr val="dk1"/>
          </a:lnRef>
          <a:fillRef idx="0">
            <a:schemeClr val="dk1"/>
          </a:fillRef>
          <a:effectRef idx="0">
            <a:schemeClr val="dk1"/>
          </a:effectRef>
          <a:fontRef idx="minor">
            <a:schemeClr val="tx1"/>
          </a:fontRef>
        </p:style>
      </p:cxnSp>
      <p:cxnSp>
        <p:nvCxnSpPr>
          <p:cNvPr id="70" name="Connettore 2 69">
            <a:extLst>
              <a:ext uri="{FF2B5EF4-FFF2-40B4-BE49-F238E27FC236}">
                <a16:creationId xmlns:a16="http://schemas.microsoft.com/office/drawing/2014/main" xmlns="" id="{324E85F5-3565-40D1-B8F3-3685E2C7AA44}"/>
              </a:ext>
            </a:extLst>
          </p:cNvPr>
          <p:cNvCxnSpPr>
            <a:cxnSpLocks/>
          </p:cNvCxnSpPr>
          <p:nvPr/>
        </p:nvCxnSpPr>
        <p:spPr>
          <a:xfrm>
            <a:off x="7103472" y="859734"/>
            <a:ext cx="98453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Connettore 2 76">
            <a:extLst>
              <a:ext uri="{FF2B5EF4-FFF2-40B4-BE49-F238E27FC236}">
                <a16:creationId xmlns:a16="http://schemas.microsoft.com/office/drawing/2014/main" xmlns="" id="{386F10CC-AF76-4C4F-89E0-6704BFF9265F}"/>
              </a:ext>
            </a:extLst>
          </p:cNvPr>
          <p:cNvCxnSpPr>
            <a:cxnSpLocks/>
          </p:cNvCxnSpPr>
          <p:nvPr/>
        </p:nvCxnSpPr>
        <p:spPr>
          <a:xfrm>
            <a:off x="7103471" y="3429000"/>
            <a:ext cx="98453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Rettangolo 80">
            <a:extLst>
              <a:ext uri="{FF2B5EF4-FFF2-40B4-BE49-F238E27FC236}">
                <a16:creationId xmlns:a16="http://schemas.microsoft.com/office/drawing/2014/main" xmlns="" id="{364FB789-B853-4D68-BA1A-EE5105B53E93}"/>
              </a:ext>
            </a:extLst>
          </p:cNvPr>
          <p:cNvSpPr/>
          <p:nvPr/>
        </p:nvSpPr>
        <p:spPr>
          <a:xfrm>
            <a:off x="8125576" y="3191955"/>
            <a:ext cx="1584088" cy="369332"/>
          </a:xfrm>
          <a:prstGeom prst="rect">
            <a:avLst/>
          </a:prstGeom>
          <a:noFill/>
        </p:spPr>
        <p:txBody>
          <a:bodyPr wrap="none" lIns="91440" tIns="45720" rIns="91440" bIns="45720">
            <a:spAutoFit/>
          </a:bodyPr>
          <a:lstStyle/>
          <a:p>
            <a:pPr algn="ctr"/>
            <a:r>
              <a:rPr lang="it-IT" b="0" cap="none" spc="0" dirty="0">
                <a:ln w="0"/>
                <a:solidFill>
                  <a:schemeClr val="accent6">
                    <a:lumMod val="75000"/>
                  </a:schemeClr>
                </a:solidFill>
                <a:effectLst>
                  <a:outerShdw blurRad="38100" dist="19050" dir="2700000" algn="tl" rotWithShape="0">
                    <a:schemeClr val="dk1">
                      <a:alpha val="40000"/>
                    </a:schemeClr>
                  </a:outerShdw>
                </a:effectLst>
              </a:rPr>
              <a:t>Fonti di fatto</a:t>
            </a:r>
          </a:p>
        </p:txBody>
      </p:sp>
      <p:sp>
        <p:nvSpPr>
          <p:cNvPr id="82" name="Rettangolo 81">
            <a:extLst>
              <a:ext uri="{FF2B5EF4-FFF2-40B4-BE49-F238E27FC236}">
                <a16:creationId xmlns:a16="http://schemas.microsoft.com/office/drawing/2014/main" xmlns="" id="{8256EF98-6AF0-4FA9-B1E1-34D50C09AEDB}"/>
              </a:ext>
            </a:extLst>
          </p:cNvPr>
          <p:cNvSpPr/>
          <p:nvPr/>
        </p:nvSpPr>
        <p:spPr>
          <a:xfrm>
            <a:off x="6003637" y="2967335"/>
            <a:ext cx="184730" cy="923330"/>
          </a:xfrm>
          <a:prstGeom prst="rect">
            <a:avLst/>
          </a:prstGeom>
          <a:noFill/>
        </p:spPr>
        <p:txBody>
          <a:bodyPr wrap="none" lIns="91440" tIns="45720" rIns="91440" bIns="45720">
            <a:spAutoFit/>
          </a:bodyPr>
          <a:lstStyle/>
          <a:p>
            <a:pPr algn="ctr"/>
            <a:endParaRPr lang="it-IT" sz="5400" b="0" cap="none" spc="0" dirty="0">
              <a:ln w="0"/>
              <a:solidFill>
                <a:schemeClr val="tx1"/>
              </a:solidFill>
              <a:effectLst>
                <a:outerShdw blurRad="38100" dist="19050" dir="2700000" algn="tl" rotWithShape="0">
                  <a:schemeClr val="dk1">
                    <a:alpha val="40000"/>
                  </a:schemeClr>
                </a:outerShdw>
              </a:effectLst>
            </a:endParaRPr>
          </a:p>
        </p:txBody>
      </p:sp>
      <p:sp>
        <p:nvSpPr>
          <p:cNvPr id="83" name="Rettangolo 82">
            <a:extLst>
              <a:ext uri="{FF2B5EF4-FFF2-40B4-BE49-F238E27FC236}">
                <a16:creationId xmlns:a16="http://schemas.microsoft.com/office/drawing/2014/main" xmlns="" id="{7CFAF742-8D28-4768-90F4-695D4AEBE1B4}"/>
              </a:ext>
            </a:extLst>
          </p:cNvPr>
          <p:cNvSpPr/>
          <p:nvPr/>
        </p:nvSpPr>
        <p:spPr>
          <a:xfrm>
            <a:off x="1988818" y="1824250"/>
            <a:ext cx="3843214" cy="923330"/>
          </a:xfrm>
          <a:prstGeom prst="rect">
            <a:avLst/>
          </a:prstGeom>
          <a:noFill/>
        </p:spPr>
        <p:txBody>
          <a:bodyPr wrap="square" lIns="91440" tIns="45720" rIns="91440" bIns="45720">
            <a:spAutoFit/>
          </a:bodyPr>
          <a:lstStyle/>
          <a:p>
            <a:pPr algn="ctr"/>
            <a:r>
              <a:rPr lang="it-IT" dirty="0">
                <a:ln w="0"/>
                <a:solidFill>
                  <a:schemeClr val="accent1">
                    <a:lumMod val="75000"/>
                  </a:schemeClr>
                </a:solidFill>
                <a:effectLst>
                  <a:outerShdw blurRad="38100" dist="19050" dir="2700000" algn="tl" rotWithShape="0">
                    <a:schemeClr val="dk1">
                      <a:alpha val="40000"/>
                    </a:schemeClr>
                  </a:outerShdw>
                </a:effectLst>
              </a:rPr>
              <a:t>La funzione delle fonti di produzione è quella di produrre norme </a:t>
            </a:r>
            <a:r>
              <a:rPr lang="it-IT" dirty="0">
                <a:ln w="0"/>
                <a:solidFill>
                  <a:schemeClr val="accent1">
                    <a:lumMod val="75000"/>
                  </a:schemeClr>
                </a:solidFill>
              </a:rPr>
              <a:t>giuridiche</a:t>
            </a:r>
            <a:endParaRPr lang="it-IT" cap="none" spc="0" dirty="0">
              <a:ln w="0"/>
              <a:solidFill>
                <a:schemeClr val="accent1">
                  <a:lumMod val="75000"/>
                </a:schemeClr>
              </a:solidFill>
            </a:endParaRPr>
          </a:p>
        </p:txBody>
      </p:sp>
      <p:cxnSp>
        <p:nvCxnSpPr>
          <p:cNvPr id="85" name="Connettore 2 84">
            <a:extLst>
              <a:ext uri="{FF2B5EF4-FFF2-40B4-BE49-F238E27FC236}">
                <a16:creationId xmlns:a16="http://schemas.microsoft.com/office/drawing/2014/main" xmlns="" id="{6C8BC48A-128D-41AB-BB31-371CD4CB5A14}"/>
              </a:ext>
            </a:extLst>
          </p:cNvPr>
          <p:cNvCxnSpPr>
            <a:cxnSpLocks/>
          </p:cNvCxnSpPr>
          <p:nvPr/>
        </p:nvCxnSpPr>
        <p:spPr>
          <a:xfrm>
            <a:off x="3856547" y="1288440"/>
            <a:ext cx="0" cy="5614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Connettore 2 86">
            <a:extLst>
              <a:ext uri="{FF2B5EF4-FFF2-40B4-BE49-F238E27FC236}">
                <a16:creationId xmlns:a16="http://schemas.microsoft.com/office/drawing/2014/main" xmlns="" id="{909450B9-2C0E-40A3-BEC5-47A9FBAFFB1A}"/>
              </a:ext>
            </a:extLst>
          </p:cNvPr>
          <p:cNvCxnSpPr>
            <a:cxnSpLocks/>
          </p:cNvCxnSpPr>
          <p:nvPr/>
        </p:nvCxnSpPr>
        <p:spPr>
          <a:xfrm>
            <a:off x="8874825" y="938000"/>
            <a:ext cx="0" cy="4406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3" name="Rettangolo 92">
            <a:extLst>
              <a:ext uri="{FF2B5EF4-FFF2-40B4-BE49-F238E27FC236}">
                <a16:creationId xmlns:a16="http://schemas.microsoft.com/office/drawing/2014/main" xmlns="" id="{8F34DCC9-CDE2-4403-BE5D-4D71E288C388}"/>
              </a:ext>
            </a:extLst>
          </p:cNvPr>
          <p:cNvSpPr/>
          <p:nvPr/>
        </p:nvSpPr>
        <p:spPr>
          <a:xfrm>
            <a:off x="7170697" y="1286717"/>
            <a:ext cx="3722107" cy="1815882"/>
          </a:xfrm>
          <a:prstGeom prst="rect">
            <a:avLst/>
          </a:prstGeom>
          <a:noFill/>
        </p:spPr>
        <p:txBody>
          <a:bodyPr wrap="square" lIns="91440" tIns="45720" rIns="91440" bIns="45720">
            <a:spAutoFit/>
          </a:bodyPr>
          <a:lstStyle/>
          <a:p>
            <a:pPr algn="ctr"/>
            <a:r>
              <a:rPr lang="it-IT" sz="1600" cap="none" spc="0" dirty="0">
                <a:ln w="0"/>
                <a:solidFill>
                  <a:srgbClr val="FF0000"/>
                </a:solidFill>
              </a:rPr>
              <a:t>Sono invece norme scritte emanati da appositi organ</a:t>
            </a:r>
            <a:r>
              <a:rPr lang="it-IT" sz="1600" dirty="0">
                <a:ln w="0"/>
                <a:solidFill>
                  <a:srgbClr val="FF0000"/>
                </a:solidFill>
              </a:rPr>
              <a:t>i secondo particolari procedure </a:t>
            </a:r>
          </a:p>
          <a:p>
            <a:pPr algn="ctr"/>
            <a:r>
              <a:rPr lang="it-IT" sz="1600" cap="none" spc="0" dirty="0">
                <a:ln w="0"/>
                <a:solidFill>
                  <a:srgbClr val="FF0000"/>
                </a:solidFill>
              </a:rPr>
              <a:t>Un esempio di organi che nel nostro Stato possono emanare norme giuridiche sono: il Governo, Parlamento e le Regioni</a:t>
            </a:r>
          </a:p>
        </p:txBody>
      </p:sp>
      <p:cxnSp>
        <p:nvCxnSpPr>
          <p:cNvPr id="101" name="Connettore 2 100">
            <a:extLst>
              <a:ext uri="{FF2B5EF4-FFF2-40B4-BE49-F238E27FC236}">
                <a16:creationId xmlns:a16="http://schemas.microsoft.com/office/drawing/2014/main" xmlns="" id="{5813DD23-C0D3-452A-A1B7-70E1A669491F}"/>
              </a:ext>
            </a:extLst>
          </p:cNvPr>
          <p:cNvCxnSpPr>
            <a:cxnSpLocks/>
          </p:cNvCxnSpPr>
          <p:nvPr/>
        </p:nvCxnSpPr>
        <p:spPr>
          <a:xfrm>
            <a:off x="9031750" y="3582759"/>
            <a:ext cx="0" cy="1428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8" name="Rettangolo 107">
            <a:extLst>
              <a:ext uri="{FF2B5EF4-FFF2-40B4-BE49-F238E27FC236}">
                <a16:creationId xmlns:a16="http://schemas.microsoft.com/office/drawing/2014/main" xmlns="" id="{19377363-4273-42C0-BC5F-B86DC86D35B5}"/>
              </a:ext>
            </a:extLst>
          </p:cNvPr>
          <p:cNvSpPr/>
          <p:nvPr/>
        </p:nvSpPr>
        <p:spPr>
          <a:xfrm>
            <a:off x="7103471" y="3639987"/>
            <a:ext cx="4058617" cy="1077218"/>
          </a:xfrm>
          <a:prstGeom prst="rect">
            <a:avLst/>
          </a:prstGeom>
          <a:noFill/>
        </p:spPr>
        <p:txBody>
          <a:bodyPr wrap="square" lIns="91440" tIns="45720" rIns="91440" bIns="45720">
            <a:spAutoFit/>
          </a:bodyPr>
          <a:lstStyle/>
          <a:p>
            <a:pPr algn="ctr"/>
            <a:r>
              <a:rPr lang="it-IT" sz="1600" dirty="0">
                <a:ln w="0"/>
                <a:solidFill>
                  <a:schemeClr val="accent1">
                    <a:lumMod val="75000"/>
                  </a:schemeClr>
                </a:solidFill>
                <a:effectLst>
                  <a:outerShdw blurRad="38100" dist="19050" dir="2700000" algn="tl" rotWithShape="0">
                    <a:schemeClr val="dk1">
                      <a:alpha val="40000"/>
                    </a:schemeClr>
                  </a:outerShdw>
                </a:effectLst>
              </a:rPr>
              <a:t>Consistono in comportamenti spontanei di una collettività ripetuti</a:t>
            </a:r>
          </a:p>
          <a:p>
            <a:pPr algn="ctr"/>
            <a:r>
              <a:rPr lang="it-IT" sz="1600" dirty="0">
                <a:ln w="0"/>
                <a:solidFill>
                  <a:schemeClr val="accent1">
                    <a:lumMod val="75000"/>
                  </a:schemeClr>
                </a:solidFill>
                <a:effectLst>
                  <a:outerShdw blurRad="38100" dist="19050" dir="2700000" algn="tl" rotWithShape="0">
                    <a:schemeClr val="dk1">
                      <a:alpha val="40000"/>
                    </a:schemeClr>
                  </a:outerShdw>
                </a:effectLst>
              </a:rPr>
              <a:t> nel tempo e si sostanziano negli usi o consuetudini</a:t>
            </a:r>
            <a:endParaRPr lang="it-IT" sz="1600" b="0" cap="none" spc="0" dirty="0">
              <a:ln w="0"/>
              <a:solidFill>
                <a:schemeClr val="accent1">
                  <a:lumMod val="75000"/>
                </a:schemeClr>
              </a:solidFill>
              <a:effectLst>
                <a:outerShdw blurRad="38100" dist="19050" dir="2700000" algn="tl" rotWithShape="0">
                  <a:schemeClr val="dk1">
                    <a:alpha val="40000"/>
                  </a:schemeClr>
                </a:outerShdw>
              </a:effectLst>
            </a:endParaRPr>
          </a:p>
        </p:txBody>
      </p:sp>
      <p:cxnSp>
        <p:nvCxnSpPr>
          <p:cNvPr id="117" name="Connettore diritto 116">
            <a:extLst>
              <a:ext uri="{FF2B5EF4-FFF2-40B4-BE49-F238E27FC236}">
                <a16:creationId xmlns:a16="http://schemas.microsoft.com/office/drawing/2014/main" xmlns="" id="{9D46E381-80DC-4A1F-9A97-80C4C3B6F3CA}"/>
              </a:ext>
            </a:extLst>
          </p:cNvPr>
          <p:cNvCxnSpPr>
            <a:cxnSpLocks/>
          </p:cNvCxnSpPr>
          <p:nvPr/>
        </p:nvCxnSpPr>
        <p:spPr>
          <a:xfrm>
            <a:off x="7318025" y="5041332"/>
            <a:ext cx="0" cy="913693"/>
          </a:xfrm>
          <a:prstGeom prst="line">
            <a:avLst/>
          </a:prstGeom>
        </p:spPr>
        <p:style>
          <a:lnRef idx="1">
            <a:schemeClr val="dk1"/>
          </a:lnRef>
          <a:fillRef idx="0">
            <a:schemeClr val="dk1"/>
          </a:fillRef>
          <a:effectRef idx="0">
            <a:schemeClr val="dk1"/>
          </a:effectRef>
          <a:fontRef idx="minor">
            <a:schemeClr val="tx1"/>
          </a:fontRef>
        </p:style>
      </p:cxnSp>
      <p:cxnSp>
        <p:nvCxnSpPr>
          <p:cNvPr id="121" name="Connettore diritto 120">
            <a:extLst>
              <a:ext uri="{FF2B5EF4-FFF2-40B4-BE49-F238E27FC236}">
                <a16:creationId xmlns:a16="http://schemas.microsoft.com/office/drawing/2014/main" xmlns="" id="{950C2471-BCA4-4F2F-BC22-A10D85AD785B}"/>
              </a:ext>
            </a:extLst>
          </p:cNvPr>
          <p:cNvCxnSpPr>
            <a:cxnSpLocks/>
          </p:cNvCxnSpPr>
          <p:nvPr/>
        </p:nvCxnSpPr>
        <p:spPr>
          <a:xfrm flipV="1">
            <a:off x="7318025" y="5041332"/>
            <a:ext cx="524459" cy="2027"/>
          </a:xfrm>
          <a:prstGeom prst="line">
            <a:avLst/>
          </a:prstGeom>
        </p:spPr>
        <p:style>
          <a:lnRef idx="1">
            <a:schemeClr val="dk1"/>
          </a:lnRef>
          <a:fillRef idx="0">
            <a:schemeClr val="dk1"/>
          </a:fillRef>
          <a:effectRef idx="0">
            <a:schemeClr val="dk1"/>
          </a:effectRef>
          <a:fontRef idx="minor">
            <a:schemeClr val="tx1"/>
          </a:fontRef>
        </p:style>
      </p:cxnSp>
      <p:cxnSp>
        <p:nvCxnSpPr>
          <p:cNvPr id="124" name="Connettore diritto 123">
            <a:extLst>
              <a:ext uri="{FF2B5EF4-FFF2-40B4-BE49-F238E27FC236}">
                <a16:creationId xmlns:a16="http://schemas.microsoft.com/office/drawing/2014/main" xmlns="" id="{E29A2520-A353-454F-A270-2A757439B967}"/>
              </a:ext>
            </a:extLst>
          </p:cNvPr>
          <p:cNvCxnSpPr>
            <a:cxnSpLocks/>
          </p:cNvCxnSpPr>
          <p:nvPr/>
        </p:nvCxnSpPr>
        <p:spPr>
          <a:xfrm>
            <a:off x="7298122" y="5955025"/>
            <a:ext cx="297614" cy="0"/>
          </a:xfrm>
          <a:prstGeom prst="line">
            <a:avLst/>
          </a:prstGeom>
        </p:spPr>
        <p:style>
          <a:lnRef idx="1">
            <a:schemeClr val="dk1"/>
          </a:lnRef>
          <a:fillRef idx="0">
            <a:schemeClr val="dk1"/>
          </a:fillRef>
          <a:effectRef idx="0">
            <a:schemeClr val="dk1"/>
          </a:effectRef>
          <a:fontRef idx="minor">
            <a:schemeClr val="tx1"/>
          </a:fontRef>
        </p:style>
      </p:cxnSp>
      <p:sp>
        <p:nvSpPr>
          <p:cNvPr id="126" name="Rettangolo 125">
            <a:extLst>
              <a:ext uri="{FF2B5EF4-FFF2-40B4-BE49-F238E27FC236}">
                <a16:creationId xmlns:a16="http://schemas.microsoft.com/office/drawing/2014/main" xmlns="" id="{157C6826-7841-4FD7-B595-B6F47BCBFACB}"/>
              </a:ext>
            </a:extLst>
          </p:cNvPr>
          <p:cNvSpPr/>
          <p:nvPr/>
        </p:nvSpPr>
        <p:spPr>
          <a:xfrm>
            <a:off x="8362777" y="4602994"/>
            <a:ext cx="1263487" cy="369332"/>
          </a:xfrm>
          <a:prstGeom prst="rect">
            <a:avLst/>
          </a:prstGeom>
          <a:noFill/>
        </p:spPr>
        <p:txBody>
          <a:bodyPr wrap="none" lIns="91440" tIns="45720" rIns="91440" bIns="45720">
            <a:spAutoFit/>
          </a:bodyPr>
          <a:lstStyle/>
          <a:p>
            <a:pPr algn="ctr"/>
            <a:r>
              <a:rPr lang="it-IT" b="0" cap="none" spc="0" dirty="0">
                <a:ln w="0"/>
                <a:solidFill>
                  <a:schemeClr val="accent2">
                    <a:lumMod val="50000"/>
                  </a:schemeClr>
                </a:solidFill>
                <a:effectLst>
                  <a:outerShdw blurRad="38100" dist="19050" dir="2700000" algn="tl" rotWithShape="0">
                    <a:schemeClr val="dk1">
                      <a:alpha val="40000"/>
                    </a:schemeClr>
                  </a:outerShdw>
                </a:effectLst>
              </a:rPr>
              <a:t>Nazionali </a:t>
            </a:r>
          </a:p>
        </p:txBody>
      </p:sp>
      <p:sp>
        <p:nvSpPr>
          <p:cNvPr id="127" name="Rettangolo 126">
            <a:extLst>
              <a:ext uri="{FF2B5EF4-FFF2-40B4-BE49-F238E27FC236}">
                <a16:creationId xmlns:a16="http://schemas.microsoft.com/office/drawing/2014/main" xmlns="" id="{4CBFDF7E-6EA6-4479-9A01-472B188B8E69}"/>
              </a:ext>
            </a:extLst>
          </p:cNvPr>
          <p:cNvSpPr/>
          <p:nvPr/>
        </p:nvSpPr>
        <p:spPr>
          <a:xfrm>
            <a:off x="8512066" y="5435424"/>
            <a:ext cx="1792477" cy="369332"/>
          </a:xfrm>
          <a:prstGeom prst="rect">
            <a:avLst/>
          </a:prstGeom>
          <a:noFill/>
        </p:spPr>
        <p:txBody>
          <a:bodyPr wrap="none" lIns="91440" tIns="45720" rIns="91440" bIns="45720">
            <a:spAutoFit/>
          </a:bodyPr>
          <a:lstStyle/>
          <a:p>
            <a:pPr algn="ctr"/>
            <a:r>
              <a:rPr lang="it-IT" b="0" cap="none" spc="0" dirty="0">
                <a:ln w="0"/>
                <a:solidFill>
                  <a:schemeClr val="tx2">
                    <a:lumMod val="75000"/>
                  </a:schemeClr>
                </a:solidFill>
                <a:effectLst>
                  <a:outerShdw blurRad="38100" dist="19050" dir="2700000" algn="tl" rotWithShape="0">
                    <a:schemeClr val="dk1">
                      <a:alpha val="40000"/>
                    </a:schemeClr>
                  </a:outerShdw>
                </a:effectLst>
              </a:rPr>
              <a:t>sopranazionali</a:t>
            </a:r>
          </a:p>
        </p:txBody>
      </p:sp>
      <p:sp>
        <p:nvSpPr>
          <p:cNvPr id="133" name="Rettangolo 132">
            <a:extLst>
              <a:ext uri="{FF2B5EF4-FFF2-40B4-BE49-F238E27FC236}">
                <a16:creationId xmlns:a16="http://schemas.microsoft.com/office/drawing/2014/main" xmlns="" id="{A46BE750-8D78-4268-A063-DBC4AF90BC5E}"/>
              </a:ext>
            </a:extLst>
          </p:cNvPr>
          <p:cNvSpPr/>
          <p:nvPr/>
        </p:nvSpPr>
        <p:spPr>
          <a:xfrm>
            <a:off x="7170697" y="4821938"/>
            <a:ext cx="4327886" cy="646331"/>
          </a:xfrm>
          <a:prstGeom prst="rect">
            <a:avLst/>
          </a:prstGeom>
          <a:noFill/>
        </p:spPr>
        <p:txBody>
          <a:bodyPr wrap="square" lIns="91440" tIns="45720" rIns="91440" bIns="45720">
            <a:spAutoFit/>
          </a:bodyPr>
          <a:lstStyle/>
          <a:p>
            <a:pPr algn="ctr"/>
            <a:r>
              <a:rPr lang="it-IT" b="0" cap="none" spc="0" dirty="0">
                <a:ln w="0"/>
                <a:solidFill>
                  <a:srgbClr val="C00000"/>
                </a:solidFill>
              </a:rPr>
              <a:t>Se sono interne al nostro ordinamento</a:t>
            </a:r>
          </a:p>
        </p:txBody>
      </p:sp>
      <p:sp>
        <p:nvSpPr>
          <p:cNvPr id="134" name="Rettangolo 133">
            <a:extLst>
              <a:ext uri="{FF2B5EF4-FFF2-40B4-BE49-F238E27FC236}">
                <a16:creationId xmlns:a16="http://schemas.microsoft.com/office/drawing/2014/main" xmlns="" id="{E907EB39-35AE-4710-B159-CAE8852C151C}"/>
              </a:ext>
            </a:extLst>
          </p:cNvPr>
          <p:cNvSpPr/>
          <p:nvPr/>
        </p:nvSpPr>
        <p:spPr>
          <a:xfrm>
            <a:off x="7532666" y="5705878"/>
            <a:ext cx="4187195" cy="830997"/>
          </a:xfrm>
          <a:prstGeom prst="rect">
            <a:avLst/>
          </a:prstGeom>
          <a:noFill/>
        </p:spPr>
        <p:txBody>
          <a:bodyPr wrap="square" lIns="91440" tIns="45720" rIns="91440" bIns="45720">
            <a:spAutoFit/>
          </a:bodyPr>
          <a:lstStyle/>
          <a:p>
            <a:pPr algn="ctr"/>
            <a:r>
              <a:rPr lang="it-IT" sz="1600" b="0" cap="none" spc="0" dirty="0">
                <a:ln w="0"/>
                <a:solidFill>
                  <a:schemeClr val="tx1">
                    <a:lumMod val="85000"/>
                    <a:lumOff val="15000"/>
                  </a:schemeClr>
                </a:solidFill>
                <a:effectLst>
                  <a:outerShdw blurRad="38100" dist="19050" dir="2700000" algn="tl" rotWithShape="0">
                    <a:schemeClr val="dk1">
                      <a:alpha val="40000"/>
                    </a:schemeClr>
                  </a:outerShdw>
                </a:effectLst>
              </a:rPr>
              <a:t>Se sono esterne al nostro ordinamento ma sono da questo riconosciute es: I° </a:t>
            </a:r>
            <a:r>
              <a:rPr lang="it-IT" sz="1600" b="0" cap="none" spc="0" dirty="0" err="1">
                <a:ln w="0"/>
                <a:solidFill>
                  <a:schemeClr val="tx1">
                    <a:lumMod val="85000"/>
                    <a:lumOff val="15000"/>
                  </a:schemeClr>
                </a:solidFill>
                <a:effectLst>
                  <a:outerShdw blurRad="38100" dist="19050" dir="2700000" algn="tl" rotWithShape="0">
                    <a:schemeClr val="dk1">
                      <a:alpha val="40000"/>
                    </a:schemeClr>
                  </a:outerShdw>
                </a:effectLst>
              </a:rPr>
              <a:t>com</a:t>
            </a:r>
            <a:r>
              <a:rPr lang="it-IT" sz="1600" dirty="0">
                <a:ln w="0"/>
                <a:solidFill>
                  <a:schemeClr val="tx1">
                    <a:lumMod val="85000"/>
                    <a:lumOff val="15000"/>
                  </a:schemeClr>
                </a:solidFill>
                <a:effectLst>
                  <a:outerShdw blurRad="38100" dist="19050" dir="2700000" algn="tl" rotWithShape="0">
                    <a:schemeClr val="dk1">
                      <a:alpha val="40000"/>
                    </a:schemeClr>
                  </a:outerShdw>
                </a:effectLst>
              </a:rPr>
              <a:t> art. 10 </a:t>
            </a:r>
            <a:r>
              <a:rPr lang="it-IT" sz="1600" dirty="0" err="1">
                <a:ln w="0"/>
                <a:solidFill>
                  <a:schemeClr val="tx1">
                    <a:lumMod val="85000"/>
                    <a:lumOff val="15000"/>
                  </a:schemeClr>
                </a:solidFill>
                <a:effectLst>
                  <a:outerShdw blurRad="38100" dist="19050" dir="2700000" algn="tl" rotWithShape="0">
                    <a:schemeClr val="dk1">
                      <a:alpha val="40000"/>
                    </a:schemeClr>
                  </a:outerShdw>
                </a:effectLst>
              </a:rPr>
              <a:t>Cost</a:t>
            </a:r>
            <a:r>
              <a:rPr lang="it-IT" sz="1600" dirty="0">
                <a:ln w="0"/>
                <a:solidFill>
                  <a:schemeClr val="tx1">
                    <a:lumMod val="85000"/>
                    <a:lumOff val="15000"/>
                  </a:schemeClr>
                </a:solidFill>
                <a:effectLst>
                  <a:outerShdw blurRad="38100" dist="19050" dir="2700000" algn="tl" rotWithShape="0">
                    <a:schemeClr val="dk1">
                      <a:alpha val="40000"/>
                    </a:schemeClr>
                  </a:outerShdw>
                </a:effectLst>
              </a:rPr>
              <a:t>.</a:t>
            </a:r>
            <a:endParaRPr lang="it-IT" sz="1600" b="0" cap="none" spc="0" dirty="0">
              <a:ln w="0"/>
              <a:solidFill>
                <a:schemeClr val="tx1">
                  <a:lumMod val="85000"/>
                  <a:lumOff val="15000"/>
                </a:schemeClr>
              </a:solidFill>
              <a:effectLst>
                <a:outerShdw blurRad="38100" dist="19050" dir="2700000" algn="tl" rotWithShape="0">
                  <a:schemeClr val="dk1">
                    <a:alpha val="40000"/>
                  </a:schemeClr>
                </a:outerShdw>
              </a:effectLst>
            </a:endParaRPr>
          </a:p>
          <a:p>
            <a:pPr algn="ctr"/>
            <a:r>
              <a:rPr lang="it-IT" sz="1600" dirty="0">
                <a:ln w="0"/>
                <a:solidFill>
                  <a:schemeClr val="tx1">
                    <a:lumMod val="85000"/>
                    <a:lumOff val="15000"/>
                  </a:schemeClr>
                </a:solidFill>
                <a:effectLst>
                  <a:outerShdw blurRad="38100" dist="19050" dir="2700000" algn="tl" rotWithShape="0">
                    <a:schemeClr val="dk1">
                      <a:alpha val="40000"/>
                    </a:schemeClr>
                  </a:outerShdw>
                </a:effectLst>
              </a:rPr>
              <a:t>Es: Agenda 2030</a:t>
            </a:r>
          </a:p>
        </p:txBody>
      </p:sp>
      <p:sp>
        <p:nvSpPr>
          <p:cNvPr id="136" name="Rettangolo 135">
            <a:extLst>
              <a:ext uri="{FF2B5EF4-FFF2-40B4-BE49-F238E27FC236}">
                <a16:creationId xmlns:a16="http://schemas.microsoft.com/office/drawing/2014/main" xmlns="" id="{D3A0FBEA-7FF2-4262-886F-8D005F7685C8}"/>
              </a:ext>
            </a:extLst>
          </p:cNvPr>
          <p:cNvSpPr/>
          <p:nvPr/>
        </p:nvSpPr>
        <p:spPr>
          <a:xfrm>
            <a:off x="2496566" y="4142762"/>
            <a:ext cx="3794004" cy="1477328"/>
          </a:xfrm>
          <a:prstGeom prst="rect">
            <a:avLst/>
          </a:prstGeom>
          <a:noFill/>
        </p:spPr>
        <p:txBody>
          <a:bodyPr wrap="square" lIns="91440" tIns="45720" rIns="91440" bIns="45720">
            <a:spAutoFit/>
          </a:bodyPr>
          <a:lstStyle/>
          <a:p>
            <a:pPr algn="ctr"/>
            <a:r>
              <a:rPr lang="it-IT" b="0" cap="none" spc="0" dirty="0">
                <a:ln w="0"/>
                <a:solidFill>
                  <a:srgbClr val="002060"/>
                </a:solidFill>
                <a:effectLst>
                  <a:outerShdw blurRad="38100" dist="19050" dir="2700000" algn="tl" rotWithShape="0">
                    <a:schemeClr val="dk1">
                      <a:alpha val="40000"/>
                    </a:schemeClr>
                  </a:outerShdw>
                </a:effectLst>
              </a:rPr>
              <a:t>Si parla di fonti di cognizione con riferimento agli strumenti che servono a raccontare e portare a conoscenza ai cittadini la norma prodotta</a:t>
            </a:r>
          </a:p>
        </p:txBody>
      </p:sp>
      <p:cxnSp>
        <p:nvCxnSpPr>
          <p:cNvPr id="138" name="Connettore diritto 137">
            <a:extLst>
              <a:ext uri="{FF2B5EF4-FFF2-40B4-BE49-F238E27FC236}">
                <a16:creationId xmlns:a16="http://schemas.microsoft.com/office/drawing/2014/main" xmlns="" id="{635A39AE-9341-43C2-9F17-129F1F80D9AF}"/>
              </a:ext>
            </a:extLst>
          </p:cNvPr>
          <p:cNvCxnSpPr/>
          <p:nvPr/>
        </p:nvCxnSpPr>
        <p:spPr>
          <a:xfrm flipH="1">
            <a:off x="1881302" y="4779084"/>
            <a:ext cx="768768" cy="10226"/>
          </a:xfrm>
          <a:prstGeom prst="line">
            <a:avLst/>
          </a:prstGeom>
        </p:spPr>
        <p:style>
          <a:lnRef idx="1">
            <a:schemeClr val="dk1"/>
          </a:lnRef>
          <a:fillRef idx="0">
            <a:schemeClr val="dk1"/>
          </a:fillRef>
          <a:effectRef idx="0">
            <a:schemeClr val="dk1"/>
          </a:effectRef>
          <a:fontRef idx="minor">
            <a:schemeClr val="tx1"/>
          </a:fontRef>
        </p:style>
      </p:cxnSp>
      <p:sp>
        <p:nvSpPr>
          <p:cNvPr id="139" name="Rettangolo 138">
            <a:extLst>
              <a:ext uri="{FF2B5EF4-FFF2-40B4-BE49-F238E27FC236}">
                <a16:creationId xmlns:a16="http://schemas.microsoft.com/office/drawing/2014/main" xmlns="" id="{A1D50A3E-55D7-4CBB-98A5-11794B567C4E}"/>
              </a:ext>
            </a:extLst>
          </p:cNvPr>
          <p:cNvSpPr/>
          <p:nvPr/>
        </p:nvSpPr>
        <p:spPr>
          <a:xfrm>
            <a:off x="382017" y="4167019"/>
            <a:ext cx="1600008" cy="2308324"/>
          </a:xfrm>
          <a:prstGeom prst="rect">
            <a:avLst/>
          </a:prstGeom>
          <a:noFill/>
        </p:spPr>
        <p:txBody>
          <a:bodyPr wrap="square" lIns="91440" tIns="45720" rIns="91440" bIns="45720">
            <a:spAutoFit/>
          </a:bodyPr>
          <a:lstStyle/>
          <a:p>
            <a:pPr algn="ctr"/>
            <a:r>
              <a:rPr lang="it-IT" b="0" cap="none" spc="0" dirty="0">
                <a:ln w="0"/>
                <a:solidFill>
                  <a:srgbClr val="002060"/>
                </a:solidFill>
                <a:effectLst>
                  <a:outerShdw blurRad="38100" dist="19050" dir="2700000" algn="tl" rotWithShape="0">
                    <a:schemeClr val="dk1">
                      <a:alpha val="40000"/>
                    </a:schemeClr>
                  </a:outerShdw>
                </a:effectLst>
              </a:rPr>
              <a:t>Esempi:</a:t>
            </a:r>
          </a:p>
          <a:p>
            <a:pPr algn="ctr"/>
            <a:r>
              <a:rPr lang="it-IT" b="0" cap="none" spc="0" dirty="0">
                <a:ln w="0"/>
                <a:solidFill>
                  <a:srgbClr val="002060"/>
                </a:solidFill>
                <a:effectLst>
                  <a:outerShdw blurRad="38100" dist="19050" dir="2700000" algn="tl" rotWithShape="0">
                    <a:schemeClr val="dk1">
                      <a:alpha val="40000"/>
                    </a:schemeClr>
                  </a:outerShdw>
                </a:effectLst>
              </a:rPr>
              <a:t>Gazzetta Ufficiale</a:t>
            </a:r>
          </a:p>
          <a:p>
            <a:pPr algn="ctr"/>
            <a:r>
              <a:rPr lang="it-IT" dirty="0">
                <a:ln w="0"/>
                <a:solidFill>
                  <a:srgbClr val="002060"/>
                </a:solidFill>
                <a:effectLst>
                  <a:outerShdw blurRad="38100" dist="19050" dir="2700000" algn="tl" rotWithShape="0">
                    <a:schemeClr val="dk1">
                      <a:alpha val="40000"/>
                    </a:schemeClr>
                  </a:outerShdw>
                </a:effectLst>
              </a:rPr>
              <a:t>Gazzetta Europea</a:t>
            </a:r>
          </a:p>
          <a:p>
            <a:pPr algn="ctr"/>
            <a:r>
              <a:rPr lang="it-IT" dirty="0">
                <a:ln w="0"/>
                <a:solidFill>
                  <a:srgbClr val="002060"/>
                </a:solidFill>
                <a:effectLst>
                  <a:outerShdw blurRad="38100" dist="19050" dir="2700000" algn="tl" rotWithShape="0">
                    <a:schemeClr val="dk1">
                      <a:alpha val="40000"/>
                    </a:schemeClr>
                  </a:outerShdw>
                </a:effectLst>
              </a:rPr>
              <a:t>Bollettino ufficiale regionale</a:t>
            </a:r>
            <a:endParaRPr lang="it-IT" b="0" cap="none" spc="0" dirty="0">
              <a:ln w="0"/>
              <a:solidFill>
                <a:srgbClr val="00206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77695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Risultato immagini per OBIETTIVO 7">
            <a:extLst>
              <a:ext uri="{FF2B5EF4-FFF2-40B4-BE49-F238E27FC236}">
                <a16:creationId xmlns:a16="http://schemas.microsoft.com/office/drawing/2014/main" xmlns="" id="{B8B0CE12-B6AB-2A43-AA7D-F5E059B507E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15677"/>
          <a:stretch/>
        </p:blipFill>
        <p:spPr bwMode="auto">
          <a:xfrm>
            <a:off x="-4" y="-3"/>
            <a:ext cx="8133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xmlns="" id="{A7F51CEE-641F-4DE6-B307-0646868AF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6" name="Picture 8" descr="Risultato immagini per OBIETTIVO 7">
            <a:extLst>
              <a:ext uri="{FF2B5EF4-FFF2-40B4-BE49-F238E27FC236}">
                <a16:creationId xmlns:a16="http://schemas.microsoft.com/office/drawing/2014/main" xmlns="" id="{4686B203-CD29-2E4D-8519-8EBD55EF789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t="14622" r="-4" b="14976"/>
          <a:stretch/>
        </p:blipFill>
        <p:spPr bwMode="auto">
          <a:xfrm>
            <a:off x="8133052" y="10"/>
            <a:ext cx="4058948" cy="22859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isultato immagini per OBIETTIVO 7">
            <a:extLst>
              <a:ext uri="{FF2B5EF4-FFF2-40B4-BE49-F238E27FC236}">
                <a16:creationId xmlns:a16="http://schemas.microsoft.com/office/drawing/2014/main" xmlns="" id="{AE7D84B8-5DBC-2C4D-86E4-1E484FE1400D}"/>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38883" r="1636" b="2"/>
          <a:stretch/>
        </p:blipFill>
        <p:spPr bwMode="auto">
          <a:xfrm>
            <a:off x="8133051" y="2287663"/>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xmlns="" id="{90E1A876-3ED5-4C4E-9DEE-4392E08E485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2293166"/>
            <a:ext cx="4071292"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xmlns="" id="{C587022F-0600-0B48-B7A2-A4664AD348A7}"/>
              </a:ext>
            </a:extLst>
          </p:cNvPr>
          <p:cNvSpPr>
            <a:spLocks noGrp="1"/>
          </p:cNvSpPr>
          <p:nvPr>
            <p:ph idx="1"/>
          </p:nvPr>
        </p:nvSpPr>
        <p:spPr>
          <a:xfrm>
            <a:off x="923835" y="1589734"/>
            <a:ext cx="6294783" cy="3670852"/>
          </a:xfrm>
        </p:spPr>
        <p:txBody>
          <a:bodyPr>
            <a:normAutofit/>
          </a:bodyPr>
          <a:lstStyle/>
          <a:p>
            <a:pPr marL="0" indent="0">
              <a:buNone/>
            </a:pPr>
            <a:r>
              <a:rPr lang="it-IT" sz="2400" b="1" i="1" u="sng" dirty="0"/>
              <a:t>Obiettivo 7: </a:t>
            </a:r>
            <a:r>
              <a:rPr lang="it-IT" sz="2000" dirty="0">
                <a:solidFill>
                  <a:srgbClr val="C00000"/>
                </a:solidFill>
              </a:rPr>
              <a:t>Energia pulita e accessibile:</a:t>
            </a:r>
            <a:r>
              <a:rPr lang="it-IT" sz="2000" dirty="0"/>
              <a:t> L’accesso all’energia è un presupposto imprescindibile per la realizzazione di molti obiettivi di sviluppo sostenibile che esulano dal settore energetico, come l’eliminazione della povertà, l’incremento della produzione di derrate alimentari, l’accesso ad acqua pulita, il miglioramento della salute pubblica, l’ampliamento della formazione, l’incentivazione dell’economia e la promozione delle donne sicuramente essenziale in quanto sostiene l’accesso di tutti a servizi di approvvigionamento energetico affidabili, moderni ed economicamente accessibili</a:t>
            </a:r>
            <a:r>
              <a:rPr lang="it-IT" sz="1800" dirty="0"/>
              <a:t>.</a:t>
            </a:r>
          </a:p>
        </p:txBody>
      </p:sp>
      <p:pic>
        <p:nvPicPr>
          <p:cNvPr id="7174" name="Picture 6" descr="Risultato immagini per OBIETTIVO 7">
            <a:extLst>
              <a:ext uri="{FF2B5EF4-FFF2-40B4-BE49-F238E27FC236}">
                <a16:creationId xmlns:a16="http://schemas.microsoft.com/office/drawing/2014/main" xmlns="" id="{8FB321F9-0D86-1C4C-A350-82E06EABDC6C}"/>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val="0"/>
              </a:ext>
            </a:extLst>
          </a:blip>
          <a:srcRect t="1581" r="-4" b="16496"/>
          <a:stretch/>
        </p:blipFill>
        <p:spPr bwMode="auto">
          <a:xfrm>
            <a:off x="8133052" y="4572000"/>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xmlns="" id="{A80AAE57-F63E-4FC8-BDBD-1128A8F24C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4579166"/>
            <a:ext cx="4065304"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4AD88000-B998-4013-98E1-AB42ECDBDE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06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Risultato immagini per lavoro">
            <a:extLst>
              <a:ext uri="{FF2B5EF4-FFF2-40B4-BE49-F238E27FC236}">
                <a16:creationId xmlns:a16="http://schemas.microsoft.com/office/drawing/2014/main" xmlns="" id="{7014923E-475E-EA46-8FFC-2BFCC6AEDC9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655" r="30049"/>
          <a:stretch/>
        </p:blipFill>
        <p:spPr bwMode="auto">
          <a:xfrm>
            <a:off x="-4" y="-3"/>
            <a:ext cx="8133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xmlns="" id="{A7F51CEE-641F-4DE6-B307-0646868AF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Risultato immagini per OBIETTIVO 8">
            <a:extLst>
              <a:ext uri="{FF2B5EF4-FFF2-40B4-BE49-F238E27FC236}">
                <a16:creationId xmlns:a16="http://schemas.microsoft.com/office/drawing/2014/main" xmlns="" id="{01271193-F745-2A4C-8662-F5DC7EC941C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9009" b="34671"/>
          <a:stretch/>
        </p:blipFill>
        <p:spPr bwMode="auto">
          <a:xfrm>
            <a:off x="8133052" y="10"/>
            <a:ext cx="4058948" cy="228599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isultato immagini per lavoro">
            <a:extLst>
              <a:ext uri="{FF2B5EF4-FFF2-40B4-BE49-F238E27FC236}">
                <a16:creationId xmlns:a16="http://schemas.microsoft.com/office/drawing/2014/main" xmlns="" id="{B94CF3D8-301A-AF4A-988B-2E790D29AB62}"/>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1900" r="1" b="1"/>
          <a:stretch/>
        </p:blipFill>
        <p:spPr bwMode="auto">
          <a:xfrm>
            <a:off x="8133051" y="2287663"/>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xmlns="" id="{90E1A876-3ED5-4C4E-9DEE-4392E08E485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2293166"/>
            <a:ext cx="4071292"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xmlns="" id="{6B7814B2-5B66-9640-A446-4B47589BFD60}"/>
              </a:ext>
            </a:extLst>
          </p:cNvPr>
          <p:cNvSpPr>
            <a:spLocks noGrp="1"/>
          </p:cNvSpPr>
          <p:nvPr>
            <p:ph idx="1"/>
          </p:nvPr>
        </p:nvSpPr>
        <p:spPr>
          <a:xfrm>
            <a:off x="725554" y="1364974"/>
            <a:ext cx="6245089" cy="3837170"/>
          </a:xfrm>
        </p:spPr>
        <p:txBody>
          <a:bodyPr>
            <a:normAutofit/>
          </a:bodyPr>
          <a:lstStyle/>
          <a:p>
            <a:pPr marL="0" indent="0">
              <a:buNone/>
            </a:pPr>
            <a:r>
              <a:rPr lang="it-IT" b="1" i="1" u="sng" dirty="0"/>
              <a:t>Obiettivo 8</a:t>
            </a:r>
            <a:r>
              <a:rPr lang="it-IT" sz="2400" dirty="0"/>
              <a:t>: </a:t>
            </a:r>
            <a:r>
              <a:rPr lang="it-IT" sz="2400" dirty="0">
                <a:solidFill>
                  <a:srgbClr val="C00000"/>
                </a:solidFill>
              </a:rPr>
              <a:t>Lavoro dignitoso e crescita economica: </a:t>
            </a:r>
            <a:r>
              <a:rPr lang="it-IT" sz="2400" dirty="0"/>
              <a:t>L’obiettivo 8 comprende sotto-obiettivi concernenti la crescita economica, l’aumento della produttività e la creazione di posti di lavoro dignitosi. Il lavoro forzato deve essere contrastato e i fenomeni della schiavitù moderna e della tratta di esseri umani dovranno essere sradicati entro il 2030. Una crescita economica sostenibile non può inoltre avvenire a scapito dell’ambiente.</a:t>
            </a:r>
          </a:p>
        </p:txBody>
      </p:sp>
      <p:pic>
        <p:nvPicPr>
          <p:cNvPr id="8196" name="Picture 4" descr="Risultato immagini per lavoro">
            <a:extLst>
              <a:ext uri="{FF2B5EF4-FFF2-40B4-BE49-F238E27FC236}">
                <a16:creationId xmlns:a16="http://schemas.microsoft.com/office/drawing/2014/main" xmlns="" id="{9F938293-7CE3-E748-A3E4-BEF43BBA7730}"/>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24"/>
          <a:stretch/>
        </p:blipFill>
        <p:spPr bwMode="auto">
          <a:xfrm>
            <a:off x="8133052" y="4572000"/>
            <a:ext cx="405894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xmlns="" id="{A80AAE57-F63E-4FC8-BDBD-1128A8F24C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6694" y="4579166"/>
            <a:ext cx="4065304"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4AD88000-B998-4013-98E1-AB42ECDBDE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628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Risultato immagini per OBBIETTIVO 9">
            <a:extLst>
              <a:ext uri="{FF2B5EF4-FFF2-40B4-BE49-F238E27FC236}">
                <a16:creationId xmlns:a16="http://schemas.microsoft.com/office/drawing/2014/main" xmlns="" id="{8D8D39A7-7DC6-A343-A65D-C462F66E60C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3625" r="8698" b="2"/>
          <a:stretch/>
        </p:blipFill>
        <p:spPr bwMode="auto">
          <a:xfrm>
            <a:off x="18" y="3850"/>
            <a:ext cx="81330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BB5239E4-9FA5-49C5-8799-3B19977408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8596E13F-C52A-5C43-8DF2-5B03856CC2FE}"/>
              </a:ext>
            </a:extLst>
          </p:cNvPr>
          <p:cNvSpPr>
            <a:spLocks noGrp="1"/>
          </p:cNvSpPr>
          <p:nvPr>
            <p:ph idx="1"/>
          </p:nvPr>
        </p:nvSpPr>
        <p:spPr>
          <a:xfrm>
            <a:off x="893461" y="1398333"/>
            <a:ext cx="5452437" cy="4053653"/>
          </a:xfrm>
        </p:spPr>
        <p:txBody>
          <a:bodyPr>
            <a:normAutofit lnSpcReduction="10000"/>
          </a:bodyPr>
          <a:lstStyle/>
          <a:p>
            <a:pPr marL="0" indent="0">
              <a:buNone/>
            </a:pPr>
            <a:r>
              <a:rPr lang="it-IT" sz="2400" b="1" i="1" u="sng" dirty="0"/>
              <a:t>Obiettivo 9: </a:t>
            </a:r>
            <a:r>
              <a:rPr lang="it-IT" sz="2000" dirty="0">
                <a:solidFill>
                  <a:srgbClr val="C00000"/>
                </a:solidFill>
              </a:rPr>
              <a:t>Sviluppare infrastrutture di qualità e sostenibili, per sostenere lo sviluppo economico e il benessere umano: </a:t>
            </a:r>
          </a:p>
          <a:p>
            <a:pPr marL="0" indent="0">
              <a:buNone/>
            </a:pPr>
            <a:r>
              <a:rPr lang="it-IT" sz="2000" dirty="0"/>
              <a:t>Promuove l’industrializzazione e l’aumento del prodotto interno lordo nei paesi meno sviluppati. Cercando di aumentare l'industrializzazione nei paesi in via di sviluppo e anche l’accesso alle tecnologie fornendo a basso costo Internet nei paesi meno sviluppati.</a:t>
            </a:r>
          </a:p>
          <a:p>
            <a:pPr marL="0" indent="0">
              <a:buNone/>
            </a:pPr>
            <a:r>
              <a:rPr lang="it-IT" sz="2000" dirty="0"/>
              <a:t> </a:t>
            </a:r>
            <a:r>
              <a:rPr lang="it-IT" sz="2000" dirty="0" err="1"/>
              <a:t>É</a:t>
            </a:r>
            <a:r>
              <a:rPr lang="it-IT" sz="2000" dirty="0"/>
              <a:t> importante perché gli investimenti in un’infrastruttura sostenibile e nella ricerca scientifica e tecnologica favoriscono la crescita economica, creano posti di lavoro e promuovono il benessere.</a:t>
            </a:r>
          </a:p>
        </p:txBody>
      </p:sp>
      <p:pic>
        <p:nvPicPr>
          <p:cNvPr id="9222" name="Picture 6" descr="Risultato immagini per OBBIETTIVO 9">
            <a:extLst>
              <a:ext uri="{FF2B5EF4-FFF2-40B4-BE49-F238E27FC236}">
                <a16:creationId xmlns:a16="http://schemas.microsoft.com/office/drawing/2014/main" xmlns="" id="{4EF31F28-6B98-2747-BC64-561FAB949DDB}"/>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t="998" r="-4" b="1200"/>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isultato immagini per OBBIETTIVO 9">
            <a:extLst>
              <a:ext uri="{FF2B5EF4-FFF2-40B4-BE49-F238E27FC236}">
                <a16:creationId xmlns:a16="http://schemas.microsoft.com/office/drawing/2014/main" xmlns="" id="{DC59A89F-6125-1B41-8ABF-D703FB317E8D}"/>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4898" b="4"/>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xmlns="" id="{5E22785E-F089-4541-86A5-62E5E9EE2D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2597702"/>
            <a:ext cx="4065305"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C2E36351-821E-4F14-92E9-005C8A9D6C7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161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xmlns="" id="{3A93628A-4A26-42A6-859F-D1C95150AD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A6860120-5DF1-468A-B8A8-3F65BE9FC5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40D990B0-419D-6D46-A098-92FA8D90F92B}"/>
              </a:ext>
            </a:extLst>
          </p:cNvPr>
          <p:cNvSpPr>
            <a:spLocks noGrp="1"/>
          </p:cNvSpPr>
          <p:nvPr>
            <p:ph idx="1"/>
          </p:nvPr>
        </p:nvSpPr>
        <p:spPr>
          <a:xfrm>
            <a:off x="809764" y="1099930"/>
            <a:ext cx="6367746" cy="5065776"/>
          </a:xfrm>
        </p:spPr>
        <p:txBody>
          <a:bodyPr>
            <a:normAutofit fontScale="92500"/>
          </a:bodyPr>
          <a:lstStyle/>
          <a:p>
            <a:pPr marL="0" indent="0">
              <a:buNone/>
            </a:pPr>
            <a:r>
              <a:rPr lang="it-IT" b="1" i="1" u="sng" dirty="0"/>
              <a:t>Obiettivo 10: </a:t>
            </a:r>
            <a:r>
              <a:rPr lang="it-IT" sz="2400" dirty="0">
                <a:solidFill>
                  <a:srgbClr val="C00000"/>
                </a:solidFill>
              </a:rPr>
              <a:t>Ridurre le disuguaglianze all’interno dei e fra i Paesi. </a:t>
            </a:r>
            <a:r>
              <a:rPr lang="it-IT" sz="2400" dirty="0"/>
              <a:t>Concretamente, l’obiettivo 10 esige che il tasso di crescita del reddito del 40 per cento della popolazione più povera sia incrementato in modo durevole. Inoltre, entro il 2030 tutti dovranno avere diritto </a:t>
            </a:r>
            <a:r>
              <a:rPr lang="it-IT" sz="2400" dirty="0" err="1"/>
              <a:t>all’empowerment</a:t>
            </a:r>
            <a:r>
              <a:rPr lang="it-IT" sz="2400" dirty="0"/>
              <a:t> e l’inclusione sociale, economica e politica dovrà essere promossa. Le pari opportunità dovranno essere garantite eliminando leggi, politiche e pratiche discriminatorie. Si mira d’altronde ad una politica migratoria responsabile e sicura. I Paesi in via di sviluppo dovranno godere di una rappresentanza migliore nelle istituzioni economiche e finanziarie internazionali e avere maggiori opportunità di esprimere il proprio parere nei processi decisionali.</a:t>
            </a:r>
          </a:p>
        </p:txBody>
      </p:sp>
      <p:pic>
        <p:nvPicPr>
          <p:cNvPr id="10242" name="Picture 2" descr="Risultato immagini per OBBIETTIVO 10">
            <a:extLst>
              <a:ext uri="{FF2B5EF4-FFF2-40B4-BE49-F238E27FC236}">
                <a16:creationId xmlns:a16="http://schemas.microsoft.com/office/drawing/2014/main" xmlns="" id="{4E063C32-47CB-604D-9C84-54DE6E1A2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31" r="16065" b="1"/>
          <a:stretch/>
        </p:blipFill>
        <p:spPr bwMode="auto">
          <a:xfrm>
            <a:off x="7533388" y="891540"/>
            <a:ext cx="2297804" cy="254201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isultato immagini per OBBIETTIVO 10">
            <a:extLst>
              <a:ext uri="{FF2B5EF4-FFF2-40B4-BE49-F238E27FC236}">
                <a16:creationId xmlns:a16="http://schemas.microsoft.com/office/drawing/2014/main" xmlns="" id="{238CD04A-0186-FE43-9D79-021057ECA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40" r="24059" b="-1"/>
          <a:stretch/>
        </p:blipFill>
        <p:spPr bwMode="auto">
          <a:xfrm>
            <a:off x="7542431" y="3684109"/>
            <a:ext cx="2152789" cy="2729442"/>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10246" name="Picture 6" descr="Risultato immagini per OBBIETTIVO 10">
            <a:extLst>
              <a:ext uri="{FF2B5EF4-FFF2-40B4-BE49-F238E27FC236}">
                <a16:creationId xmlns:a16="http://schemas.microsoft.com/office/drawing/2014/main" xmlns="" id="{FC2E52F3-DB5F-144D-A156-7AA4E2F918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41" r="31753" b="-3"/>
          <a:stretch/>
        </p:blipFill>
        <p:spPr bwMode="auto">
          <a:xfrm>
            <a:off x="9831193" y="899158"/>
            <a:ext cx="2228790" cy="25344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Risultato immagini per OBBIETTIVO 10">
            <a:extLst>
              <a:ext uri="{FF2B5EF4-FFF2-40B4-BE49-F238E27FC236}">
                <a16:creationId xmlns:a16="http://schemas.microsoft.com/office/drawing/2014/main" xmlns="" id="{E1640466-750C-5A47-A658-33D5FF0A34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804" r="32706"/>
          <a:stretch/>
        </p:blipFill>
        <p:spPr bwMode="auto">
          <a:xfrm>
            <a:off x="9709305" y="3433558"/>
            <a:ext cx="2263550" cy="3171097"/>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xmlns="" id="{7A5FDA87-C737-406E-9876-2EF48219DD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34351" y="3427095"/>
            <a:ext cx="3621024"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E7FFE047-2FA9-4A6F-92E1-34885DE20D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344383" y="891540"/>
            <a:ext cx="0" cy="5065776"/>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pic>
        <p:nvPicPr>
          <p:cNvPr id="13" name="Picture 10" descr="Risultato immagini per uguaglianza">
            <a:extLst>
              <a:ext uri="{FF2B5EF4-FFF2-40B4-BE49-F238E27FC236}">
                <a16:creationId xmlns:a16="http://schemas.microsoft.com/office/drawing/2014/main" xmlns="" id="{51EDB0A1-6BD7-4F41-B51B-CD27C31D0A4E}"/>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693683" y="809244"/>
            <a:ext cx="6973823" cy="523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043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72" name="Picture 8" descr="Risultato immagini per OBBIETTIVO 11">
            <a:extLst>
              <a:ext uri="{FF2B5EF4-FFF2-40B4-BE49-F238E27FC236}">
                <a16:creationId xmlns:a16="http://schemas.microsoft.com/office/drawing/2014/main" xmlns="" id="{D1478086-02C9-924A-8126-5A6873605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36"/>
          <a:stretch/>
        </p:blipFill>
        <p:spPr bwMode="auto">
          <a:xfrm>
            <a:off x="0" y="0"/>
            <a:ext cx="12182474" cy="685800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96EEF187-8434-4B76-BE40-006EEBB263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734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xmlns="" id="{681CD866-52B5-4280-A92B-56BDFD1E9A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0"/>
            <a:ext cx="7537704"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Risultato immagini per OBBIETTIVO 11">
            <a:extLst>
              <a:ext uri="{FF2B5EF4-FFF2-40B4-BE49-F238E27FC236}">
                <a16:creationId xmlns:a16="http://schemas.microsoft.com/office/drawing/2014/main" xmlns="" id="{2AC17DB9-225E-9B4F-B0D5-122EDC3EBD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7" r="15101" b="-1"/>
          <a:stretch/>
        </p:blipFill>
        <p:spPr bwMode="auto">
          <a:xfrm>
            <a:off x="5290249" y="643467"/>
            <a:ext cx="1965960" cy="237575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isultato immagini per OBBIETTIVO 11">
            <a:extLst>
              <a:ext uri="{FF2B5EF4-FFF2-40B4-BE49-F238E27FC236}">
                <a16:creationId xmlns:a16="http://schemas.microsoft.com/office/drawing/2014/main" xmlns="" id="{79B1F85C-F812-6948-835E-5A5904DDE2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13" r="19632" b="-4"/>
          <a:stretch/>
        </p:blipFill>
        <p:spPr bwMode="auto">
          <a:xfrm>
            <a:off x="7424329" y="643467"/>
            <a:ext cx="1965960" cy="237575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isultato immagini per OBBIETTIVO 11">
            <a:extLst>
              <a:ext uri="{FF2B5EF4-FFF2-40B4-BE49-F238E27FC236}">
                <a16:creationId xmlns:a16="http://schemas.microsoft.com/office/drawing/2014/main" xmlns="" id="{008598A5-2EF1-D84C-BE2C-B185533680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083" r="26196" b="3"/>
          <a:stretch/>
        </p:blipFill>
        <p:spPr bwMode="auto">
          <a:xfrm>
            <a:off x="9558410" y="643469"/>
            <a:ext cx="1965960" cy="2375757"/>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4E7DF8DE-1B20-C74B-81DF-FDDB1F5B2848}"/>
              </a:ext>
            </a:extLst>
          </p:cNvPr>
          <p:cNvSpPr>
            <a:spLocks noGrp="1"/>
          </p:cNvSpPr>
          <p:nvPr>
            <p:ph idx="1"/>
          </p:nvPr>
        </p:nvSpPr>
        <p:spPr>
          <a:xfrm>
            <a:off x="4971235" y="2859158"/>
            <a:ext cx="6872148" cy="3998842"/>
          </a:xfrm>
        </p:spPr>
        <p:txBody>
          <a:bodyPr anchor="ctr">
            <a:normAutofit/>
          </a:bodyPr>
          <a:lstStyle/>
          <a:p>
            <a:pPr marL="0" indent="0">
              <a:buNone/>
            </a:pPr>
            <a:r>
              <a:rPr lang="it-IT" sz="2000" b="1" i="1" u="sng" dirty="0"/>
              <a:t>Obiettivo 11:</a:t>
            </a:r>
            <a:r>
              <a:rPr lang="it-IT" sz="1600" dirty="0"/>
              <a:t> </a:t>
            </a:r>
            <a:r>
              <a:rPr lang="it-IT" sz="1800" dirty="0">
                <a:solidFill>
                  <a:srgbClr val="FF0000"/>
                </a:solidFill>
              </a:rPr>
              <a:t>Rendere le città e gli insediamenti umani inclusivi, sicuri, resilienti e sostenibili</a:t>
            </a:r>
          </a:p>
          <a:p>
            <a:pPr marL="0" indent="0">
              <a:buNone/>
            </a:pPr>
            <a:r>
              <a:rPr lang="it-IT" sz="1800" dirty="0"/>
              <a:t>L’obiettivo 11 mira a ridurre l’inquinamento pro capite prodotto dalle città, in particolare per quanto riguarda la qualità dell’aria e la gestione dei rifiuti. Lo sviluppo urbano dovrà essere più inclusivo e sostenibile, tra</a:t>
            </a:r>
          </a:p>
          <a:p>
            <a:pPr marL="0" indent="0">
              <a:buNone/>
            </a:pPr>
            <a:r>
              <a:rPr lang="it-IT" sz="1800" dirty="0"/>
              <a:t>L’altro grazie a una pianificazione degli insediamenti partecipativa, integrata e sostenibile. Dovrà altresì essere garantito l’accesso di tutti a superfici verdi e spazi pubblici sicuri e inclusivi, soprattutto per donne e bambini, anziani e persone con disabilità. Dovrà infine essere assicurato anche l’accesso a spazi abitativi e sistemi di trasporti sicuri ed economici.</a:t>
            </a:r>
            <a:endParaRPr lang="it-IT" sz="1600" dirty="0"/>
          </a:p>
        </p:txBody>
      </p:sp>
    </p:spTree>
    <p:extLst>
      <p:ext uri="{BB962C8B-B14F-4D97-AF65-F5344CB8AC3E}">
        <p14:creationId xmlns:p14="http://schemas.microsoft.com/office/powerpoint/2010/main" val="21868148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xmlns=""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xmlns="" id="{698DC1B4-9C49-491A-B0C4-CF9ABED0C7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77893"/>
            <a:ext cx="1861854" cy="717514"/>
            <a:chOff x="0" y="377893"/>
            <a:chExt cx="1861854" cy="717514"/>
          </a:xfrm>
          <a:solidFill>
            <a:schemeClr val="bg1"/>
          </a:solidFill>
        </p:grpSpPr>
        <p:sp>
          <p:nvSpPr>
            <p:cNvPr id="78" name="Freeform: Shape 77">
              <a:extLst>
                <a:ext uri="{FF2B5EF4-FFF2-40B4-BE49-F238E27FC236}">
                  <a16:creationId xmlns:a16="http://schemas.microsoft.com/office/drawing/2014/main" xmlns="" id="{C5A741B9-65EC-4C5B-9FE0-4A18575771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79" name="Freeform: Shape 78">
              <a:extLst>
                <a:ext uri="{FF2B5EF4-FFF2-40B4-BE49-F238E27FC236}">
                  <a16:creationId xmlns:a16="http://schemas.microsoft.com/office/drawing/2014/main" xmlns="" id="{C0BB4301-41FA-4453-956F-A11CC664B6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12290" name="Picture 2" descr="Risultato immagini per OBBIETTIVO 12">
            <a:extLst>
              <a:ext uri="{FF2B5EF4-FFF2-40B4-BE49-F238E27FC236}">
                <a16:creationId xmlns:a16="http://schemas.microsoft.com/office/drawing/2014/main" xmlns="" id="{FB2F7062-8DB8-8045-A086-755A88C32D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
          <a:stretch/>
        </p:blipFill>
        <p:spPr bwMode="auto">
          <a:xfrm>
            <a:off x="477541" y="269354"/>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xmlns="" id="{E5C89038-920A-4C2C-96CF-80507027B69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0064" y="2828266"/>
            <a:ext cx="805908" cy="805908"/>
            <a:chOff x="817371" y="4276255"/>
            <a:chExt cx="413564" cy="413564"/>
          </a:xfrm>
          <a:solidFill>
            <a:srgbClr val="FFFFFF"/>
          </a:solidFill>
        </p:grpSpPr>
        <p:sp>
          <p:nvSpPr>
            <p:cNvPr id="82" name="Graphic 212">
              <a:extLst>
                <a:ext uri="{FF2B5EF4-FFF2-40B4-BE49-F238E27FC236}">
                  <a16:creationId xmlns:a16="http://schemas.microsoft.com/office/drawing/2014/main" xmlns="" id="{8D8F13C5-4B99-432F-A339-372E57EB6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3" name="Graphic 212">
              <a:extLst>
                <a:ext uri="{FF2B5EF4-FFF2-40B4-BE49-F238E27FC236}">
                  <a16:creationId xmlns:a16="http://schemas.microsoft.com/office/drawing/2014/main" xmlns="" id="{413EEA21-9A3A-47C8-A94C-D6EFE2EF5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85" name="Group 84">
            <a:extLst>
              <a:ext uri="{FF2B5EF4-FFF2-40B4-BE49-F238E27FC236}">
                <a16:creationId xmlns:a16="http://schemas.microsoft.com/office/drawing/2014/main" xmlns="" id="{9A15111C-2752-4649-B55B-B93FF93F972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0064" y="2823516"/>
            <a:ext cx="805908" cy="805908"/>
            <a:chOff x="817371" y="4276255"/>
            <a:chExt cx="413564" cy="413564"/>
          </a:xfrm>
          <a:solidFill>
            <a:schemeClr val="accent2">
              <a:alpha val="30000"/>
            </a:schemeClr>
          </a:solidFill>
        </p:grpSpPr>
        <p:sp>
          <p:nvSpPr>
            <p:cNvPr id="86" name="Graphic 212">
              <a:extLst>
                <a:ext uri="{FF2B5EF4-FFF2-40B4-BE49-F238E27FC236}">
                  <a16:creationId xmlns:a16="http://schemas.microsoft.com/office/drawing/2014/main" xmlns="" id="{877E3FF1-E4B8-49CB-9DD6-7D2067808F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7" name="Graphic 212">
              <a:extLst>
                <a:ext uri="{FF2B5EF4-FFF2-40B4-BE49-F238E27FC236}">
                  <a16:creationId xmlns:a16="http://schemas.microsoft.com/office/drawing/2014/main" xmlns="" id="{945D9A4A-CCDB-40CE-BD57-15BE15B877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Segnaposto contenuto 2">
            <a:extLst>
              <a:ext uri="{FF2B5EF4-FFF2-40B4-BE49-F238E27FC236}">
                <a16:creationId xmlns:a16="http://schemas.microsoft.com/office/drawing/2014/main" xmlns="" id="{E8CDC3C3-98F8-B842-918B-451A678BC3DE}"/>
              </a:ext>
            </a:extLst>
          </p:cNvPr>
          <p:cNvSpPr>
            <a:spLocks noGrp="1"/>
          </p:cNvSpPr>
          <p:nvPr>
            <p:ph idx="1"/>
          </p:nvPr>
        </p:nvSpPr>
        <p:spPr>
          <a:xfrm>
            <a:off x="6203581" y="796018"/>
            <a:ext cx="5652332" cy="5191046"/>
          </a:xfrm>
        </p:spPr>
        <p:txBody>
          <a:bodyPr>
            <a:normAutofit lnSpcReduction="10000"/>
          </a:bodyPr>
          <a:lstStyle/>
          <a:p>
            <a:pPr marL="0" indent="0">
              <a:buNone/>
            </a:pPr>
            <a:r>
              <a:rPr lang="it-IT" b="1" i="1" u="sng" dirty="0">
                <a:solidFill>
                  <a:schemeClr val="bg1"/>
                </a:solidFill>
              </a:rPr>
              <a:t>Obiettivo 12: </a:t>
            </a:r>
            <a:r>
              <a:rPr lang="it-IT" sz="2400" dirty="0">
                <a:solidFill>
                  <a:schemeClr val="bg1"/>
                </a:solidFill>
              </a:rPr>
              <a:t>Garantire modelli di consumo e produzione sostenibili</a:t>
            </a:r>
          </a:p>
          <a:p>
            <a:pPr marL="0" indent="0">
              <a:buNone/>
            </a:pPr>
            <a:r>
              <a:rPr lang="it-IT" sz="2400" dirty="0">
                <a:solidFill>
                  <a:schemeClr val="bg1"/>
                </a:solidFill>
              </a:rPr>
              <a:t>L’obiettivo 12 promuove l’attuazione del programma decennale dell’ONU per un modello di consumo e di produzione sostenibile. L’obiettivo è adottare un approccio rispettoso dell’ambiente ai prodotti chimici e ai rifiuti. Il volume dei rifiuti dovrà essere notevolmente ridotto, tra le altre cose grazie al recupero. Lo spreco di</a:t>
            </a:r>
          </a:p>
          <a:p>
            <a:pPr marL="0" indent="0">
              <a:buNone/>
            </a:pPr>
            <a:r>
              <a:rPr lang="it-IT" sz="2400" dirty="0">
                <a:solidFill>
                  <a:schemeClr val="bg1"/>
                </a:solidFill>
              </a:rPr>
              <a:t>derrate alimentari dovrà essere dimezzato. Le imprese dovranno essere spronate a una gestione aziendale sostenibile. Inoltre, gli acquisti pubblici dovranno rifarsi ai criteri di sostenibilità.</a:t>
            </a:r>
          </a:p>
        </p:txBody>
      </p:sp>
      <p:pic>
        <p:nvPicPr>
          <p:cNvPr id="12292" name="Picture 4" descr="Risultato immagini per OBBIETTIVO 12">
            <a:extLst>
              <a:ext uri="{FF2B5EF4-FFF2-40B4-BE49-F238E27FC236}">
                <a16:creationId xmlns:a16="http://schemas.microsoft.com/office/drawing/2014/main" xmlns="" id="{07E70FF8-AC63-114E-9A3B-38AC2905E5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86" r="14963" b="-1"/>
          <a:stretch/>
        </p:blipFill>
        <p:spPr bwMode="auto">
          <a:xfrm>
            <a:off x="1828492" y="3481328"/>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pic>
        <p:nvPicPr>
          <p:cNvPr id="12294" name="Picture 6" descr="Risultato immagini per OBBIETTIVO 12">
            <a:extLst>
              <a:ext uri="{FF2B5EF4-FFF2-40B4-BE49-F238E27FC236}">
                <a16:creationId xmlns:a16="http://schemas.microsoft.com/office/drawing/2014/main" xmlns="" id="{75269970-12A4-3B46-9D3A-FEFC77D641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19" r="19178" b="-5"/>
          <a:stretch/>
        </p:blipFill>
        <p:spPr bwMode="auto">
          <a:xfrm>
            <a:off x="3820702" y="1675969"/>
            <a:ext cx="2167719" cy="2167719"/>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grpSp>
        <p:nvGrpSpPr>
          <p:cNvPr id="89" name="Graphic 185">
            <a:extLst>
              <a:ext uri="{FF2B5EF4-FFF2-40B4-BE49-F238E27FC236}">
                <a16:creationId xmlns:a16="http://schemas.microsoft.com/office/drawing/2014/main" xmlns="" id="{582A903B-6B78-4F0A-B7C9-3D80499020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428634" y="5987064"/>
            <a:ext cx="1054466" cy="469689"/>
            <a:chOff x="9841624" y="4115729"/>
            <a:chExt cx="602169" cy="268223"/>
          </a:xfrm>
          <a:solidFill>
            <a:schemeClr val="bg1"/>
          </a:solidFill>
        </p:grpSpPr>
        <p:sp>
          <p:nvSpPr>
            <p:cNvPr id="90" name="Freeform: Shape 89">
              <a:extLst>
                <a:ext uri="{FF2B5EF4-FFF2-40B4-BE49-F238E27FC236}">
                  <a16:creationId xmlns:a16="http://schemas.microsoft.com/office/drawing/2014/main" xmlns="" id="{D510EA93-8F64-42C8-A630-D449506E95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06CB53FC-E4DA-4001-928B-9998A85EA5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xmlns="" id="{D210B969-4FDF-4AAC-9397-63D5434958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xmlns="" id="{570B3EF0-84EA-4F47-86A3-1EA1F644A4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id="{259369A8-EF57-42A1-8EC8-F6A9F92A3A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53949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Risultato immagini per OBBIETTIVO 13">
            <a:extLst>
              <a:ext uri="{FF2B5EF4-FFF2-40B4-BE49-F238E27FC236}">
                <a16:creationId xmlns:a16="http://schemas.microsoft.com/office/drawing/2014/main" xmlns="" id="{6A89A830-2A93-A54B-B1FE-F8CEADA9866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6624" r="15105" b="-1"/>
          <a:stretch/>
        </p:blipFill>
        <p:spPr bwMode="auto">
          <a:xfrm>
            <a:off x="18" y="3850"/>
            <a:ext cx="81330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BB5239E4-9FA5-49C5-8799-3B19977408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2D84FC22-4830-1348-8C94-F0323AC8828F}"/>
              </a:ext>
            </a:extLst>
          </p:cNvPr>
          <p:cNvSpPr>
            <a:spLocks noGrp="1"/>
          </p:cNvSpPr>
          <p:nvPr>
            <p:ph idx="1"/>
          </p:nvPr>
        </p:nvSpPr>
        <p:spPr>
          <a:xfrm>
            <a:off x="897834" y="1295090"/>
            <a:ext cx="5811750" cy="4296566"/>
          </a:xfrm>
        </p:spPr>
        <p:txBody>
          <a:bodyPr>
            <a:normAutofit/>
          </a:bodyPr>
          <a:lstStyle/>
          <a:p>
            <a:pPr marL="0" indent="0">
              <a:buNone/>
            </a:pPr>
            <a:r>
              <a:rPr lang="it-IT" sz="1800" b="1" i="1" u="sng" dirty="0"/>
              <a:t>Obiettivo 13:</a:t>
            </a:r>
            <a:r>
              <a:rPr lang="it-IT" sz="1800" dirty="0"/>
              <a:t> </a:t>
            </a:r>
            <a:r>
              <a:rPr lang="it-IT" sz="1800" dirty="0">
                <a:solidFill>
                  <a:srgbClr val="FF0000"/>
                </a:solidFill>
              </a:rPr>
              <a:t>Adottare misure urgenti per combattere i cambiamenti climatici e le loro conseguenze: </a:t>
            </a:r>
          </a:p>
          <a:p>
            <a:pPr marL="0" indent="0">
              <a:buNone/>
            </a:pPr>
            <a:r>
              <a:rPr lang="it-IT" sz="1800" dirty="0"/>
              <a:t>L’obiettivo 13 invita gli Stati a integrare misure di protezione dell’ambiente nelle proprie politiche nazionali e di sostenersi reciprocamente di fronte alle sfide. Riconosce la Convenzione quadro delle Nazioni Unite sui cambiamenti climatici come principale forum intergovernativo per le negoziazioni volte a individuare una risposta globale ai cambiamenti climatici. A integrazione di tali negoziati, l’obiettivo prevede un rafforzamento della resilienza alle catastrofi naturali provocate dai mutamenti climatici e ribadisce la promessa dei Paesi più sviluppati di raccogliere congiuntamente, entro il 2020, 100 miliardi di dollari all’anno provenienti da varie fonti per aiutare i Paesi in via di sviluppo ad adattarsi ai mutamenti climatici.</a:t>
            </a:r>
          </a:p>
          <a:p>
            <a:pPr marL="0" indent="0">
              <a:buNone/>
            </a:pPr>
            <a:endParaRPr lang="it-IT" sz="1600" dirty="0"/>
          </a:p>
        </p:txBody>
      </p:sp>
      <p:pic>
        <p:nvPicPr>
          <p:cNvPr id="13314" name="Picture 2" descr="Risultato immagini per OBBIETTIVO 13">
            <a:extLst>
              <a:ext uri="{FF2B5EF4-FFF2-40B4-BE49-F238E27FC236}">
                <a16:creationId xmlns:a16="http://schemas.microsoft.com/office/drawing/2014/main" xmlns="" id="{71A595D6-61BA-B54E-BD3A-64E05C576943}"/>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t="8982" r="-4" b="27202"/>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Risultato immagini per OBBIETTIVO 13">
            <a:extLst>
              <a:ext uri="{FF2B5EF4-FFF2-40B4-BE49-F238E27FC236}">
                <a16:creationId xmlns:a16="http://schemas.microsoft.com/office/drawing/2014/main" xmlns="" id="{307975D7-93FF-2E46-B2B2-8122D2923C33}"/>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3592" r="22848" b="-1"/>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xmlns="" id="{5E22785E-F089-4541-86A5-62E5E9EE2D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2597702"/>
            <a:ext cx="4065305"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C2E36351-821E-4F14-92E9-005C8A9D6C7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569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6" name="Rectangle 76">
            <a:extLst>
              <a:ext uri="{FF2B5EF4-FFF2-40B4-BE49-F238E27FC236}">
                <a16:creationId xmlns:a16="http://schemas.microsoft.com/office/drawing/2014/main" xmlns="" id="{85016AEC-0320-4ED0-8ECB-FE11DDDFE1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Risultato immagini per OBBIETTIVO 14">
            <a:extLst>
              <a:ext uri="{FF2B5EF4-FFF2-40B4-BE49-F238E27FC236}">
                <a16:creationId xmlns:a16="http://schemas.microsoft.com/office/drawing/2014/main" xmlns="" id="{06D9B342-E2C0-6F4A-92B7-EEE2D97E315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2" b="18781"/>
          <a:stretch/>
        </p:blipFill>
        <p:spPr bwMode="auto">
          <a:xfrm>
            <a:off x="20" y="10"/>
            <a:ext cx="6095674"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Risultato immagini per OBBIETTIVO 14">
            <a:extLst>
              <a:ext uri="{FF2B5EF4-FFF2-40B4-BE49-F238E27FC236}">
                <a16:creationId xmlns:a16="http://schemas.microsoft.com/office/drawing/2014/main" xmlns="" id="{393B7C3E-6592-4141-8674-F158849A8E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67" r="-1" b="-1"/>
          <a:stretch/>
        </p:blipFill>
        <p:spPr bwMode="auto">
          <a:xfrm>
            <a:off x="6096306" y="10"/>
            <a:ext cx="6095694" cy="3428990"/>
          </a:xfrm>
          <a:prstGeom prst="rect">
            <a:avLst/>
          </a:prstGeom>
          <a:noFill/>
          <a:extLst>
            <a:ext uri="{909E8E84-426E-40DD-AFC4-6F175D3DCCD1}">
              <a14:hiddenFill xmlns:a14="http://schemas.microsoft.com/office/drawing/2010/main">
                <a:solidFill>
                  <a:srgbClr val="FFFFFF"/>
                </a:solidFill>
              </a14:hiddenFill>
            </a:ext>
          </a:extLst>
        </p:spPr>
      </p:pic>
      <p:cxnSp>
        <p:nvCxnSpPr>
          <p:cNvPr id="14347" name="Straight Connector 78">
            <a:extLst>
              <a:ext uri="{FF2B5EF4-FFF2-40B4-BE49-F238E27FC236}">
                <a16:creationId xmlns:a16="http://schemas.microsoft.com/office/drawing/2014/main" xmlns="" id="{7BAAB4CD-94EB-484F-A19C-612209BB12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3840"/>
            <a:ext cx="0" cy="982248"/>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pic>
        <p:nvPicPr>
          <p:cNvPr id="14338" name="Picture 2" descr="Risultato immagini per OBBIETTIVO 14">
            <a:extLst>
              <a:ext uri="{FF2B5EF4-FFF2-40B4-BE49-F238E27FC236}">
                <a16:creationId xmlns:a16="http://schemas.microsoft.com/office/drawing/2014/main" xmlns="" id="{16686924-677C-6D4A-8F4C-7E365DCDCC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736" b="34042"/>
          <a:stretch/>
        </p:blipFill>
        <p:spPr bwMode="auto">
          <a:xfrm>
            <a:off x="20" y="3430905"/>
            <a:ext cx="6095671" cy="3427095"/>
          </a:xfrm>
          <a:prstGeom prst="rect">
            <a:avLst/>
          </a:prstGeom>
          <a:noFill/>
          <a:extLst>
            <a:ext uri="{909E8E84-426E-40DD-AFC4-6F175D3DCCD1}">
              <a14:hiddenFill xmlns:a14="http://schemas.microsoft.com/office/drawing/2010/main">
                <a:solidFill>
                  <a:srgbClr val="FFFFFF"/>
                </a:solidFill>
              </a14:hiddenFill>
            </a:ext>
          </a:extLst>
        </p:spPr>
      </p:pic>
      <p:cxnSp>
        <p:nvCxnSpPr>
          <p:cNvPr id="14348" name="Straight Connector 80">
            <a:extLst>
              <a:ext uri="{FF2B5EF4-FFF2-40B4-BE49-F238E27FC236}">
                <a16:creationId xmlns:a16="http://schemas.microsoft.com/office/drawing/2014/main" xmlns="" id="{EC494B22-CD76-4492-B04C-BF7B83D38F6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a:endCxn id="8" idx="1"/>
          </p:cNvCxnSpPr>
          <p:nvPr>
            <p:extLst>
              <p:ext uri="{386F3935-93C4-4BCD-93E2-E3B085C9AB24}">
                <p16:designElem xmlns:p16="http://schemas.microsoft.com/office/powerpoint/2015/main" xmlns="" val="1"/>
              </p:ext>
            </p:extLst>
          </p:nvPr>
        </p:nvCxnSpPr>
        <p:spPr>
          <a:xfrm flipV="1">
            <a:off x="722376" y="3427095"/>
            <a:ext cx="480060" cy="1906"/>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14349" name="Rectangle 82">
            <a:extLst>
              <a:ext uri="{FF2B5EF4-FFF2-40B4-BE49-F238E27FC236}">
                <a16:creationId xmlns:a16="http://schemas.microsoft.com/office/drawing/2014/main" xmlns="" id="{460A4E24-8FA6-410B-BD54-F328B0F0F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2" name="Picture 6" descr="Risultato immagini per OBBIETTIVO 14">
            <a:extLst>
              <a:ext uri="{FF2B5EF4-FFF2-40B4-BE49-F238E27FC236}">
                <a16:creationId xmlns:a16="http://schemas.microsoft.com/office/drawing/2014/main" xmlns="" id="{2B7C88FD-8A0E-1148-B0B5-1AFFD751ED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51" r="36492" b="2"/>
          <a:stretch/>
        </p:blipFill>
        <p:spPr bwMode="auto">
          <a:xfrm>
            <a:off x="6095690" y="3429000"/>
            <a:ext cx="6096309"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14350" name="Straight Connector 84">
            <a:extLst>
              <a:ext uri="{FF2B5EF4-FFF2-40B4-BE49-F238E27FC236}">
                <a16:creationId xmlns:a16="http://schemas.microsoft.com/office/drawing/2014/main" xmlns="" id="{C3C9E9F5-11DD-490A-B75A-C9538F0EE5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302076" y="3429001"/>
            <a:ext cx="889924"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14351" name="Straight Connector 86">
            <a:extLst>
              <a:ext uri="{FF2B5EF4-FFF2-40B4-BE49-F238E27FC236}">
                <a16:creationId xmlns:a16="http://schemas.microsoft.com/office/drawing/2014/main" xmlns="" id="{2B71298F-E3B3-49AB-9187-1174CAE57E8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5962650"/>
            <a:ext cx="0" cy="89535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xmlns="" id="{399D0148-8B22-43CB-8394-A35911F539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02436" y="891540"/>
            <a:ext cx="10099026" cy="50711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contenuto 3">
            <a:extLst>
              <a:ext uri="{FF2B5EF4-FFF2-40B4-BE49-F238E27FC236}">
                <a16:creationId xmlns:a16="http://schemas.microsoft.com/office/drawing/2014/main" xmlns="" id="{A640B120-4D69-EA44-AD67-2D6F72CD6F4C}"/>
              </a:ext>
            </a:extLst>
          </p:cNvPr>
          <p:cNvSpPr>
            <a:spLocks noGrp="1"/>
          </p:cNvSpPr>
          <p:nvPr>
            <p:ph idx="1"/>
          </p:nvPr>
        </p:nvSpPr>
        <p:spPr>
          <a:xfrm>
            <a:off x="1924792" y="2060026"/>
            <a:ext cx="8814619" cy="3262426"/>
          </a:xfrm>
        </p:spPr>
        <p:txBody>
          <a:bodyPr>
            <a:normAutofit/>
          </a:bodyPr>
          <a:lstStyle/>
          <a:p>
            <a:pPr marL="0" indent="0">
              <a:buNone/>
            </a:pPr>
            <a:r>
              <a:rPr lang="it-IT" b="1" i="1" u="sng" dirty="0"/>
              <a:t>Obiettivo 14: </a:t>
            </a:r>
            <a:r>
              <a:rPr lang="it-IT" sz="2400" dirty="0">
                <a:solidFill>
                  <a:srgbClr val="FF0000"/>
                </a:solidFill>
              </a:rPr>
              <a:t>Vita sott’acqua</a:t>
            </a:r>
            <a:r>
              <a:rPr lang="it-IT" sz="2400" dirty="0"/>
              <a:t>: L’obiettivo 14 mira a ridurre in modo significativo 2025 tutti i tipi di inquinamento marittimo e a portare a un livello minimo l’acidificazione degli oceani. Per porre un limite alla pesca eccessiva. Le attività illegali dovranno essere sradicate entro il 2020. Inoltre, determinate forme di sovvenzioni alla pesca dovranno essere vietate.</a:t>
            </a:r>
          </a:p>
        </p:txBody>
      </p:sp>
    </p:spTree>
    <p:extLst>
      <p:ext uri="{BB962C8B-B14F-4D97-AF65-F5344CB8AC3E}">
        <p14:creationId xmlns:p14="http://schemas.microsoft.com/office/powerpoint/2010/main" val="257221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6" name="Picture 6" descr="Risultato immagini per OBBIETTIVO 15">
            <a:extLst>
              <a:ext uri="{FF2B5EF4-FFF2-40B4-BE49-F238E27FC236}">
                <a16:creationId xmlns:a16="http://schemas.microsoft.com/office/drawing/2014/main" xmlns="" id="{D515F348-1C3D-8242-B205-8395E90A61E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471" r="29600"/>
          <a:stretch/>
        </p:blipFill>
        <p:spPr bwMode="auto">
          <a:xfrm>
            <a:off x="20" y="10"/>
            <a:ext cx="8133032" cy="6857990"/>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xmlns="" id="{BB5239E4-9FA5-49C5-8799-3B19977408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33628E61-1AC1-D841-9E34-B97B7249DCFC}"/>
              </a:ext>
            </a:extLst>
          </p:cNvPr>
          <p:cNvSpPr>
            <a:spLocks noGrp="1"/>
          </p:cNvSpPr>
          <p:nvPr>
            <p:ph idx="1"/>
          </p:nvPr>
        </p:nvSpPr>
        <p:spPr>
          <a:xfrm>
            <a:off x="1084866" y="1192696"/>
            <a:ext cx="5899030" cy="3905007"/>
          </a:xfrm>
        </p:spPr>
        <p:txBody>
          <a:bodyPr>
            <a:normAutofit fontScale="92500"/>
          </a:bodyPr>
          <a:lstStyle/>
          <a:p>
            <a:pPr marL="0" indent="0">
              <a:buNone/>
            </a:pPr>
            <a:r>
              <a:rPr lang="it-IT" b="1" i="1" u="sng" dirty="0"/>
              <a:t>Obiettivo 15:</a:t>
            </a:r>
            <a:r>
              <a:rPr lang="it-IT" b="1" i="1" u="sng" dirty="0">
                <a:solidFill>
                  <a:srgbClr val="FF0000"/>
                </a:solidFill>
              </a:rPr>
              <a:t> </a:t>
            </a:r>
            <a:r>
              <a:rPr lang="it-IT" sz="2400" dirty="0">
                <a:solidFill>
                  <a:srgbClr val="FF0000"/>
                </a:solidFill>
              </a:rPr>
              <a:t>Vita sulla terra</a:t>
            </a:r>
            <a:r>
              <a:rPr lang="it-IT" sz="2400" dirty="0"/>
              <a:t>. La biodiversità esprime la differenza biologica tra gli individui di una stessa specie, in reazione alle condizioni ambientali. L’obiettivo 15 mira a proteggere, gli ecosistemi. Il disboscamento dovrà essere fermato e le foreste danneggiate dovranno essere ripristinate. Inoltre entro il 2030 dovrà essere combattuta la desertificazione e le superfici colpite da tale fenomeno, dovranno essere risanate. L’obiettivo 15 richiede misure urgenti volte a fermare il bracconaggio e il commercio di specie animali e vegetali protette.</a:t>
            </a:r>
          </a:p>
          <a:p>
            <a:pPr marL="0" indent="0">
              <a:buNone/>
            </a:pPr>
            <a:endParaRPr lang="it-IT" sz="2000" dirty="0"/>
          </a:p>
          <a:p>
            <a:pPr marL="0" indent="0">
              <a:buNone/>
            </a:pPr>
            <a:endParaRPr lang="it-IT" sz="2000" dirty="0"/>
          </a:p>
        </p:txBody>
      </p:sp>
      <p:pic>
        <p:nvPicPr>
          <p:cNvPr id="15370" name="Picture 10" descr="Risultato immagini per ambiente natura">
            <a:extLst>
              <a:ext uri="{FF2B5EF4-FFF2-40B4-BE49-F238E27FC236}">
                <a16:creationId xmlns:a16="http://schemas.microsoft.com/office/drawing/2014/main" xmlns="" id="{8E122119-D845-EB49-886E-0999D43FD1BB}"/>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t="8511" r="-4" b="-4"/>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Risultato immagini per OBBIETTIVO 15">
            <a:extLst>
              <a:ext uri="{FF2B5EF4-FFF2-40B4-BE49-F238E27FC236}">
                <a16:creationId xmlns:a16="http://schemas.microsoft.com/office/drawing/2014/main" xmlns="" id="{982520B5-6A22-CD43-A398-47768549381D}"/>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6421" r="30082" b="-1"/>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xmlns="" id="{5E22785E-F089-4541-86A5-62E5E9EE2D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2597702"/>
            <a:ext cx="4065305"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C2E36351-821E-4F14-92E9-005C8A9D6C7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601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Risultato immagini per obbiettivo 16">
            <a:extLst>
              <a:ext uri="{FF2B5EF4-FFF2-40B4-BE49-F238E27FC236}">
                <a16:creationId xmlns:a16="http://schemas.microsoft.com/office/drawing/2014/main" xmlns="" id="{0DECD9D5-B689-BA4F-941F-B1635C13F39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2" b="15679"/>
          <a:stretch/>
        </p:blipFill>
        <p:spPr bwMode="auto">
          <a:xfrm>
            <a:off x="20" y="10"/>
            <a:ext cx="81330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BB5239E4-9FA5-49C5-8799-3B19977408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CE3FEE50-07DD-E342-8ACD-8E6CAA846C6A}"/>
              </a:ext>
            </a:extLst>
          </p:cNvPr>
          <p:cNvSpPr>
            <a:spLocks noGrp="1"/>
          </p:cNvSpPr>
          <p:nvPr>
            <p:ph idx="1"/>
          </p:nvPr>
        </p:nvSpPr>
        <p:spPr>
          <a:xfrm>
            <a:off x="1139687" y="1510748"/>
            <a:ext cx="5524263" cy="3494190"/>
          </a:xfrm>
        </p:spPr>
        <p:txBody>
          <a:bodyPr>
            <a:normAutofit/>
          </a:bodyPr>
          <a:lstStyle/>
          <a:p>
            <a:pPr marL="0" indent="0">
              <a:buNone/>
            </a:pPr>
            <a:r>
              <a:rPr lang="it-IT" sz="2200" b="1" i="1" u="sng" dirty="0"/>
              <a:t>Obiettivo 16: </a:t>
            </a:r>
            <a:r>
              <a:rPr lang="it-IT" sz="2200" dirty="0">
                <a:solidFill>
                  <a:srgbClr val="C00000"/>
                </a:solidFill>
              </a:rPr>
              <a:t>Pace, giustizia e istituzione sociale</a:t>
            </a:r>
            <a:r>
              <a:rPr lang="it-IT" sz="2200" dirty="0"/>
              <a:t>. E’ dimostrato che senza società pacifiche e inclusive , lo sviluppo non può avvenire. Per questo l’obiettivo 16 mira a ottenere società pacifiche e inclusive. Per raggiungere tale scopo l’obiettivo 16 chiede di ridurre tutte le forme di violenza e di criminalità. Per raggiungere l’obiettivo di società pacifiche, garantite pari opportunità nell’accesso alla giustizia.</a:t>
            </a:r>
          </a:p>
          <a:p>
            <a:pPr marL="0" indent="0">
              <a:buNone/>
            </a:pPr>
            <a:endParaRPr lang="it-IT" sz="2000" dirty="0"/>
          </a:p>
        </p:txBody>
      </p:sp>
      <p:pic>
        <p:nvPicPr>
          <p:cNvPr id="16388" name="Picture 4" descr="Risultato immagini per obbiettivo 16">
            <a:extLst>
              <a:ext uri="{FF2B5EF4-FFF2-40B4-BE49-F238E27FC236}">
                <a16:creationId xmlns:a16="http://schemas.microsoft.com/office/drawing/2014/main" xmlns="" id="{96330C56-8128-9249-B420-A942858D751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96" r="1766" b="3"/>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Risultato immagini per giustizia+">
            <a:extLst>
              <a:ext uri="{FF2B5EF4-FFF2-40B4-BE49-F238E27FC236}">
                <a16:creationId xmlns:a16="http://schemas.microsoft.com/office/drawing/2014/main" xmlns="" id="{028FD19B-7C65-094F-81DD-D03E5B705CB6}"/>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0286" r="28532" b="4"/>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xmlns="" id="{5E22785E-F089-4541-86A5-62E5E9EE2D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2597702"/>
            <a:ext cx="4065305"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C2E36351-821E-4F14-92E9-005C8A9D6C7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218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87000">
              <a:srgbClr val="FFE6ED"/>
            </a:gs>
            <a:gs pos="75000">
              <a:schemeClr val="bg1"/>
            </a:gs>
            <a:gs pos="1000">
              <a:schemeClr val="bg1"/>
            </a:gs>
          </a:gsLst>
          <a:path path="circle">
            <a:fillToRect l="100000" t="100000"/>
          </a:path>
        </a:gradFill>
        <a:effectLst/>
      </p:bgPr>
    </p:bg>
    <p:spTree>
      <p:nvGrpSpPr>
        <p:cNvPr id="1" name=""/>
        <p:cNvGrpSpPr/>
        <p:nvPr/>
      </p:nvGrpSpPr>
      <p:grpSpPr>
        <a:xfrm>
          <a:off x="0" y="0"/>
          <a:ext cx="0" cy="0"/>
          <a:chOff x="0" y="0"/>
          <a:chExt cx="0" cy="0"/>
        </a:xfrm>
      </p:grpSpPr>
      <p:pic>
        <p:nvPicPr>
          <p:cNvPr id="2050" name="Picture 2" descr="Risultato immagini per la costituzione">
            <a:extLst>
              <a:ext uri="{FF2B5EF4-FFF2-40B4-BE49-F238E27FC236}">
                <a16:creationId xmlns:a16="http://schemas.microsoft.com/office/drawing/2014/main" xmlns="" id="{7F26E6DD-18C0-EB46-A00E-28CD943E4A92}"/>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6566508" y="1415959"/>
            <a:ext cx="3754952" cy="2148830"/>
          </a:xfrm>
          <a:prstGeom prst="rect">
            <a:avLst/>
          </a:prstGeom>
          <a:noFill/>
          <a:effectLst>
            <a:outerShdw blurRad="50800" dist="50800" dir="5400000" sx="104000" sy="104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2052" name="Picture 4" descr="Risultato immagini per le leggi">
            <a:extLst>
              <a:ext uri="{FF2B5EF4-FFF2-40B4-BE49-F238E27FC236}">
                <a16:creationId xmlns:a16="http://schemas.microsoft.com/office/drawing/2014/main" xmlns="" id="{86ED2F4B-68F4-1C43-B249-D155E8FD36C5}"/>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298668" y="2288360"/>
            <a:ext cx="4032079" cy="3024059"/>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xmlns="" id="{30A63891-8ACA-4DE1-824E-B79C3D407147}"/>
              </a:ext>
            </a:extLst>
          </p:cNvPr>
          <p:cNvSpPr>
            <a:spLocks noGrp="1"/>
          </p:cNvSpPr>
          <p:nvPr>
            <p:ph type="title"/>
          </p:nvPr>
        </p:nvSpPr>
        <p:spPr>
          <a:xfrm>
            <a:off x="345560" y="152163"/>
            <a:ext cx="10058400" cy="1371600"/>
          </a:xfrm>
        </p:spPr>
        <p:txBody>
          <a:bodyPr/>
          <a:lstStyle/>
          <a:p>
            <a:r>
              <a:rPr lang="it-IT" dirty="0">
                <a:solidFill>
                  <a:schemeClr val="accent3"/>
                </a:solidFill>
                <a:latin typeface="Modern Love" pitchFamily="82" charset="0"/>
              </a:rPr>
              <a:t>La gerarchia delle fonti</a:t>
            </a:r>
          </a:p>
        </p:txBody>
      </p:sp>
      <p:sp>
        <p:nvSpPr>
          <p:cNvPr id="3" name="Segnaposto data 2">
            <a:extLst>
              <a:ext uri="{FF2B5EF4-FFF2-40B4-BE49-F238E27FC236}">
                <a16:creationId xmlns:a16="http://schemas.microsoft.com/office/drawing/2014/main" xmlns="" id="{F739F9F6-C62B-4E95-B64D-F9064457AD41}"/>
              </a:ext>
            </a:extLst>
          </p:cNvPr>
          <p:cNvSpPr>
            <a:spLocks noGrp="1"/>
          </p:cNvSpPr>
          <p:nvPr>
            <p:ph type="dt" sz="half" idx="10"/>
          </p:nvPr>
        </p:nvSpPr>
        <p:spPr/>
        <p:txBody>
          <a:bodyPr/>
          <a:lstStyle/>
          <a:p>
            <a:pPr rtl="0"/>
            <a:fld id="{43ECC08F-3232-4266-A826-505EFF618F02}" type="datetime1">
              <a:rPr lang="it-IT" smtClean="0"/>
              <a:t>27/05/2021</a:t>
            </a:fld>
            <a:endParaRPr lang="en-US"/>
          </a:p>
        </p:txBody>
      </p:sp>
      <p:sp>
        <p:nvSpPr>
          <p:cNvPr id="4" name="Triangolo isoscele 3">
            <a:extLst>
              <a:ext uri="{FF2B5EF4-FFF2-40B4-BE49-F238E27FC236}">
                <a16:creationId xmlns:a16="http://schemas.microsoft.com/office/drawing/2014/main" xmlns="" id="{C17F2DDD-54B0-4FBD-9E71-111697E16E1B}"/>
              </a:ext>
            </a:extLst>
          </p:cNvPr>
          <p:cNvSpPr/>
          <p:nvPr/>
        </p:nvSpPr>
        <p:spPr>
          <a:xfrm>
            <a:off x="1092547" y="1615385"/>
            <a:ext cx="9740347" cy="4740965"/>
          </a:xfrm>
          <a:prstGeom prst="triangle">
            <a:avLst>
              <a:gd name="adj" fmla="val 494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cxnSp>
        <p:nvCxnSpPr>
          <p:cNvPr id="8" name="Connettore diritto 7">
            <a:extLst>
              <a:ext uri="{FF2B5EF4-FFF2-40B4-BE49-F238E27FC236}">
                <a16:creationId xmlns:a16="http://schemas.microsoft.com/office/drawing/2014/main" xmlns="" id="{A70F6F5F-9E52-4C13-9DD0-3A63534F3969}"/>
              </a:ext>
            </a:extLst>
          </p:cNvPr>
          <p:cNvCxnSpPr>
            <a:cxnSpLocks/>
          </p:cNvCxnSpPr>
          <p:nvPr/>
        </p:nvCxnSpPr>
        <p:spPr>
          <a:xfrm flipV="1">
            <a:off x="3899453" y="3653669"/>
            <a:ext cx="4079776" cy="38101"/>
          </a:xfrm>
          <a:prstGeom prst="line">
            <a:avLst/>
          </a:prstGeom>
        </p:spPr>
        <p:style>
          <a:lnRef idx="1">
            <a:schemeClr val="dk1"/>
          </a:lnRef>
          <a:fillRef idx="0">
            <a:schemeClr val="dk1"/>
          </a:fillRef>
          <a:effectRef idx="0">
            <a:schemeClr val="dk1"/>
          </a:effectRef>
          <a:fontRef idx="minor">
            <a:schemeClr val="tx1"/>
          </a:fontRef>
        </p:style>
      </p:cxnSp>
      <p:sp>
        <p:nvSpPr>
          <p:cNvPr id="14" name="Rettangolo 13">
            <a:extLst>
              <a:ext uri="{FF2B5EF4-FFF2-40B4-BE49-F238E27FC236}">
                <a16:creationId xmlns:a16="http://schemas.microsoft.com/office/drawing/2014/main" xmlns="" id="{807471BC-5B3D-4E1E-BD2A-D8BD6A779AE7}"/>
              </a:ext>
            </a:extLst>
          </p:cNvPr>
          <p:cNvSpPr/>
          <p:nvPr/>
        </p:nvSpPr>
        <p:spPr>
          <a:xfrm>
            <a:off x="5131785" y="2206286"/>
            <a:ext cx="1610377" cy="369332"/>
          </a:xfrm>
          <a:prstGeom prst="rect">
            <a:avLst/>
          </a:prstGeom>
          <a:noFill/>
        </p:spPr>
        <p:txBody>
          <a:bodyPr wrap="none" lIns="91440" tIns="45720" rIns="91440" bIns="45720">
            <a:spAutoFit/>
          </a:bodyPr>
          <a:lstStyle/>
          <a:p>
            <a:pPr algn="ctr"/>
            <a:r>
              <a:rPr lang="it-IT" dirty="0">
                <a:ln w="0"/>
                <a:solidFill>
                  <a:srgbClr val="7030A0"/>
                </a:solidFill>
                <a:effectLst>
                  <a:outerShdw blurRad="38100" dist="19050" dir="2700000" algn="tl" rotWithShape="0">
                    <a:schemeClr val="dk1">
                      <a:alpha val="40000"/>
                    </a:schemeClr>
                  </a:outerShdw>
                </a:effectLst>
              </a:rPr>
              <a:t>La Costituzione</a:t>
            </a:r>
            <a:endParaRPr lang="it-IT" b="0" cap="none" spc="0" dirty="0">
              <a:ln w="0"/>
              <a:solidFill>
                <a:srgbClr val="7030A0"/>
              </a:solidFill>
              <a:effectLst>
                <a:outerShdw blurRad="38100" dist="19050" dir="2700000" algn="tl" rotWithShape="0">
                  <a:schemeClr val="dk1">
                    <a:alpha val="40000"/>
                  </a:schemeClr>
                </a:outerShdw>
              </a:effectLst>
            </a:endParaRPr>
          </a:p>
        </p:txBody>
      </p:sp>
      <p:sp>
        <p:nvSpPr>
          <p:cNvPr id="5" name="Rettangolo 4">
            <a:extLst>
              <a:ext uri="{FF2B5EF4-FFF2-40B4-BE49-F238E27FC236}">
                <a16:creationId xmlns:a16="http://schemas.microsoft.com/office/drawing/2014/main" xmlns="" id="{15A00312-CC97-47FA-B70B-A7CF99DBFC50}"/>
              </a:ext>
            </a:extLst>
          </p:cNvPr>
          <p:cNvSpPr/>
          <p:nvPr/>
        </p:nvSpPr>
        <p:spPr>
          <a:xfrm>
            <a:off x="3980610" y="2791478"/>
            <a:ext cx="3695242" cy="646331"/>
          </a:xfrm>
          <a:prstGeom prst="rect">
            <a:avLst/>
          </a:prstGeom>
          <a:noFill/>
        </p:spPr>
        <p:txBody>
          <a:bodyPr wrap="none" lIns="91440" tIns="45720" rIns="91440" bIns="45720">
            <a:spAutoFit/>
          </a:bodyPr>
          <a:lstStyle/>
          <a:p>
            <a:pPr algn="ctr"/>
            <a:r>
              <a:rPr lang="it-IT" b="0" cap="none" spc="0" dirty="0">
                <a:ln w="0"/>
                <a:solidFill>
                  <a:srgbClr val="7030A0"/>
                </a:solidFill>
                <a:effectLst>
                  <a:outerShdw blurRad="38100" dist="19050" dir="2700000" algn="tl" rotWithShape="0">
                    <a:schemeClr val="dk1">
                      <a:alpha val="40000"/>
                    </a:schemeClr>
                  </a:outerShdw>
                </a:effectLst>
              </a:rPr>
              <a:t>Leggi costituzionali</a:t>
            </a:r>
          </a:p>
          <a:p>
            <a:pPr algn="ctr"/>
            <a:r>
              <a:rPr lang="it-IT" dirty="0">
                <a:ln w="0"/>
                <a:solidFill>
                  <a:srgbClr val="7030A0"/>
                </a:solidFill>
                <a:effectLst>
                  <a:outerShdw blurRad="38100" dist="19050" dir="2700000" algn="tl" rotWithShape="0">
                    <a:schemeClr val="dk1">
                      <a:alpha val="40000"/>
                    </a:schemeClr>
                  </a:outerShdw>
                </a:effectLst>
              </a:rPr>
              <a:t>Leggi di revisione costituzionale</a:t>
            </a:r>
            <a:endParaRPr lang="it-IT" b="0" cap="none" spc="0" dirty="0">
              <a:ln w="0"/>
              <a:solidFill>
                <a:srgbClr val="7030A0"/>
              </a:solidFill>
              <a:effectLst>
                <a:outerShdw blurRad="38100" dist="19050" dir="2700000" algn="tl" rotWithShape="0">
                  <a:schemeClr val="dk1">
                    <a:alpha val="40000"/>
                  </a:schemeClr>
                </a:outerShdw>
              </a:effectLst>
            </a:endParaRPr>
          </a:p>
        </p:txBody>
      </p:sp>
      <p:sp>
        <p:nvSpPr>
          <p:cNvPr id="9" name="Rettangolo 8">
            <a:extLst>
              <a:ext uri="{FF2B5EF4-FFF2-40B4-BE49-F238E27FC236}">
                <a16:creationId xmlns:a16="http://schemas.microsoft.com/office/drawing/2014/main" xmlns="" id="{E50076C0-90C4-4B70-B401-3200B9744C0E}"/>
              </a:ext>
            </a:extLst>
          </p:cNvPr>
          <p:cNvSpPr/>
          <p:nvPr/>
        </p:nvSpPr>
        <p:spPr>
          <a:xfrm>
            <a:off x="4147338" y="3800390"/>
            <a:ext cx="3233578" cy="923330"/>
          </a:xfrm>
          <a:prstGeom prst="rect">
            <a:avLst/>
          </a:prstGeom>
          <a:noFill/>
        </p:spPr>
        <p:txBody>
          <a:bodyPr wrap="none" lIns="91440" tIns="45720" rIns="91440" bIns="45720">
            <a:spAutoFit/>
          </a:bodyPr>
          <a:lstStyle/>
          <a:p>
            <a:pPr algn="ctr"/>
            <a:r>
              <a:rPr lang="it-IT" b="0" cap="none" spc="0" dirty="0">
                <a:ln w="0"/>
                <a:solidFill>
                  <a:srgbClr val="FFC000"/>
                </a:solidFill>
                <a:effectLst>
                  <a:outerShdw blurRad="38100" dist="19050" dir="2700000" algn="tl" rotWithShape="0">
                    <a:schemeClr val="dk1">
                      <a:alpha val="40000"/>
                    </a:schemeClr>
                  </a:outerShdw>
                </a:effectLst>
              </a:rPr>
              <a:t>Regolamenti comunitari</a:t>
            </a:r>
          </a:p>
          <a:p>
            <a:pPr algn="ctr"/>
            <a:r>
              <a:rPr lang="it-IT" dirty="0">
                <a:ln w="0"/>
                <a:solidFill>
                  <a:srgbClr val="FFC000"/>
                </a:solidFill>
                <a:effectLst>
                  <a:outerShdw blurRad="38100" dist="19050" dir="2700000" algn="tl" rotWithShape="0">
                    <a:schemeClr val="dk1">
                      <a:alpha val="40000"/>
                    </a:schemeClr>
                  </a:outerShdw>
                </a:effectLst>
              </a:rPr>
              <a:t>Leggi ordinarie e sostanziali</a:t>
            </a:r>
          </a:p>
          <a:p>
            <a:pPr algn="ctr"/>
            <a:r>
              <a:rPr lang="it-IT" b="0" cap="none" spc="0" dirty="0">
                <a:ln w="0"/>
                <a:solidFill>
                  <a:srgbClr val="FFC000"/>
                </a:solidFill>
                <a:effectLst>
                  <a:outerShdw blurRad="38100" dist="19050" dir="2700000" algn="tl" rotWithShape="0">
                    <a:schemeClr val="dk1">
                      <a:alpha val="40000"/>
                    </a:schemeClr>
                  </a:outerShdw>
                </a:effectLst>
              </a:rPr>
              <a:t>Leggi regionali</a:t>
            </a:r>
          </a:p>
        </p:txBody>
      </p:sp>
      <p:cxnSp>
        <p:nvCxnSpPr>
          <p:cNvPr id="11" name="Connettore diritto 10">
            <a:extLst>
              <a:ext uri="{FF2B5EF4-FFF2-40B4-BE49-F238E27FC236}">
                <a16:creationId xmlns:a16="http://schemas.microsoft.com/office/drawing/2014/main" xmlns="" id="{203A8CB7-AE56-4171-90B7-7E04338092FD}"/>
              </a:ext>
            </a:extLst>
          </p:cNvPr>
          <p:cNvCxnSpPr>
            <a:cxnSpLocks/>
          </p:cNvCxnSpPr>
          <p:nvPr/>
        </p:nvCxnSpPr>
        <p:spPr>
          <a:xfrm flipV="1">
            <a:off x="2743200" y="4793630"/>
            <a:ext cx="6477000" cy="50179"/>
          </a:xfrm>
          <a:prstGeom prst="line">
            <a:avLst/>
          </a:prstGeom>
        </p:spPr>
        <p:style>
          <a:lnRef idx="1">
            <a:schemeClr val="dk1"/>
          </a:lnRef>
          <a:fillRef idx="0">
            <a:schemeClr val="dk1"/>
          </a:fillRef>
          <a:effectRef idx="0">
            <a:schemeClr val="dk1"/>
          </a:effectRef>
          <a:fontRef idx="minor">
            <a:schemeClr val="tx1"/>
          </a:fontRef>
        </p:style>
      </p:cxnSp>
      <p:sp>
        <p:nvSpPr>
          <p:cNvPr id="15" name="Rettangolo 14">
            <a:extLst>
              <a:ext uri="{FF2B5EF4-FFF2-40B4-BE49-F238E27FC236}">
                <a16:creationId xmlns:a16="http://schemas.microsoft.com/office/drawing/2014/main" xmlns="" id="{903D4FFC-23AF-486E-8C82-98BF462E90FE}"/>
              </a:ext>
            </a:extLst>
          </p:cNvPr>
          <p:cNvSpPr/>
          <p:nvPr/>
        </p:nvSpPr>
        <p:spPr>
          <a:xfrm>
            <a:off x="4486416" y="5082430"/>
            <a:ext cx="2459006" cy="369332"/>
          </a:xfrm>
          <a:prstGeom prst="rect">
            <a:avLst/>
          </a:prstGeom>
          <a:noFill/>
        </p:spPr>
        <p:txBody>
          <a:bodyPr wrap="none" lIns="91440" tIns="45720" rIns="91440" bIns="45720">
            <a:spAutoFit/>
          </a:bodyPr>
          <a:lstStyle/>
          <a:p>
            <a:pPr algn="ctr"/>
            <a:r>
              <a:rPr lang="it-IT" b="0" cap="none" spc="0" dirty="0">
                <a:ln w="0"/>
                <a:solidFill>
                  <a:srgbClr val="002060"/>
                </a:solidFill>
                <a:effectLst>
                  <a:outerShdw blurRad="38100" dist="19050" dir="2700000" algn="tl" rotWithShape="0">
                    <a:schemeClr val="dk1">
                      <a:alpha val="40000"/>
                    </a:schemeClr>
                  </a:outerShdw>
                </a:effectLst>
              </a:rPr>
              <a:t>Regolamenti governativi</a:t>
            </a:r>
          </a:p>
        </p:txBody>
      </p:sp>
      <p:cxnSp>
        <p:nvCxnSpPr>
          <p:cNvPr id="12" name="Connettore 1 11">
            <a:extLst>
              <a:ext uri="{FF2B5EF4-FFF2-40B4-BE49-F238E27FC236}">
                <a16:creationId xmlns:a16="http://schemas.microsoft.com/office/drawing/2014/main" xmlns="" id="{108B588D-4F44-4E47-803E-3DA83986D6CF}"/>
              </a:ext>
            </a:extLst>
          </p:cNvPr>
          <p:cNvCxnSpPr/>
          <p:nvPr/>
        </p:nvCxnSpPr>
        <p:spPr>
          <a:xfrm>
            <a:off x="1921397" y="5578742"/>
            <a:ext cx="8032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xmlns="" id="{2EAD66A5-F87A-C84B-835D-9F7889B7C722}"/>
              </a:ext>
            </a:extLst>
          </p:cNvPr>
          <p:cNvSpPr txBox="1"/>
          <p:nvPr/>
        </p:nvSpPr>
        <p:spPr>
          <a:xfrm>
            <a:off x="4493755" y="5846803"/>
            <a:ext cx="2786721" cy="369332"/>
          </a:xfrm>
          <a:prstGeom prst="rect">
            <a:avLst/>
          </a:prstGeom>
          <a:noFill/>
        </p:spPr>
        <p:txBody>
          <a:bodyPr wrap="square" rtlCol="0">
            <a:spAutoFit/>
          </a:bodyPr>
          <a:lstStyle/>
          <a:p>
            <a:r>
              <a:rPr lang="it-IT" dirty="0"/>
              <a:t>Usi o Consuetudini</a:t>
            </a:r>
          </a:p>
        </p:txBody>
      </p:sp>
      <p:cxnSp>
        <p:nvCxnSpPr>
          <p:cNvPr id="17" name="Connettore 1 16">
            <a:extLst>
              <a:ext uri="{FF2B5EF4-FFF2-40B4-BE49-F238E27FC236}">
                <a16:creationId xmlns:a16="http://schemas.microsoft.com/office/drawing/2014/main" xmlns="" id="{2344552B-CE8B-F848-8803-3EBCE49919CD}"/>
              </a:ext>
            </a:extLst>
          </p:cNvPr>
          <p:cNvCxnSpPr/>
          <p:nvPr/>
        </p:nvCxnSpPr>
        <p:spPr>
          <a:xfrm flipV="1">
            <a:off x="4855029" y="2616611"/>
            <a:ext cx="2090393" cy="10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7995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80">
                                          <p:stCondLst>
                                            <p:cond delay="0"/>
                                          </p:stCondLst>
                                        </p:cTn>
                                        <p:tgtEl>
                                          <p:spTgt spid="14"/>
                                        </p:tgtEl>
                                      </p:cBhvr>
                                    </p:animEffect>
                                    <p:anim calcmode="lin" valueType="num">
                                      <p:cBhvr>
                                        <p:cTn id="2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7" dur="26">
                                          <p:stCondLst>
                                            <p:cond delay="650"/>
                                          </p:stCondLst>
                                        </p:cTn>
                                        <p:tgtEl>
                                          <p:spTgt spid="14"/>
                                        </p:tgtEl>
                                      </p:cBhvr>
                                      <p:to x="100000" y="60000"/>
                                    </p:animScale>
                                    <p:animScale>
                                      <p:cBhvr>
                                        <p:cTn id="28" dur="166" decel="50000">
                                          <p:stCondLst>
                                            <p:cond delay="676"/>
                                          </p:stCondLst>
                                        </p:cTn>
                                        <p:tgtEl>
                                          <p:spTgt spid="14"/>
                                        </p:tgtEl>
                                      </p:cBhvr>
                                      <p:to x="100000" y="100000"/>
                                    </p:animScale>
                                    <p:animScale>
                                      <p:cBhvr>
                                        <p:cTn id="29" dur="26">
                                          <p:stCondLst>
                                            <p:cond delay="1312"/>
                                          </p:stCondLst>
                                        </p:cTn>
                                        <p:tgtEl>
                                          <p:spTgt spid="14"/>
                                        </p:tgtEl>
                                      </p:cBhvr>
                                      <p:to x="100000" y="80000"/>
                                    </p:animScale>
                                    <p:animScale>
                                      <p:cBhvr>
                                        <p:cTn id="30" dur="166" decel="50000">
                                          <p:stCondLst>
                                            <p:cond delay="1338"/>
                                          </p:stCondLst>
                                        </p:cTn>
                                        <p:tgtEl>
                                          <p:spTgt spid="14"/>
                                        </p:tgtEl>
                                      </p:cBhvr>
                                      <p:to x="100000" y="100000"/>
                                    </p:animScale>
                                    <p:animScale>
                                      <p:cBhvr>
                                        <p:cTn id="31" dur="26">
                                          <p:stCondLst>
                                            <p:cond delay="1642"/>
                                          </p:stCondLst>
                                        </p:cTn>
                                        <p:tgtEl>
                                          <p:spTgt spid="14"/>
                                        </p:tgtEl>
                                      </p:cBhvr>
                                      <p:to x="100000" y="90000"/>
                                    </p:animScale>
                                    <p:animScale>
                                      <p:cBhvr>
                                        <p:cTn id="32" dur="166" decel="50000">
                                          <p:stCondLst>
                                            <p:cond delay="1668"/>
                                          </p:stCondLst>
                                        </p:cTn>
                                        <p:tgtEl>
                                          <p:spTgt spid="14"/>
                                        </p:tgtEl>
                                      </p:cBhvr>
                                      <p:to x="100000" y="100000"/>
                                    </p:animScale>
                                    <p:animScale>
                                      <p:cBhvr>
                                        <p:cTn id="33" dur="26">
                                          <p:stCondLst>
                                            <p:cond delay="1808"/>
                                          </p:stCondLst>
                                        </p:cTn>
                                        <p:tgtEl>
                                          <p:spTgt spid="14"/>
                                        </p:tgtEl>
                                      </p:cBhvr>
                                      <p:to x="100000" y="95000"/>
                                    </p:animScale>
                                    <p:animScale>
                                      <p:cBhvr>
                                        <p:cTn id="34" dur="166" decel="50000">
                                          <p:stCondLst>
                                            <p:cond delay="1834"/>
                                          </p:stCondLst>
                                        </p:cTn>
                                        <p:tgtEl>
                                          <p:spTgt spid="1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barn(inVertical)">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arn(inVertical)">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down)">
                                      <p:cBhvr>
                                        <p:cTn id="85" dur="580">
                                          <p:stCondLst>
                                            <p:cond delay="0"/>
                                          </p:stCondLst>
                                        </p:cTn>
                                        <p:tgtEl>
                                          <p:spTgt spid="15"/>
                                        </p:tgtEl>
                                      </p:cBhvr>
                                    </p:animEffect>
                                    <p:anim calcmode="lin" valueType="num">
                                      <p:cBhvr>
                                        <p:cTn id="8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1" dur="26">
                                          <p:stCondLst>
                                            <p:cond delay="650"/>
                                          </p:stCondLst>
                                        </p:cTn>
                                        <p:tgtEl>
                                          <p:spTgt spid="15"/>
                                        </p:tgtEl>
                                      </p:cBhvr>
                                      <p:to x="100000" y="60000"/>
                                    </p:animScale>
                                    <p:animScale>
                                      <p:cBhvr>
                                        <p:cTn id="92" dur="166" decel="50000">
                                          <p:stCondLst>
                                            <p:cond delay="676"/>
                                          </p:stCondLst>
                                        </p:cTn>
                                        <p:tgtEl>
                                          <p:spTgt spid="15"/>
                                        </p:tgtEl>
                                      </p:cBhvr>
                                      <p:to x="100000" y="100000"/>
                                    </p:animScale>
                                    <p:animScale>
                                      <p:cBhvr>
                                        <p:cTn id="93" dur="26">
                                          <p:stCondLst>
                                            <p:cond delay="1312"/>
                                          </p:stCondLst>
                                        </p:cTn>
                                        <p:tgtEl>
                                          <p:spTgt spid="15"/>
                                        </p:tgtEl>
                                      </p:cBhvr>
                                      <p:to x="100000" y="80000"/>
                                    </p:animScale>
                                    <p:animScale>
                                      <p:cBhvr>
                                        <p:cTn id="94" dur="166" decel="50000">
                                          <p:stCondLst>
                                            <p:cond delay="1338"/>
                                          </p:stCondLst>
                                        </p:cTn>
                                        <p:tgtEl>
                                          <p:spTgt spid="15"/>
                                        </p:tgtEl>
                                      </p:cBhvr>
                                      <p:to x="100000" y="100000"/>
                                    </p:animScale>
                                    <p:animScale>
                                      <p:cBhvr>
                                        <p:cTn id="95" dur="26">
                                          <p:stCondLst>
                                            <p:cond delay="1642"/>
                                          </p:stCondLst>
                                        </p:cTn>
                                        <p:tgtEl>
                                          <p:spTgt spid="15"/>
                                        </p:tgtEl>
                                      </p:cBhvr>
                                      <p:to x="100000" y="90000"/>
                                    </p:animScale>
                                    <p:animScale>
                                      <p:cBhvr>
                                        <p:cTn id="96" dur="166" decel="50000">
                                          <p:stCondLst>
                                            <p:cond delay="1668"/>
                                          </p:stCondLst>
                                        </p:cTn>
                                        <p:tgtEl>
                                          <p:spTgt spid="15"/>
                                        </p:tgtEl>
                                      </p:cBhvr>
                                      <p:to x="100000" y="100000"/>
                                    </p:animScale>
                                    <p:animScale>
                                      <p:cBhvr>
                                        <p:cTn id="97" dur="26">
                                          <p:stCondLst>
                                            <p:cond delay="1808"/>
                                          </p:stCondLst>
                                        </p:cTn>
                                        <p:tgtEl>
                                          <p:spTgt spid="15"/>
                                        </p:tgtEl>
                                      </p:cBhvr>
                                      <p:to x="100000" y="95000"/>
                                    </p:animScale>
                                    <p:animScale>
                                      <p:cBhvr>
                                        <p:cTn id="98" dur="166" decel="50000">
                                          <p:stCondLst>
                                            <p:cond delay="1834"/>
                                          </p:stCondLst>
                                        </p:cTn>
                                        <p:tgtEl>
                                          <p:spTgt spid="15"/>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dissolve">
                                      <p:cBhvr>
                                        <p:cTn id="10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4" grpId="0"/>
      <p:bldP spid="5" grpId="0"/>
      <p:bldP spid="9" grpId="0"/>
      <p:bldP spid="15"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xmlns=""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4" name="Picture 6" descr="Risultato immagini per obbiettivo 17">
            <a:extLst>
              <a:ext uri="{FF2B5EF4-FFF2-40B4-BE49-F238E27FC236}">
                <a16:creationId xmlns:a16="http://schemas.microsoft.com/office/drawing/2014/main" xmlns="" id="{0313EA02-D7C2-7947-9CA5-4932343868A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633" r="7793" b="-1"/>
          <a:stretch/>
        </p:blipFill>
        <p:spPr bwMode="auto">
          <a:xfrm>
            <a:off x="20" y="3850"/>
            <a:ext cx="81330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xmlns="" id="{BB5239E4-9FA5-49C5-8799-3B19977408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357DFDEC-31D7-4342-AEC4-737E09E18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xmlns="" id="{5A482161-F756-3C49-84CD-CDA8FF0A2C6E}"/>
              </a:ext>
            </a:extLst>
          </p:cNvPr>
          <p:cNvSpPr>
            <a:spLocks noGrp="1"/>
          </p:cNvSpPr>
          <p:nvPr>
            <p:ph idx="1"/>
          </p:nvPr>
        </p:nvSpPr>
        <p:spPr>
          <a:xfrm>
            <a:off x="1025982" y="1762539"/>
            <a:ext cx="5706121" cy="3905009"/>
          </a:xfrm>
        </p:spPr>
        <p:txBody>
          <a:bodyPr>
            <a:normAutofit/>
          </a:bodyPr>
          <a:lstStyle/>
          <a:p>
            <a:pPr marL="0" indent="0">
              <a:buNone/>
            </a:pPr>
            <a:r>
              <a:rPr lang="it-IT" sz="2400" b="1" i="1" u="sng" dirty="0"/>
              <a:t>Obiettivo 17: </a:t>
            </a:r>
            <a:r>
              <a:rPr lang="it-IT" sz="2000" dirty="0">
                <a:solidFill>
                  <a:srgbClr val="C00000"/>
                </a:solidFill>
              </a:rPr>
              <a:t>Partnership per gli obiettivi</a:t>
            </a:r>
            <a:r>
              <a:rPr lang="it-IT" sz="2000" dirty="0"/>
              <a:t>. Per raggiungere i 17 obiettivi è necessaria un’ampia base finanziaria. Nell’obiettivo 17 i paesi più sviluppati offrono 0.7 per cento del loro prodotto interno lordo all’aiuto pubblico. Per ridurre la dipendenza del sostegno esterno dovranno essere rafforzate le risorse locali. La collaborazione internazionale nei settori, della tecnologia e dell’innovazione dovrà essere potenziata e incentivato un sistema laterale di scambi un sistema multilaterale di scambi commerciali</a:t>
            </a:r>
          </a:p>
        </p:txBody>
      </p:sp>
      <p:pic>
        <p:nvPicPr>
          <p:cNvPr id="17416" name="Picture 8" descr="Risultato immagini per obbiettivo 17">
            <a:extLst>
              <a:ext uri="{FF2B5EF4-FFF2-40B4-BE49-F238E27FC236}">
                <a16:creationId xmlns:a16="http://schemas.microsoft.com/office/drawing/2014/main" xmlns="" id="{F10ED691-0207-CD48-99C7-9725B3B6FB5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6689" r="8686" b="-4"/>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isultato immagini per obbiettivo 17">
            <a:extLst>
              <a:ext uri="{FF2B5EF4-FFF2-40B4-BE49-F238E27FC236}">
                <a16:creationId xmlns:a16="http://schemas.microsoft.com/office/drawing/2014/main" xmlns="" id="{9793474A-C4C9-8D47-B83C-C7468BD27E13}"/>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7206" r="10260" b="-3"/>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xmlns="" id="{5E22785E-F089-4541-86A5-62E5E9EE2D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2597702"/>
            <a:ext cx="4065305"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C2E36351-821E-4F14-92E9-005C8A9D6C7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59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678E38BC-64E9-4C79-B35C-3CEE9F9E701E}"/>
              </a:ext>
            </a:extLst>
          </p:cNvPr>
          <p:cNvPicPr>
            <a:picLocks noChangeAspect="1"/>
          </p:cNvPicPr>
          <p:nvPr/>
        </p:nvPicPr>
        <p:blipFill>
          <a:blip r:embed="rId2"/>
          <a:stretch>
            <a:fillRect/>
          </a:stretch>
        </p:blipFill>
        <p:spPr>
          <a:xfrm>
            <a:off x="0" y="0"/>
            <a:ext cx="12192000" cy="6858000"/>
          </a:xfrm>
          <a:prstGeom prst="rect">
            <a:avLst/>
          </a:prstGeom>
        </p:spPr>
      </p:pic>
      <p:sp>
        <p:nvSpPr>
          <p:cNvPr id="6" name="CasellaDiTesto 5">
            <a:extLst>
              <a:ext uri="{FF2B5EF4-FFF2-40B4-BE49-F238E27FC236}">
                <a16:creationId xmlns:a16="http://schemas.microsoft.com/office/drawing/2014/main" xmlns="" id="{397ABB81-33D0-4AFA-97E3-189CF0A36314}"/>
              </a:ext>
            </a:extLst>
          </p:cNvPr>
          <p:cNvSpPr txBox="1"/>
          <p:nvPr/>
        </p:nvSpPr>
        <p:spPr>
          <a:xfrm>
            <a:off x="2557670" y="2663688"/>
            <a:ext cx="9634330" cy="1323439"/>
          </a:xfrm>
          <a:prstGeom prst="rect">
            <a:avLst/>
          </a:prstGeom>
          <a:noFill/>
        </p:spPr>
        <p:txBody>
          <a:bodyPr wrap="square" rtlCol="0">
            <a:spAutoFit/>
          </a:bodyPr>
          <a:lstStyle/>
          <a:p>
            <a:r>
              <a:rPr lang="it-IT" sz="8000" dirty="0">
                <a:solidFill>
                  <a:schemeClr val="bg1"/>
                </a:solidFill>
                <a:latin typeface="Modern Love" panose="04090805081005020601" pitchFamily="82" charset="0"/>
              </a:rPr>
              <a:t>La biodiversità</a:t>
            </a:r>
          </a:p>
        </p:txBody>
      </p:sp>
    </p:spTree>
    <p:extLst>
      <p:ext uri="{BB962C8B-B14F-4D97-AF65-F5344CB8AC3E}">
        <p14:creationId xmlns:p14="http://schemas.microsoft.com/office/powerpoint/2010/main" val="410351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xmlns="" id="{8ABE0643-95B6-4995-A71C-E1DCE1FB01C4}"/>
              </a:ext>
            </a:extLst>
          </p:cNvPr>
          <p:cNvSpPr/>
          <p:nvPr/>
        </p:nvSpPr>
        <p:spPr>
          <a:xfrm>
            <a:off x="106017" y="5499652"/>
            <a:ext cx="742120" cy="1358348"/>
          </a:xfrm>
          <a:prstGeom prst="rect">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Segno di sottrazione 3">
            <a:extLst>
              <a:ext uri="{FF2B5EF4-FFF2-40B4-BE49-F238E27FC236}">
                <a16:creationId xmlns:a16="http://schemas.microsoft.com/office/drawing/2014/main" xmlns="" id="{BCC41EB6-9BF9-4536-BF74-4B4C7A993C5D}"/>
              </a:ext>
            </a:extLst>
          </p:cNvPr>
          <p:cNvSpPr/>
          <p:nvPr/>
        </p:nvSpPr>
        <p:spPr>
          <a:xfrm rot="5400000">
            <a:off x="-3617001" y="3616999"/>
            <a:ext cx="7830346" cy="596346"/>
          </a:xfrm>
          <a:prstGeom prst="mathMinus">
            <a:avLst>
              <a:gd name="adj1" fmla="val 9307"/>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Ovale 7">
            <a:extLst>
              <a:ext uri="{FF2B5EF4-FFF2-40B4-BE49-F238E27FC236}">
                <a16:creationId xmlns:a16="http://schemas.microsoft.com/office/drawing/2014/main" xmlns="" id="{19A038F2-10D8-4B35-901B-3277C22BA59C}"/>
              </a:ext>
            </a:extLst>
          </p:cNvPr>
          <p:cNvSpPr/>
          <p:nvPr/>
        </p:nvSpPr>
        <p:spPr>
          <a:xfrm>
            <a:off x="887896" y="384312"/>
            <a:ext cx="1060174" cy="104360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erchio vuoto 6">
            <a:extLst>
              <a:ext uri="{FF2B5EF4-FFF2-40B4-BE49-F238E27FC236}">
                <a16:creationId xmlns:a16="http://schemas.microsoft.com/office/drawing/2014/main" xmlns="" id="{D4BB29E0-B0E6-4A80-BB5E-2D2550B09F81}"/>
              </a:ext>
            </a:extLst>
          </p:cNvPr>
          <p:cNvSpPr/>
          <p:nvPr/>
        </p:nvSpPr>
        <p:spPr>
          <a:xfrm>
            <a:off x="1172817" y="579092"/>
            <a:ext cx="1060174" cy="1043609"/>
          </a:xfrm>
          <a:prstGeom prst="donut">
            <a:avLst>
              <a:gd name="adj" fmla="val 574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2" name="CasellaDiTesto 11">
            <a:extLst>
              <a:ext uri="{FF2B5EF4-FFF2-40B4-BE49-F238E27FC236}">
                <a16:creationId xmlns:a16="http://schemas.microsoft.com/office/drawing/2014/main" xmlns="" id="{250E13B5-9EBC-405D-AE10-F066B3CED058}"/>
              </a:ext>
            </a:extLst>
          </p:cNvPr>
          <p:cNvSpPr txBox="1"/>
          <p:nvPr/>
        </p:nvSpPr>
        <p:spPr>
          <a:xfrm>
            <a:off x="832758" y="1665972"/>
            <a:ext cx="6726906" cy="4524315"/>
          </a:xfrm>
          <a:prstGeom prst="rect">
            <a:avLst/>
          </a:prstGeom>
          <a:noFill/>
        </p:spPr>
        <p:txBody>
          <a:bodyPr wrap="square" rtlCol="0">
            <a:spAutoFit/>
          </a:bodyPr>
          <a:lstStyle/>
          <a:p>
            <a:r>
              <a:rPr lang="it-IT" dirty="0"/>
              <a:t>La biodiversità è la grande varietà di animali, piante, funghi e microorganismi che costituiscono il nostro </a:t>
            </a:r>
          </a:p>
          <a:p>
            <a:r>
              <a:rPr lang="it-IT" dirty="0"/>
              <a:t>Una molteplicità di specie e organismi che, in relazione tra loro, creano un equilibrio fondamentale per la vita sulla Terra.</a:t>
            </a:r>
          </a:p>
          <a:p>
            <a:r>
              <a:rPr lang="it-IT" dirty="0"/>
              <a:t>La biodiversità infatti garantisce cibo, acqua pulita, ripari sicuri e risorse, fondamentali per la nostra sopravvivenza.</a:t>
            </a:r>
            <a:br>
              <a:rPr lang="it-IT" dirty="0"/>
            </a:br>
            <a:r>
              <a:rPr lang="it-IT" dirty="0"/>
              <a:t/>
            </a:r>
            <a:br>
              <a:rPr lang="it-IT" dirty="0"/>
            </a:br>
            <a:r>
              <a:rPr lang="it-IT" dirty="0"/>
              <a:t>Tuttavia, </a:t>
            </a:r>
            <a:r>
              <a:rPr lang="it-IT" b="1" dirty="0"/>
              <a:t>questo fragile equilibrio è oggi a rischio a causa della nostra presenza e delle nostre attività umane</a:t>
            </a:r>
            <a:r>
              <a:rPr lang="it-IT" dirty="0"/>
              <a:t>. Abbiamo </a:t>
            </a:r>
            <a:r>
              <a:rPr lang="it-IT" b="1" dirty="0" err="1"/>
              <a:t>sovrasfruttato</a:t>
            </a:r>
            <a:r>
              <a:rPr lang="it-IT" b="1" dirty="0"/>
              <a:t> gli oceani, distrutto foreste, inquinato le nostre risorse d'acqua e creato una vera e propria crisi climatica. </a:t>
            </a:r>
            <a:r>
              <a:rPr lang="it-IT" dirty="0"/>
              <a:t/>
            </a:r>
            <a:br>
              <a:rPr lang="it-IT" dirty="0"/>
            </a:br>
            <a:r>
              <a:rPr lang="it-IT" dirty="0"/>
              <a:t/>
            </a:r>
            <a:br>
              <a:rPr lang="it-IT" dirty="0"/>
            </a:br>
            <a:r>
              <a:rPr lang="it-IT" dirty="0"/>
              <a:t>La Natura del nostro Pianeta ha però una caratteristica unica: la </a:t>
            </a:r>
            <a:r>
              <a:rPr lang="it-IT" b="1" dirty="0"/>
              <a:t>capacità di rigenerarsi e adattarsi ai cambiamenti</a:t>
            </a:r>
            <a:r>
              <a:rPr lang="it-IT" dirty="0"/>
              <a:t>. Riducendo il nostro impatto sulla Terra, gestendo al meglio le risorse, lasciando il tempo alla natura di rigenerarsi, la biodiversità potrà recuperarsi. </a:t>
            </a:r>
          </a:p>
        </p:txBody>
      </p:sp>
      <p:sp>
        <p:nvSpPr>
          <p:cNvPr id="13" name="CasellaDiTesto 12">
            <a:extLst>
              <a:ext uri="{FF2B5EF4-FFF2-40B4-BE49-F238E27FC236}">
                <a16:creationId xmlns:a16="http://schemas.microsoft.com/office/drawing/2014/main" xmlns="" id="{959E79EF-2CCF-4B5B-AB32-D9F0C15D8D4B}"/>
              </a:ext>
            </a:extLst>
          </p:cNvPr>
          <p:cNvSpPr txBox="1"/>
          <p:nvPr/>
        </p:nvSpPr>
        <p:spPr>
          <a:xfrm>
            <a:off x="2809462" y="321389"/>
            <a:ext cx="8613913" cy="1015663"/>
          </a:xfrm>
          <a:prstGeom prst="rect">
            <a:avLst/>
          </a:prstGeom>
          <a:noFill/>
        </p:spPr>
        <p:txBody>
          <a:bodyPr wrap="square" rtlCol="0">
            <a:spAutoFit/>
          </a:bodyPr>
          <a:lstStyle/>
          <a:p>
            <a:r>
              <a:rPr lang="it-IT" sz="6000" dirty="0">
                <a:latin typeface="Modern Love" panose="04090805081005020601" pitchFamily="82" charset="0"/>
              </a:rPr>
              <a:t>Cos’è la Biodiversità</a:t>
            </a:r>
          </a:p>
        </p:txBody>
      </p:sp>
      <p:pic>
        <p:nvPicPr>
          <p:cNvPr id="14" name="Immagine 13">
            <a:extLst>
              <a:ext uri="{FF2B5EF4-FFF2-40B4-BE49-F238E27FC236}">
                <a16:creationId xmlns:a16="http://schemas.microsoft.com/office/drawing/2014/main" xmlns="" id="{83FE6B6F-7927-4606-B462-4EA2396FADE4}"/>
              </a:ext>
            </a:extLst>
          </p:cNvPr>
          <p:cNvPicPr>
            <a:picLocks noChangeAspect="1"/>
          </p:cNvPicPr>
          <p:nvPr/>
        </p:nvPicPr>
        <p:blipFill>
          <a:blip r:embed="rId2"/>
          <a:stretch>
            <a:fillRect/>
          </a:stretch>
        </p:blipFill>
        <p:spPr>
          <a:xfrm>
            <a:off x="7849565" y="1520687"/>
            <a:ext cx="4342436" cy="2576512"/>
          </a:xfrm>
          <a:prstGeom prst="rect">
            <a:avLst/>
          </a:prstGeom>
        </p:spPr>
      </p:pic>
      <p:pic>
        <p:nvPicPr>
          <p:cNvPr id="15" name="Immagine 14">
            <a:extLst>
              <a:ext uri="{FF2B5EF4-FFF2-40B4-BE49-F238E27FC236}">
                <a16:creationId xmlns:a16="http://schemas.microsoft.com/office/drawing/2014/main" xmlns="" id="{2959EA91-4906-49F3-81C3-0FAC59C4AFFC}"/>
              </a:ext>
            </a:extLst>
          </p:cNvPr>
          <p:cNvPicPr>
            <a:picLocks noChangeAspect="1"/>
          </p:cNvPicPr>
          <p:nvPr/>
        </p:nvPicPr>
        <p:blipFill>
          <a:blip r:embed="rId3"/>
          <a:stretch>
            <a:fillRect/>
          </a:stretch>
        </p:blipFill>
        <p:spPr>
          <a:xfrm>
            <a:off x="7849565" y="4097199"/>
            <a:ext cx="4342436" cy="2763078"/>
          </a:xfrm>
          <a:prstGeom prst="rect">
            <a:avLst/>
          </a:prstGeom>
        </p:spPr>
      </p:pic>
      <p:pic>
        <p:nvPicPr>
          <p:cNvPr id="17" name="Immagine 16">
            <a:extLst>
              <a:ext uri="{FF2B5EF4-FFF2-40B4-BE49-F238E27FC236}">
                <a16:creationId xmlns:a16="http://schemas.microsoft.com/office/drawing/2014/main" xmlns="" id="{F41606AE-400B-480C-99E5-453EAED1E551}"/>
              </a:ext>
            </a:extLst>
          </p:cNvPr>
          <p:cNvPicPr>
            <a:picLocks noChangeAspect="1"/>
          </p:cNvPicPr>
          <p:nvPr/>
        </p:nvPicPr>
        <p:blipFill>
          <a:blip r:embed="rId4"/>
          <a:stretch>
            <a:fillRect/>
          </a:stretch>
        </p:blipFill>
        <p:spPr>
          <a:xfrm>
            <a:off x="7818304" y="1520686"/>
            <a:ext cx="67839" cy="5353621"/>
          </a:xfrm>
          <a:prstGeom prst="rect">
            <a:avLst/>
          </a:prstGeom>
        </p:spPr>
      </p:pic>
      <p:cxnSp>
        <p:nvCxnSpPr>
          <p:cNvPr id="20" name="Connettore diritto 19">
            <a:extLst>
              <a:ext uri="{FF2B5EF4-FFF2-40B4-BE49-F238E27FC236}">
                <a16:creationId xmlns:a16="http://schemas.microsoft.com/office/drawing/2014/main" xmlns="" id="{2E90087A-B347-4CE1-B89F-7221750E9B2A}"/>
              </a:ext>
            </a:extLst>
          </p:cNvPr>
          <p:cNvCxnSpPr/>
          <p:nvPr/>
        </p:nvCxnSpPr>
        <p:spPr>
          <a:xfrm>
            <a:off x="2353958" y="6402628"/>
            <a:ext cx="553218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xmlns="" id="{8CF0ADAA-0098-4CED-9ED1-959736E91838}"/>
              </a:ext>
            </a:extLst>
          </p:cNvPr>
          <p:cNvPicPr>
            <a:picLocks noChangeAspect="1"/>
          </p:cNvPicPr>
          <p:nvPr/>
        </p:nvPicPr>
        <p:blipFill>
          <a:blip r:embed="rId5"/>
          <a:stretch>
            <a:fillRect/>
          </a:stretch>
        </p:blipFill>
        <p:spPr>
          <a:xfrm>
            <a:off x="7354513" y="6497792"/>
            <a:ext cx="308623" cy="277189"/>
          </a:xfrm>
          <a:prstGeom prst="rect">
            <a:avLst/>
          </a:prstGeom>
        </p:spPr>
      </p:pic>
      <p:pic>
        <p:nvPicPr>
          <p:cNvPr id="5" name="Immagine 4">
            <a:extLst>
              <a:ext uri="{FF2B5EF4-FFF2-40B4-BE49-F238E27FC236}">
                <a16:creationId xmlns:a16="http://schemas.microsoft.com/office/drawing/2014/main" xmlns="" id="{024DF0EE-7F56-4941-BDA5-76A2C59373B5}"/>
              </a:ext>
            </a:extLst>
          </p:cNvPr>
          <p:cNvPicPr>
            <a:picLocks noChangeAspect="1"/>
          </p:cNvPicPr>
          <p:nvPr/>
        </p:nvPicPr>
        <p:blipFill>
          <a:blip r:embed="rId6"/>
          <a:stretch>
            <a:fillRect/>
          </a:stretch>
        </p:blipFill>
        <p:spPr>
          <a:xfrm>
            <a:off x="11486008" y="767609"/>
            <a:ext cx="755970" cy="1371719"/>
          </a:xfrm>
          <a:prstGeom prst="rect">
            <a:avLst/>
          </a:prstGeom>
        </p:spPr>
      </p:pic>
    </p:spTree>
    <p:extLst>
      <p:ext uri="{BB962C8B-B14F-4D97-AF65-F5344CB8AC3E}">
        <p14:creationId xmlns:p14="http://schemas.microsoft.com/office/powerpoint/2010/main" val="80867662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l sentiero del Bosco Certificato, da Fondo alle Regole di Malosco">
            <a:extLst>
              <a:ext uri="{FF2B5EF4-FFF2-40B4-BE49-F238E27FC236}">
                <a16:creationId xmlns:a16="http://schemas.microsoft.com/office/drawing/2014/main" xmlns="" id="{5ADB6A35-F0D9-3E4B-BC6B-4B6DAC73AED7}"/>
              </a:ext>
            </a:extLst>
          </p:cNvPr>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81" cy="6857990"/>
          </a:xfrm>
          <a:prstGeom prst="rect">
            <a:avLst/>
          </a:prstGeom>
          <a:noFill/>
        </p:spPr>
      </p:pic>
      <p:sp>
        <p:nvSpPr>
          <p:cNvPr id="2" name="Titolo 1">
            <a:extLst>
              <a:ext uri="{FF2B5EF4-FFF2-40B4-BE49-F238E27FC236}">
                <a16:creationId xmlns:a16="http://schemas.microsoft.com/office/drawing/2014/main" xmlns="" id="{16FB83D3-507D-9548-8835-F86FFA69A2F8}"/>
              </a:ext>
            </a:extLst>
          </p:cNvPr>
          <p:cNvSpPr>
            <a:spLocks noGrp="1"/>
          </p:cNvSpPr>
          <p:nvPr>
            <p:ph type="title"/>
          </p:nvPr>
        </p:nvSpPr>
        <p:spPr>
          <a:xfrm>
            <a:off x="554563" y="0"/>
            <a:ext cx="10515600" cy="1325563"/>
          </a:xfrm>
        </p:spPr>
        <p:txBody>
          <a:bodyPr>
            <a:normAutofit/>
          </a:bodyPr>
          <a:lstStyle/>
          <a:p>
            <a:r>
              <a:rPr lang="it-IT" dirty="0">
                <a:latin typeface="Modern Love" pitchFamily="82" charset="0"/>
              </a:rPr>
              <a:t>La ricchezza di specie</a:t>
            </a:r>
          </a:p>
        </p:txBody>
      </p:sp>
      <p:sp>
        <p:nvSpPr>
          <p:cNvPr id="3" name="Segnaposto contenuto 2">
            <a:extLst>
              <a:ext uri="{FF2B5EF4-FFF2-40B4-BE49-F238E27FC236}">
                <a16:creationId xmlns:a16="http://schemas.microsoft.com/office/drawing/2014/main" xmlns="" id="{A3E88AF1-1793-1B42-9424-489E89A2922C}"/>
              </a:ext>
            </a:extLst>
          </p:cNvPr>
          <p:cNvSpPr>
            <a:spLocks noGrp="1"/>
          </p:cNvSpPr>
          <p:nvPr>
            <p:ph idx="1"/>
          </p:nvPr>
        </p:nvSpPr>
        <p:spPr>
          <a:xfrm>
            <a:off x="126125" y="1229710"/>
            <a:ext cx="6474372" cy="5223642"/>
          </a:xfrm>
        </p:spPr>
        <p:txBody>
          <a:bodyPr>
            <a:normAutofit/>
          </a:bodyPr>
          <a:lstStyle/>
          <a:p>
            <a:pPr marL="0" indent="0">
              <a:buNone/>
            </a:pPr>
            <a:r>
              <a:rPr lang="it-IT" sz="1800" dirty="0">
                <a:solidFill>
                  <a:srgbClr val="FFFFFF"/>
                </a:solidFill>
              </a:rPr>
              <a:t>L</a:t>
            </a:r>
            <a:r>
              <a:rPr lang="it-IT" sz="1800" dirty="0"/>
              <a:t>a biodiversità di una comunità è definita da 2 fattori: La ricchezza di specie e la loro abbondanza relativa.</a:t>
            </a:r>
          </a:p>
          <a:p>
            <a:pPr marL="0" indent="0">
              <a:buNone/>
            </a:pPr>
            <a:r>
              <a:rPr lang="it-IT" sz="1800" dirty="0"/>
              <a:t>La ricchezza di specie sono il numero delle diverse specie presenti l’abbondanza relativa è la proporzione con cui ogni specie viene rappresentata nella comunità.</a:t>
            </a:r>
          </a:p>
          <a:p>
            <a:pPr marL="0" indent="0">
              <a:buNone/>
            </a:pPr>
            <a:r>
              <a:rPr lang="it-IT" sz="1800" dirty="0"/>
              <a:t>Per capire meglio questi concetti osserviamo il seguente esempio </a:t>
            </a:r>
          </a:p>
          <a:p>
            <a:pPr marL="0" indent="0">
              <a:buNone/>
            </a:pPr>
            <a:r>
              <a:rPr lang="it-IT" sz="1800" dirty="0"/>
              <a:t>Immaginiamo un sentiero che attraversa un bosco che definiremo bosco A qui si incontrano 4 specie arboree diverse, ora immaginiamo di percorrere il sentiero che attraversa il bosco B </a:t>
            </a:r>
          </a:p>
          <a:p>
            <a:pPr marL="0" indent="0">
              <a:buNone/>
            </a:pPr>
            <a:r>
              <a:rPr lang="it-IT" sz="1800" dirty="0"/>
              <a:t>Anche qui incontreremo le stesse 4 specie arboree ma con una differenza mentre nel bosco A predomina una specie nel bosco B le 4 specie arboree sono ugualmente abbondanti ciò significa che per quando riguarda l’abbondanza relativa è maggiormente presente nel bosco B perciò la biodiversità sarà maggiore mentre la ricchezza di specie sarà uguale perché incontreremo sempre le 4 specie arboree, inoltre la biodiversità ha importanti conseguenze per quando riguarda gli agenti patogeni che potrebbero infettare una gamma di ospiti ,se non una singola specie.  </a:t>
            </a:r>
          </a:p>
          <a:p>
            <a:pPr marL="0" indent="0">
              <a:buNone/>
            </a:pPr>
            <a:endParaRPr lang="it-IT" sz="1300" dirty="0">
              <a:solidFill>
                <a:srgbClr val="FFFFFF"/>
              </a:solidFill>
            </a:endParaRPr>
          </a:p>
        </p:txBody>
      </p:sp>
      <p:pic>
        <p:nvPicPr>
          <p:cNvPr id="5" name="Immagine 4" descr="Sentiero nel bosco autunnale - Facciabuco.com">
            <a:extLst>
              <a:ext uri="{FF2B5EF4-FFF2-40B4-BE49-F238E27FC236}">
                <a16:creationId xmlns:a16="http://schemas.microsoft.com/office/drawing/2014/main" xmlns="" id="{494BF8F6-2475-8149-AFAB-D08F5E7473BC}"/>
              </a:ext>
            </a:extLst>
          </p:cNvPr>
          <p:cNvPicPr/>
          <p:nvPr/>
        </p:nvPicPr>
        <p:blipFill rotWithShape="1">
          <a:blip r:embed="rId3">
            <a:extLst>
              <a:ext uri="{28A0092B-C50C-407E-A947-70E740481C1C}">
                <a14:useLocalDpi xmlns:a14="http://schemas.microsoft.com/office/drawing/2010/main" val="0"/>
              </a:ext>
            </a:extLst>
          </a:blip>
          <a:srcRect l="4619" r="6595" b="1"/>
          <a:stretch/>
        </p:blipFill>
        <p:spPr bwMode="auto">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p:spPr>
      </p:pic>
    </p:spTree>
    <p:extLst>
      <p:ext uri="{BB962C8B-B14F-4D97-AF65-F5344CB8AC3E}">
        <p14:creationId xmlns:p14="http://schemas.microsoft.com/office/powerpoint/2010/main" val="168963113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66EB0ACD-9F56-420D-A908-2A1B21EF8CB7}"/>
              </a:ext>
            </a:extLst>
          </p:cNvPr>
          <p:cNvPicPr>
            <a:picLocks noChangeAspect="1"/>
          </p:cNvPicPr>
          <p:nvPr/>
        </p:nvPicPr>
        <p:blipFill>
          <a:blip r:embed="rId2"/>
          <a:stretch>
            <a:fillRect/>
          </a:stretch>
        </p:blipFill>
        <p:spPr>
          <a:xfrm>
            <a:off x="218363" y="158966"/>
            <a:ext cx="755970" cy="1371719"/>
          </a:xfrm>
          <a:prstGeom prst="rect">
            <a:avLst/>
          </a:prstGeom>
        </p:spPr>
      </p:pic>
      <p:pic>
        <p:nvPicPr>
          <p:cNvPr id="5" name="Immagine 4">
            <a:extLst>
              <a:ext uri="{FF2B5EF4-FFF2-40B4-BE49-F238E27FC236}">
                <a16:creationId xmlns:a16="http://schemas.microsoft.com/office/drawing/2014/main" xmlns="" id="{36C5EAD6-82A0-44B1-A3A4-EEA782FB8468}"/>
              </a:ext>
            </a:extLst>
          </p:cNvPr>
          <p:cNvPicPr>
            <a:picLocks noChangeAspect="1"/>
          </p:cNvPicPr>
          <p:nvPr/>
        </p:nvPicPr>
        <p:blipFill>
          <a:blip r:embed="rId3"/>
          <a:stretch>
            <a:fillRect/>
          </a:stretch>
        </p:blipFill>
        <p:spPr>
          <a:xfrm>
            <a:off x="0" y="849746"/>
            <a:ext cx="12192000" cy="18270"/>
          </a:xfrm>
          <a:prstGeom prst="rect">
            <a:avLst/>
          </a:prstGeom>
        </p:spPr>
      </p:pic>
      <p:sp>
        <p:nvSpPr>
          <p:cNvPr id="7" name="CasellaDiTesto 6">
            <a:extLst>
              <a:ext uri="{FF2B5EF4-FFF2-40B4-BE49-F238E27FC236}">
                <a16:creationId xmlns:a16="http://schemas.microsoft.com/office/drawing/2014/main" xmlns="" id="{CFFB7F6E-AC0E-477A-9735-0F8EF91EADC7}"/>
              </a:ext>
            </a:extLst>
          </p:cNvPr>
          <p:cNvSpPr txBox="1"/>
          <p:nvPr/>
        </p:nvSpPr>
        <p:spPr>
          <a:xfrm>
            <a:off x="1014303" y="13823"/>
            <a:ext cx="6096000" cy="1107996"/>
          </a:xfrm>
          <a:prstGeom prst="rect">
            <a:avLst/>
          </a:prstGeom>
          <a:noFill/>
        </p:spPr>
        <p:txBody>
          <a:bodyPr wrap="square">
            <a:spAutoFit/>
          </a:bodyPr>
          <a:lstStyle/>
          <a:p>
            <a:r>
              <a:rPr lang="it-IT" sz="6600" dirty="0">
                <a:latin typeface="Modern Love" panose="04090805081005020601" pitchFamily="82" charset="0"/>
              </a:rPr>
              <a:t>Gli ecosistemi</a:t>
            </a:r>
          </a:p>
        </p:txBody>
      </p:sp>
      <p:pic>
        <p:nvPicPr>
          <p:cNvPr id="8" name="Immagine 7">
            <a:extLst>
              <a:ext uri="{FF2B5EF4-FFF2-40B4-BE49-F238E27FC236}">
                <a16:creationId xmlns:a16="http://schemas.microsoft.com/office/drawing/2014/main" xmlns="" id="{845E09CC-A53E-4A00-BA3D-F5BCB04B94B2}"/>
              </a:ext>
            </a:extLst>
          </p:cNvPr>
          <p:cNvPicPr>
            <a:picLocks noChangeAspect="1"/>
          </p:cNvPicPr>
          <p:nvPr/>
        </p:nvPicPr>
        <p:blipFill>
          <a:blip r:embed="rId4"/>
          <a:stretch>
            <a:fillRect/>
          </a:stretch>
        </p:blipFill>
        <p:spPr>
          <a:xfrm>
            <a:off x="6380369" y="1201467"/>
            <a:ext cx="4766451" cy="2759475"/>
          </a:xfrm>
          <a:prstGeom prst="rect">
            <a:avLst/>
          </a:prstGeom>
        </p:spPr>
      </p:pic>
      <p:pic>
        <p:nvPicPr>
          <p:cNvPr id="9" name="Immagine 8">
            <a:extLst>
              <a:ext uri="{FF2B5EF4-FFF2-40B4-BE49-F238E27FC236}">
                <a16:creationId xmlns:a16="http://schemas.microsoft.com/office/drawing/2014/main" xmlns="" id="{ADF26442-9D90-4A8A-A0D9-57B2C719981A}"/>
              </a:ext>
            </a:extLst>
          </p:cNvPr>
          <p:cNvPicPr>
            <a:picLocks noChangeAspect="1"/>
          </p:cNvPicPr>
          <p:nvPr/>
        </p:nvPicPr>
        <p:blipFill>
          <a:blip r:embed="rId5"/>
          <a:stretch>
            <a:fillRect/>
          </a:stretch>
        </p:blipFill>
        <p:spPr>
          <a:xfrm>
            <a:off x="6380369" y="3949432"/>
            <a:ext cx="4616089" cy="2777360"/>
          </a:xfrm>
          <a:prstGeom prst="rect">
            <a:avLst/>
          </a:prstGeom>
        </p:spPr>
      </p:pic>
      <p:pic>
        <p:nvPicPr>
          <p:cNvPr id="10" name="Immagine 9">
            <a:extLst>
              <a:ext uri="{FF2B5EF4-FFF2-40B4-BE49-F238E27FC236}">
                <a16:creationId xmlns:a16="http://schemas.microsoft.com/office/drawing/2014/main" xmlns="" id="{BD5EAFDD-784A-4756-927F-2DD63B40919B}"/>
              </a:ext>
            </a:extLst>
          </p:cNvPr>
          <p:cNvPicPr>
            <a:picLocks noChangeAspect="1"/>
          </p:cNvPicPr>
          <p:nvPr/>
        </p:nvPicPr>
        <p:blipFill>
          <a:blip r:embed="rId6"/>
          <a:stretch>
            <a:fillRect/>
          </a:stretch>
        </p:blipFill>
        <p:spPr>
          <a:xfrm>
            <a:off x="9173274" y="2457274"/>
            <a:ext cx="2942897" cy="1961205"/>
          </a:xfrm>
          <a:prstGeom prst="rect">
            <a:avLst/>
          </a:prstGeom>
        </p:spPr>
      </p:pic>
      <p:sp>
        <p:nvSpPr>
          <p:cNvPr id="12" name="CasellaDiTesto 11">
            <a:extLst>
              <a:ext uri="{FF2B5EF4-FFF2-40B4-BE49-F238E27FC236}">
                <a16:creationId xmlns:a16="http://schemas.microsoft.com/office/drawing/2014/main" xmlns="" id="{13B8410C-23D3-4061-B207-A34D38FCCD4D}"/>
              </a:ext>
            </a:extLst>
          </p:cNvPr>
          <p:cNvSpPr txBox="1"/>
          <p:nvPr/>
        </p:nvSpPr>
        <p:spPr>
          <a:xfrm>
            <a:off x="313546" y="1189957"/>
            <a:ext cx="5971640" cy="5293757"/>
          </a:xfrm>
          <a:prstGeom prst="rect">
            <a:avLst/>
          </a:prstGeom>
          <a:noFill/>
        </p:spPr>
        <p:txBody>
          <a:bodyPr wrap="square">
            <a:spAutoFit/>
          </a:bodyPr>
          <a:lstStyle/>
          <a:p>
            <a:r>
              <a:rPr lang="it-IT" sz="1600" dirty="0">
                <a:latin typeface="Calibri" panose="020F0502020204030204" pitchFamily="34" charset="0"/>
                <a:cs typeface="Calibri" panose="020F0502020204030204" pitchFamily="34" charset="0"/>
              </a:rPr>
              <a:t>U</a:t>
            </a:r>
            <a:r>
              <a:rPr lang="it-IT" sz="1400" dirty="0">
                <a:latin typeface="Calibri" panose="020F0502020204030204" pitchFamily="34" charset="0"/>
                <a:cs typeface="Calibri" panose="020F0502020204030204" pitchFamily="34" charset="0"/>
              </a:rPr>
              <a:t>n ecosistema è formato da tutti gli organismi viventi che interagiscono in un determinato ambiente costituendo un sistema autosufficiente (lago, stagno, savana, ecc.). Ci sono quindi diversi tipi di ecosistema infatti non è sempre facile distinguerli. Essi si differenziano per tipo e per estensione. </a:t>
            </a:r>
          </a:p>
          <a:p>
            <a:r>
              <a:rPr lang="it-IT" sz="1400" dirty="0">
                <a:latin typeface="Calibri" panose="020F0502020204030204" pitchFamily="34" charset="0"/>
                <a:cs typeface="Calibri" panose="020F0502020204030204" pitchFamily="34" charset="0"/>
              </a:rPr>
              <a:t>Per andare più nel dettaglio, un ecosistema per essere definito tale, deve avere delle caratteristiche ben precise ossia:</a:t>
            </a:r>
          </a:p>
          <a:p>
            <a:endParaRPr lang="it-IT" sz="1400" dirty="0">
              <a:latin typeface="Calibri" panose="020F0502020204030204" pitchFamily="34" charset="0"/>
              <a:cs typeface="Calibri" panose="020F0502020204030204" pitchFamily="34" charset="0"/>
            </a:endParaRPr>
          </a:p>
          <a:p>
            <a:r>
              <a:rPr lang="it-IT" sz="1400" dirty="0">
                <a:latin typeface="Calibri" panose="020F0502020204030204" pitchFamily="34" charset="0"/>
                <a:cs typeface="Calibri" panose="020F0502020204030204" pitchFamily="34" charset="0"/>
              </a:rPr>
              <a:t>1.Deve essere un sistema aperto (avere quindi scambi di qualche tipo con l’ambiente esterno);</a:t>
            </a:r>
          </a:p>
          <a:p>
            <a:r>
              <a:rPr lang="it-IT" sz="1400" dirty="0">
                <a:latin typeface="Calibri" panose="020F0502020204030204" pitchFamily="34" charset="0"/>
                <a:cs typeface="Calibri" panose="020F0502020204030204" pitchFamily="34" charset="0"/>
              </a:rPr>
              <a:t>2.E’ interconnesso con altri ecosistemi;</a:t>
            </a:r>
          </a:p>
          <a:p>
            <a:r>
              <a:rPr lang="it-IT" sz="1400" dirty="0">
                <a:latin typeface="Calibri" panose="020F0502020204030204" pitchFamily="34" charset="0"/>
                <a:cs typeface="Calibri" panose="020F0502020204030204" pitchFamily="34" charset="0"/>
              </a:rPr>
              <a:t>3.E’ formato da una componente abiotica (non vivente) e da una componente biotica (vivente);</a:t>
            </a:r>
          </a:p>
          <a:p>
            <a:r>
              <a:rPr lang="it-IT" sz="1400" dirty="0">
                <a:latin typeface="Calibri" panose="020F0502020204030204" pitchFamily="34" charset="0"/>
                <a:cs typeface="Calibri" panose="020F0502020204030204" pitchFamily="34" charset="0"/>
              </a:rPr>
              <a:t>4.Mantiene un equilibrio dinamico (c’è sempre un equilibrio in un ecosistema, ma questo non significa che non sia mutevole nel tempo).</a:t>
            </a:r>
          </a:p>
          <a:p>
            <a:r>
              <a:rPr lang="it-IT" sz="1400" dirty="0">
                <a:latin typeface="Calibri" panose="020F0502020204030204" pitchFamily="34" charset="0"/>
                <a:cs typeface="Calibri" panose="020F0502020204030204" pitchFamily="34" charset="0"/>
              </a:rPr>
              <a:t>Un esempio:  </a:t>
            </a:r>
          </a:p>
          <a:p>
            <a:r>
              <a:rPr lang="it-IT" sz="1400" dirty="0">
                <a:latin typeface="Calibri" panose="020F0502020204030204" pitchFamily="34" charset="0"/>
                <a:cs typeface="Calibri" panose="020F0502020204030204" pitchFamily="34" charset="0"/>
              </a:rPr>
              <a:t>Ecosistema di un suolo.</a:t>
            </a:r>
          </a:p>
          <a:p>
            <a:r>
              <a:rPr lang="it-IT" sz="1400" dirty="0">
                <a:latin typeface="Calibri" panose="020F0502020204030204" pitchFamily="34" charset="0"/>
                <a:cs typeface="Calibri" panose="020F0502020204030204" pitchFamily="34" charset="0"/>
              </a:rPr>
              <a:t>I principali fattori del suolo sono la luce (o mancanza di </a:t>
            </a:r>
            <a:r>
              <a:rPr lang="it-IT" sz="1400" dirty="0" err="1">
                <a:latin typeface="Calibri" panose="020F0502020204030204" pitchFamily="34" charset="0"/>
                <a:cs typeface="Calibri" panose="020F0502020204030204" pitchFamily="34" charset="0"/>
              </a:rPr>
              <a:t>lucinerali</a:t>
            </a:r>
            <a:r>
              <a:rPr lang="it-IT" sz="1400" dirty="0">
                <a:latin typeface="Calibri" panose="020F0502020204030204" pitchFamily="34" charset="0"/>
                <a:cs typeface="Calibri" panose="020F0502020204030204" pitchFamily="34" charset="0"/>
              </a:rPr>
              <a:t> presenti. In un bosco di clima temperato, lo strato superficiale del suolo, ricco di sostanza organica (humus) ospita numerosi organismi d compositori (batteri, funghi, lombrichi).  </a:t>
            </a:r>
          </a:p>
          <a:p>
            <a:r>
              <a:rPr lang="it-IT" sz="1400" dirty="0">
                <a:latin typeface="Calibri" panose="020F0502020204030204" pitchFamily="34" charset="0"/>
                <a:cs typeface="Calibri" panose="020F0502020204030204" pitchFamily="34" charset="0"/>
              </a:rPr>
              <a:t>Vi abitano alcune specie di animali, come il toporagno, la talpa e il merlo, che anche se sfruttano la stessa fonte di cibo, i lombrichi, evitano la competizione perché occupano nicchie differenti.</a:t>
            </a:r>
          </a:p>
          <a:p>
            <a:r>
              <a:rPr lang="it-IT" sz="1400" dirty="0">
                <a:latin typeface="Calibri" panose="020F0502020204030204" pitchFamily="34" charset="0"/>
                <a:cs typeface="Calibri" panose="020F0502020204030204" pitchFamily="34" charset="0"/>
              </a:rPr>
              <a:t>Gli ecosistemi sono tra loro interconnessi: i loro confini non sono mai netti.</a:t>
            </a:r>
          </a:p>
        </p:txBody>
      </p:sp>
      <p:pic>
        <p:nvPicPr>
          <p:cNvPr id="13" name="Immagine 12">
            <a:extLst>
              <a:ext uri="{FF2B5EF4-FFF2-40B4-BE49-F238E27FC236}">
                <a16:creationId xmlns:a16="http://schemas.microsoft.com/office/drawing/2014/main" xmlns="" id="{AF4CE430-32E7-4211-B662-71AE7E6F6F7A}"/>
              </a:ext>
            </a:extLst>
          </p:cNvPr>
          <p:cNvPicPr>
            <a:picLocks noChangeAspect="1"/>
          </p:cNvPicPr>
          <p:nvPr/>
        </p:nvPicPr>
        <p:blipFill>
          <a:blip r:embed="rId7"/>
          <a:stretch>
            <a:fillRect/>
          </a:stretch>
        </p:blipFill>
        <p:spPr>
          <a:xfrm>
            <a:off x="10681172" y="1087405"/>
            <a:ext cx="1072989" cy="1054699"/>
          </a:xfrm>
          <a:prstGeom prst="rect">
            <a:avLst/>
          </a:prstGeom>
        </p:spPr>
      </p:pic>
      <p:pic>
        <p:nvPicPr>
          <p:cNvPr id="15" name="Immagine 14">
            <a:extLst>
              <a:ext uri="{FF2B5EF4-FFF2-40B4-BE49-F238E27FC236}">
                <a16:creationId xmlns:a16="http://schemas.microsoft.com/office/drawing/2014/main" xmlns="" id="{A1DD7ED5-85C4-44D3-8D8B-AB5AFECF1585}"/>
              </a:ext>
            </a:extLst>
          </p:cNvPr>
          <p:cNvPicPr>
            <a:picLocks noChangeAspect="1"/>
          </p:cNvPicPr>
          <p:nvPr/>
        </p:nvPicPr>
        <p:blipFill>
          <a:blip r:embed="rId8"/>
          <a:stretch>
            <a:fillRect/>
          </a:stretch>
        </p:blipFill>
        <p:spPr>
          <a:xfrm>
            <a:off x="10571923" y="1470991"/>
            <a:ext cx="731583" cy="719390"/>
          </a:xfrm>
          <a:prstGeom prst="rect">
            <a:avLst/>
          </a:prstGeom>
        </p:spPr>
      </p:pic>
      <p:pic>
        <p:nvPicPr>
          <p:cNvPr id="16" name="Immagine 15">
            <a:extLst>
              <a:ext uri="{FF2B5EF4-FFF2-40B4-BE49-F238E27FC236}">
                <a16:creationId xmlns:a16="http://schemas.microsoft.com/office/drawing/2014/main" xmlns="" id="{43A7460F-90E4-48AA-B1CC-F9906B864E59}"/>
              </a:ext>
            </a:extLst>
          </p:cNvPr>
          <p:cNvPicPr>
            <a:picLocks noChangeAspect="1"/>
          </p:cNvPicPr>
          <p:nvPr/>
        </p:nvPicPr>
        <p:blipFill>
          <a:blip r:embed="rId9"/>
          <a:stretch>
            <a:fillRect/>
          </a:stretch>
        </p:blipFill>
        <p:spPr>
          <a:xfrm>
            <a:off x="5997738" y="2574006"/>
            <a:ext cx="731583" cy="719390"/>
          </a:xfrm>
          <a:prstGeom prst="rect">
            <a:avLst/>
          </a:prstGeom>
        </p:spPr>
      </p:pic>
      <p:pic>
        <p:nvPicPr>
          <p:cNvPr id="2" name="Immagine 1">
            <a:extLst>
              <a:ext uri="{FF2B5EF4-FFF2-40B4-BE49-F238E27FC236}">
                <a16:creationId xmlns:a16="http://schemas.microsoft.com/office/drawing/2014/main" xmlns="" id="{968B0785-E629-47C9-98E7-DF7D130A51E5}"/>
              </a:ext>
            </a:extLst>
          </p:cNvPr>
          <p:cNvPicPr>
            <a:picLocks noChangeAspect="1"/>
          </p:cNvPicPr>
          <p:nvPr/>
        </p:nvPicPr>
        <p:blipFill>
          <a:blip r:embed="rId9"/>
          <a:stretch>
            <a:fillRect/>
          </a:stretch>
        </p:blipFill>
        <p:spPr>
          <a:xfrm>
            <a:off x="7597850" y="208126"/>
            <a:ext cx="731583" cy="719390"/>
          </a:xfrm>
          <a:prstGeom prst="rect">
            <a:avLst/>
          </a:prstGeom>
        </p:spPr>
      </p:pic>
      <p:pic>
        <p:nvPicPr>
          <p:cNvPr id="3" name="Immagine 2">
            <a:extLst>
              <a:ext uri="{FF2B5EF4-FFF2-40B4-BE49-F238E27FC236}">
                <a16:creationId xmlns:a16="http://schemas.microsoft.com/office/drawing/2014/main" xmlns="" id="{F55D3039-C1B0-473B-9301-70AB8E29A72A}"/>
              </a:ext>
            </a:extLst>
          </p:cNvPr>
          <p:cNvPicPr>
            <a:picLocks noChangeAspect="1"/>
          </p:cNvPicPr>
          <p:nvPr/>
        </p:nvPicPr>
        <p:blipFill>
          <a:blip r:embed="rId7"/>
          <a:stretch>
            <a:fillRect/>
          </a:stretch>
        </p:blipFill>
        <p:spPr>
          <a:xfrm>
            <a:off x="9173274" y="3972452"/>
            <a:ext cx="418527" cy="411393"/>
          </a:xfrm>
          <a:prstGeom prst="rect">
            <a:avLst/>
          </a:prstGeom>
        </p:spPr>
      </p:pic>
    </p:spTree>
    <p:extLst>
      <p:ext uri="{BB962C8B-B14F-4D97-AF65-F5344CB8AC3E}">
        <p14:creationId xmlns:p14="http://schemas.microsoft.com/office/powerpoint/2010/main" val="23901025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3DE41EA-1B88-334D-AEBE-09BCA5CC8E91}"/>
              </a:ext>
            </a:extLst>
          </p:cNvPr>
          <p:cNvSpPr>
            <a:spLocks noGrp="1"/>
          </p:cNvSpPr>
          <p:nvPr>
            <p:ph type="title"/>
          </p:nvPr>
        </p:nvSpPr>
        <p:spPr>
          <a:xfrm>
            <a:off x="994230" y="-110384"/>
            <a:ext cx="10515600" cy="1325563"/>
          </a:xfrm>
        </p:spPr>
        <p:txBody>
          <a:bodyPr/>
          <a:lstStyle/>
          <a:p>
            <a:r>
              <a:rPr lang="it-IT" dirty="0">
                <a:latin typeface="Modern Love" pitchFamily="82" charset="0"/>
              </a:rPr>
              <a:t>Il primo livello trofico</a:t>
            </a:r>
          </a:p>
        </p:txBody>
      </p:sp>
      <p:pic>
        <p:nvPicPr>
          <p:cNvPr id="4" name="Immagine 3">
            <a:extLst>
              <a:ext uri="{FF2B5EF4-FFF2-40B4-BE49-F238E27FC236}">
                <a16:creationId xmlns:a16="http://schemas.microsoft.com/office/drawing/2014/main" xmlns="" id="{597FC56A-DD2A-F748-943C-2DD225B0A540}"/>
              </a:ext>
            </a:extLst>
          </p:cNvPr>
          <p:cNvPicPr>
            <a:picLocks noChangeAspect="1"/>
          </p:cNvPicPr>
          <p:nvPr/>
        </p:nvPicPr>
        <p:blipFill>
          <a:blip r:embed="rId2"/>
          <a:stretch>
            <a:fillRect/>
          </a:stretch>
        </p:blipFill>
        <p:spPr>
          <a:xfrm>
            <a:off x="119130" y="37385"/>
            <a:ext cx="755970" cy="1371719"/>
          </a:xfrm>
          <a:prstGeom prst="rect">
            <a:avLst/>
          </a:prstGeom>
        </p:spPr>
      </p:pic>
      <p:sp>
        <p:nvSpPr>
          <p:cNvPr id="7" name="Segnaposto contenuto 6">
            <a:extLst>
              <a:ext uri="{FF2B5EF4-FFF2-40B4-BE49-F238E27FC236}">
                <a16:creationId xmlns:a16="http://schemas.microsoft.com/office/drawing/2014/main" xmlns="" id="{539BFD32-BE4B-9D4F-B5B6-F5A5CA82EC9A}"/>
              </a:ext>
            </a:extLst>
          </p:cNvPr>
          <p:cNvSpPr>
            <a:spLocks noGrp="1"/>
          </p:cNvSpPr>
          <p:nvPr>
            <p:ph idx="1"/>
          </p:nvPr>
        </p:nvSpPr>
        <p:spPr>
          <a:xfrm>
            <a:off x="497113" y="1715994"/>
            <a:ext cx="5146941" cy="1325562"/>
          </a:xfrm>
        </p:spPr>
        <p:txBody>
          <a:bodyPr>
            <a:noAutofit/>
          </a:bodyPr>
          <a:lstStyle/>
          <a:p>
            <a:pPr marL="0" indent="0">
              <a:buNone/>
            </a:pPr>
            <a:r>
              <a:rPr lang="it-IT" sz="2000" dirty="0"/>
              <a:t>Al primo livello trofico, quindi, troviamo gli </a:t>
            </a:r>
            <a:r>
              <a:rPr lang="it-IT" sz="2000" b="1" dirty="0">
                <a:solidFill>
                  <a:schemeClr val="accent6">
                    <a:lumMod val="75000"/>
                  </a:schemeClr>
                </a:solidFill>
              </a:rPr>
              <a:t>autotrofi</a:t>
            </a:r>
            <a:r>
              <a:rPr lang="it-IT" sz="2000" dirty="0"/>
              <a:t> cioè le piante indispensabili per sopravvivere dato che producono energia.</a:t>
            </a:r>
          </a:p>
        </p:txBody>
      </p:sp>
      <p:pic>
        <p:nvPicPr>
          <p:cNvPr id="8" name="Immagine 7">
            <a:extLst>
              <a:ext uri="{FF2B5EF4-FFF2-40B4-BE49-F238E27FC236}">
                <a16:creationId xmlns:a16="http://schemas.microsoft.com/office/drawing/2014/main" xmlns="" id="{03564806-E86F-F248-AFFD-0C2BC42C59CF}"/>
              </a:ext>
            </a:extLst>
          </p:cNvPr>
          <p:cNvPicPr>
            <a:picLocks noChangeAspect="1"/>
          </p:cNvPicPr>
          <p:nvPr/>
        </p:nvPicPr>
        <p:blipFill>
          <a:blip r:embed="rId3"/>
          <a:stretch>
            <a:fillRect/>
          </a:stretch>
        </p:blipFill>
        <p:spPr>
          <a:xfrm>
            <a:off x="0" y="1007056"/>
            <a:ext cx="12192000" cy="18270"/>
          </a:xfrm>
          <a:prstGeom prst="rect">
            <a:avLst/>
          </a:prstGeom>
        </p:spPr>
      </p:pic>
      <p:pic>
        <p:nvPicPr>
          <p:cNvPr id="9" name="Picture 6" descr="Autotrofo: definizione, meccanismi, processi, adattamenti ...">
            <a:extLst>
              <a:ext uri="{FF2B5EF4-FFF2-40B4-BE49-F238E27FC236}">
                <a16:creationId xmlns:a16="http://schemas.microsoft.com/office/drawing/2014/main" xmlns="" id="{B7D6025F-35B0-0749-B396-F37D7E088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063" y="4363"/>
            <a:ext cx="4845034" cy="22812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utotrofi ed eterotrofi differenze e caratteristiche - Studia Rapido">
            <a:extLst>
              <a:ext uri="{FF2B5EF4-FFF2-40B4-BE49-F238E27FC236}">
                <a16:creationId xmlns:a16="http://schemas.microsoft.com/office/drawing/2014/main" xmlns="" id="{6EDAB72C-D5BC-0F44-A81B-EB7EEF5050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6303" y="2273662"/>
            <a:ext cx="3191828" cy="21278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lussi di energia | La Foglia">
            <a:extLst>
              <a:ext uri="{FF2B5EF4-FFF2-40B4-BE49-F238E27FC236}">
                <a16:creationId xmlns:a16="http://schemas.microsoft.com/office/drawing/2014/main" xmlns="" id="{AD4097B3-8DC8-6C44-858C-0CF9486B70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115" y="3200679"/>
            <a:ext cx="5399188" cy="3471150"/>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xmlns="" id="{6E13359D-92BF-CF4E-B194-740A4D316225}"/>
              </a:ext>
            </a:extLst>
          </p:cNvPr>
          <p:cNvPicPr>
            <a:picLocks noChangeAspect="1"/>
          </p:cNvPicPr>
          <p:nvPr/>
        </p:nvPicPr>
        <p:blipFill>
          <a:blip r:embed="rId7"/>
          <a:stretch>
            <a:fillRect/>
          </a:stretch>
        </p:blipFill>
        <p:spPr>
          <a:xfrm>
            <a:off x="5896303" y="4390628"/>
            <a:ext cx="3191828" cy="2281201"/>
          </a:xfrm>
          <a:prstGeom prst="rect">
            <a:avLst/>
          </a:prstGeom>
        </p:spPr>
      </p:pic>
      <p:pic>
        <p:nvPicPr>
          <p:cNvPr id="6146" name="Picture 2" descr="Festa dell'Albero 2020: siamo tutti #vasicomunicanti - #IoRestoaCasa -  Legambiente">
            <a:extLst>
              <a:ext uri="{FF2B5EF4-FFF2-40B4-BE49-F238E27FC236}">
                <a16:creationId xmlns:a16="http://schemas.microsoft.com/office/drawing/2014/main" xmlns="" id="{68F2A7F2-9531-1A40-A535-21DE62EE24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88131" y="2492145"/>
            <a:ext cx="2954657" cy="19667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n bosco di 7000 piante in arrivo a Romano - Prima Treviglio">
            <a:extLst>
              <a:ext uri="{FF2B5EF4-FFF2-40B4-BE49-F238E27FC236}">
                <a16:creationId xmlns:a16="http://schemas.microsoft.com/office/drawing/2014/main" xmlns="" id="{E6020BE7-1499-EB41-B565-7CE4198815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88131" y="4705099"/>
            <a:ext cx="2954657" cy="1772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604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CD51CC07-00CC-6043-A93E-B181D4172050}"/>
              </a:ext>
            </a:extLst>
          </p:cNvPr>
          <p:cNvPicPr>
            <a:picLocks noChangeAspect="1"/>
          </p:cNvPicPr>
          <p:nvPr/>
        </p:nvPicPr>
        <p:blipFill>
          <a:blip r:embed="rId2"/>
          <a:stretch>
            <a:fillRect/>
          </a:stretch>
        </p:blipFill>
        <p:spPr>
          <a:xfrm>
            <a:off x="497115" y="216092"/>
            <a:ext cx="755970" cy="1371719"/>
          </a:xfrm>
          <a:prstGeom prst="rect">
            <a:avLst/>
          </a:prstGeom>
        </p:spPr>
      </p:pic>
      <p:pic>
        <p:nvPicPr>
          <p:cNvPr id="5" name="Immagine 4">
            <a:extLst>
              <a:ext uri="{FF2B5EF4-FFF2-40B4-BE49-F238E27FC236}">
                <a16:creationId xmlns:a16="http://schemas.microsoft.com/office/drawing/2014/main" xmlns="" id="{53E768FE-A26F-144B-BE12-DB7C7359B64F}"/>
              </a:ext>
            </a:extLst>
          </p:cNvPr>
          <p:cNvPicPr>
            <a:picLocks noChangeAspect="1"/>
          </p:cNvPicPr>
          <p:nvPr/>
        </p:nvPicPr>
        <p:blipFill>
          <a:blip r:embed="rId3"/>
          <a:stretch>
            <a:fillRect/>
          </a:stretch>
        </p:blipFill>
        <p:spPr>
          <a:xfrm>
            <a:off x="0" y="901952"/>
            <a:ext cx="12192000" cy="18270"/>
          </a:xfrm>
          <a:prstGeom prst="rect">
            <a:avLst/>
          </a:prstGeom>
        </p:spPr>
      </p:pic>
      <p:cxnSp>
        <p:nvCxnSpPr>
          <p:cNvPr id="6" name="Connettore diritto 16">
            <a:extLst>
              <a:ext uri="{FF2B5EF4-FFF2-40B4-BE49-F238E27FC236}">
                <a16:creationId xmlns:a16="http://schemas.microsoft.com/office/drawing/2014/main" xmlns="" id="{4C4B5D5C-5236-3F40-9940-514F76F79A2A}"/>
              </a:ext>
            </a:extLst>
          </p:cNvPr>
          <p:cNvCxnSpPr>
            <a:cxnSpLocks/>
          </p:cNvCxnSpPr>
          <p:nvPr/>
        </p:nvCxnSpPr>
        <p:spPr>
          <a:xfrm>
            <a:off x="692312" y="2000236"/>
            <a:ext cx="0" cy="23524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xmlns="" id="{BBA00658-1A72-6344-BC4C-2E61FA88DE1E}"/>
              </a:ext>
            </a:extLst>
          </p:cNvPr>
          <p:cNvPicPr>
            <a:picLocks noChangeAspect="1"/>
          </p:cNvPicPr>
          <p:nvPr/>
        </p:nvPicPr>
        <p:blipFill>
          <a:blip r:embed="rId4"/>
          <a:stretch>
            <a:fillRect/>
          </a:stretch>
        </p:blipFill>
        <p:spPr>
          <a:xfrm>
            <a:off x="11221646" y="517850"/>
            <a:ext cx="725487" cy="804742"/>
          </a:xfrm>
          <a:prstGeom prst="rect">
            <a:avLst/>
          </a:prstGeom>
        </p:spPr>
      </p:pic>
      <p:sp>
        <p:nvSpPr>
          <p:cNvPr id="10" name="CasellaDiTesto 9">
            <a:extLst>
              <a:ext uri="{FF2B5EF4-FFF2-40B4-BE49-F238E27FC236}">
                <a16:creationId xmlns:a16="http://schemas.microsoft.com/office/drawing/2014/main" xmlns="" id="{094AF452-91DA-DE41-8BBB-4A89044DE949}"/>
              </a:ext>
            </a:extLst>
          </p:cNvPr>
          <p:cNvSpPr txBox="1"/>
          <p:nvPr/>
        </p:nvSpPr>
        <p:spPr>
          <a:xfrm>
            <a:off x="1602827" y="172285"/>
            <a:ext cx="6421821" cy="707886"/>
          </a:xfrm>
          <a:prstGeom prst="rect">
            <a:avLst/>
          </a:prstGeom>
          <a:noFill/>
        </p:spPr>
        <p:txBody>
          <a:bodyPr wrap="square" rtlCol="0">
            <a:spAutoFit/>
          </a:bodyPr>
          <a:lstStyle/>
          <a:p>
            <a:r>
              <a:rPr lang="it-IT" sz="4000" dirty="0">
                <a:latin typeface="Modern Love" pitchFamily="82" charset="0"/>
              </a:rPr>
              <a:t>Il secondo livello trofico</a:t>
            </a:r>
          </a:p>
        </p:txBody>
      </p:sp>
      <p:sp>
        <p:nvSpPr>
          <p:cNvPr id="11" name="CasellaDiTesto 10">
            <a:extLst>
              <a:ext uri="{FF2B5EF4-FFF2-40B4-BE49-F238E27FC236}">
                <a16:creationId xmlns:a16="http://schemas.microsoft.com/office/drawing/2014/main" xmlns="" id="{D7BA9533-1FBC-BD47-A241-BA1159D66A24}"/>
              </a:ext>
            </a:extLst>
          </p:cNvPr>
          <p:cNvSpPr txBox="1"/>
          <p:nvPr/>
        </p:nvSpPr>
        <p:spPr>
          <a:xfrm>
            <a:off x="956448" y="1644062"/>
            <a:ext cx="4773828" cy="1323439"/>
          </a:xfrm>
          <a:prstGeom prst="rect">
            <a:avLst/>
          </a:prstGeom>
          <a:noFill/>
        </p:spPr>
        <p:txBody>
          <a:bodyPr wrap="square" rtlCol="0">
            <a:spAutoFit/>
          </a:bodyPr>
          <a:lstStyle/>
          <a:p>
            <a:r>
              <a:rPr lang="it-IT" sz="2000" dirty="0"/>
              <a:t>Al secondo livello trofico troviamo gli </a:t>
            </a:r>
            <a:r>
              <a:rPr lang="it-IT" sz="2000" b="1" dirty="0" err="1">
                <a:solidFill>
                  <a:schemeClr val="accent6">
                    <a:lumMod val="75000"/>
                  </a:schemeClr>
                </a:solidFill>
              </a:rPr>
              <a:t>eteretrofi</a:t>
            </a:r>
            <a:r>
              <a:rPr lang="it-IT" sz="2000" dirty="0"/>
              <a:t>: i consumatori erbivori primari come le cavallette che si nutrono delle piante;</a:t>
            </a:r>
          </a:p>
        </p:txBody>
      </p:sp>
      <p:pic>
        <p:nvPicPr>
          <p:cNvPr id="2056" name="Picture 8" descr="Cavalletta - Mille Animali">
            <a:extLst>
              <a:ext uri="{FF2B5EF4-FFF2-40B4-BE49-F238E27FC236}">
                <a16:creationId xmlns:a16="http://schemas.microsoft.com/office/drawing/2014/main" xmlns="" id="{8F37BC9B-F709-6C4B-A52F-3FE9D2A76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113" y="3146778"/>
            <a:ext cx="5497293" cy="36665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 campagne del Nuorese prese d'assalto dalle cavallette">
            <a:extLst>
              <a:ext uri="{FF2B5EF4-FFF2-40B4-BE49-F238E27FC236}">
                <a16:creationId xmlns:a16="http://schemas.microsoft.com/office/drawing/2014/main" xmlns="" id="{745E5C29-324A-6E40-BA00-B6F277BD6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740" y="1099499"/>
            <a:ext cx="5497289" cy="3298373"/>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xmlns="" id="{069F84A1-9837-B345-9164-A66F10FC4D60}"/>
              </a:ext>
            </a:extLst>
          </p:cNvPr>
          <p:cNvPicPr>
            <a:picLocks noChangeAspect="1"/>
          </p:cNvPicPr>
          <p:nvPr/>
        </p:nvPicPr>
        <p:blipFill>
          <a:blip r:embed="rId7"/>
          <a:stretch>
            <a:fillRect/>
          </a:stretch>
        </p:blipFill>
        <p:spPr>
          <a:xfrm>
            <a:off x="4921422" y="2752676"/>
            <a:ext cx="1072989" cy="1054699"/>
          </a:xfrm>
          <a:prstGeom prst="rect">
            <a:avLst/>
          </a:prstGeom>
        </p:spPr>
      </p:pic>
      <p:pic>
        <p:nvPicPr>
          <p:cNvPr id="15" name="Immagine 14">
            <a:extLst>
              <a:ext uri="{FF2B5EF4-FFF2-40B4-BE49-F238E27FC236}">
                <a16:creationId xmlns:a16="http://schemas.microsoft.com/office/drawing/2014/main" xmlns="" id="{6AE68522-B965-0443-95FE-E47854E9B0BF}"/>
              </a:ext>
            </a:extLst>
          </p:cNvPr>
          <p:cNvPicPr>
            <a:picLocks noChangeAspect="1"/>
          </p:cNvPicPr>
          <p:nvPr/>
        </p:nvPicPr>
        <p:blipFill>
          <a:blip r:embed="rId8"/>
          <a:stretch>
            <a:fillRect/>
          </a:stretch>
        </p:blipFill>
        <p:spPr>
          <a:xfrm>
            <a:off x="4726333" y="2816745"/>
            <a:ext cx="731583" cy="719390"/>
          </a:xfrm>
          <a:prstGeom prst="rect">
            <a:avLst/>
          </a:prstGeom>
        </p:spPr>
      </p:pic>
      <p:pic>
        <p:nvPicPr>
          <p:cNvPr id="2060" name="Picture 12" descr="Come eliminare le cavallette da casa e giardino in estate">
            <a:extLst>
              <a:ext uri="{FF2B5EF4-FFF2-40B4-BE49-F238E27FC236}">
                <a16:creationId xmlns:a16="http://schemas.microsoft.com/office/drawing/2014/main" xmlns="" id="{414CF8AD-85B9-0844-A2D2-939EFF17870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4480253"/>
            <a:ext cx="3857297" cy="233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64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A28AE96-CB8F-434E-AFB7-70E0C70EA7CD}"/>
              </a:ext>
            </a:extLst>
          </p:cNvPr>
          <p:cNvSpPr>
            <a:spLocks noGrp="1"/>
          </p:cNvSpPr>
          <p:nvPr>
            <p:ph type="title"/>
          </p:nvPr>
        </p:nvSpPr>
        <p:spPr>
          <a:xfrm>
            <a:off x="1431533" y="36536"/>
            <a:ext cx="10515600" cy="1325563"/>
          </a:xfrm>
        </p:spPr>
        <p:txBody>
          <a:bodyPr/>
          <a:lstStyle/>
          <a:p>
            <a:r>
              <a:rPr lang="it-IT" dirty="0">
                <a:latin typeface="Modern Love" pitchFamily="82" charset="0"/>
              </a:rPr>
              <a:t>Il terzo livello trofico</a:t>
            </a:r>
          </a:p>
        </p:txBody>
      </p:sp>
      <p:sp>
        <p:nvSpPr>
          <p:cNvPr id="3" name="Segnaposto contenuto 2">
            <a:extLst>
              <a:ext uri="{FF2B5EF4-FFF2-40B4-BE49-F238E27FC236}">
                <a16:creationId xmlns:a16="http://schemas.microsoft.com/office/drawing/2014/main" xmlns="" id="{056B6CDA-2C60-F544-B816-0049A49DB01C}"/>
              </a:ext>
            </a:extLst>
          </p:cNvPr>
          <p:cNvSpPr>
            <a:spLocks noGrp="1"/>
          </p:cNvSpPr>
          <p:nvPr>
            <p:ph idx="1"/>
          </p:nvPr>
        </p:nvSpPr>
        <p:spPr>
          <a:xfrm>
            <a:off x="955161" y="1669259"/>
            <a:ext cx="4916816" cy="1184154"/>
          </a:xfrm>
        </p:spPr>
        <p:txBody>
          <a:bodyPr>
            <a:noAutofit/>
          </a:bodyPr>
          <a:lstStyle/>
          <a:p>
            <a:pPr marL="0" indent="0">
              <a:buNone/>
            </a:pPr>
            <a:r>
              <a:rPr lang="it-IT" sz="2400" dirty="0"/>
              <a:t>Al terzo livello ci sono i consumatori </a:t>
            </a:r>
            <a:r>
              <a:rPr lang="it-IT" sz="2400" b="1" dirty="0">
                <a:solidFill>
                  <a:schemeClr val="accent6">
                    <a:lumMod val="75000"/>
                  </a:schemeClr>
                </a:solidFill>
              </a:rPr>
              <a:t>carnivori secondari </a:t>
            </a:r>
            <a:r>
              <a:rPr lang="it-IT" sz="2400" dirty="0"/>
              <a:t>ad esempio il topo che si nutre delle cavallette;</a:t>
            </a:r>
          </a:p>
        </p:txBody>
      </p:sp>
      <p:pic>
        <p:nvPicPr>
          <p:cNvPr id="4" name="Immagine 3">
            <a:extLst>
              <a:ext uri="{FF2B5EF4-FFF2-40B4-BE49-F238E27FC236}">
                <a16:creationId xmlns:a16="http://schemas.microsoft.com/office/drawing/2014/main" xmlns="" id="{C67A9DA0-FB3E-D64D-A966-6E9473997ED2}"/>
              </a:ext>
            </a:extLst>
          </p:cNvPr>
          <p:cNvPicPr>
            <a:picLocks noChangeAspect="1"/>
          </p:cNvPicPr>
          <p:nvPr/>
        </p:nvPicPr>
        <p:blipFill>
          <a:blip r:embed="rId2"/>
          <a:stretch>
            <a:fillRect/>
          </a:stretch>
        </p:blipFill>
        <p:spPr>
          <a:xfrm>
            <a:off x="460215" y="234361"/>
            <a:ext cx="755970" cy="1371719"/>
          </a:xfrm>
          <a:prstGeom prst="rect">
            <a:avLst/>
          </a:prstGeom>
        </p:spPr>
      </p:pic>
      <p:pic>
        <p:nvPicPr>
          <p:cNvPr id="5" name="Immagine 4">
            <a:extLst>
              <a:ext uri="{FF2B5EF4-FFF2-40B4-BE49-F238E27FC236}">
                <a16:creationId xmlns:a16="http://schemas.microsoft.com/office/drawing/2014/main" xmlns="" id="{750DBB20-BE91-6749-8381-FE813770919F}"/>
              </a:ext>
            </a:extLst>
          </p:cNvPr>
          <p:cNvPicPr>
            <a:picLocks noChangeAspect="1"/>
          </p:cNvPicPr>
          <p:nvPr/>
        </p:nvPicPr>
        <p:blipFill>
          <a:blip r:embed="rId3"/>
          <a:stretch>
            <a:fillRect/>
          </a:stretch>
        </p:blipFill>
        <p:spPr>
          <a:xfrm>
            <a:off x="0" y="1049097"/>
            <a:ext cx="12192000" cy="18270"/>
          </a:xfrm>
          <a:prstGeom prst="rect">
            <a:avLst/>
          </a:prstGeom>
        </p:spPr>
      </p:pic>
      <p:pic>
        <p:nvPicPr>
          <p:cNvPr id="3074" name="Picture 2" descr="Topo selvatico | SardegnaForeste">
            <a:extLst>
              <a:ext uri="{FF2B5EF4-FFF2-40B4-BE49-F238E27FC236}">
                <a16:creationId xmlns:a16="http://schemas.microsoft.com/office/drawing/2014/main" xmlns="" id="{1CD933FF-CC05-A84D-9BCE-7098E52D9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1" y="2757793"/>
            <a:ext cx="5596397" cy="37901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opi e ratti a Padova e Vicenza: la lotta invernale">
            <a:extLst>
              <a:ext uri="{FF2B5EF4-FFF2-40B4-BE49-F238E27FC236}">
                <a16:creationId xmlns:a16="http://schemas.microsoft.com/office/drawing/2014/main" xmlns="" id="{58764187-03AD-2A48-A625-9DF6235132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2638" y="1501813"/>
            <a:ext cx="1179129" cy="7830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opo campagnolo – Pulimac3 srl">
            <a:extLst>
              <a:ext uri="{FF2B5EF4-FFF2-40B4-BE49-F238E27FC236}">
                <a16:creationId xmlns:a16="http://schemas.microsoft.com/office/drawing/2014/main" xmlns="" id="{1AF7FD87-F2DD-4F46-A601-A10CB5997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3998" y="4344739"/>
            <a:ext cx="3215175" cy="2545347"/>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xmlns="" id="{9BA740A8-1CEB-6C4B-8B53-080828CF4D42}"/>
              </a:ext>
            </a:extLst>
          </p:cNvPr>
          <p:cNvPicPr>
            <a:picLocks noChangeAspect="1"/>
          </p:cNvPicPr>
          <p:nvPr/>
        </p:nvPicPr>
        <p:blipFill>
          <a:blip r:embed="rId7"/>
          <a:stretch>
            <a:fillRect/>
          </a:stretch>
        </p:blipFill>
        <p:spPr>
          <a:xfrm>
            <a:off x="11221646" y="517850"/>
            <a:ext cx="725487" cy="804742"/>
          </a:xfrm>
          <a:prstGeom prst="rect">
            <a:avLst/>
          </a:prstGeom>
        </p:spPr>
      </p:pic>
      <p:cxnSp>
        <p:nvCxnSpPr>
          <p:cNvPr id="9" name="Connettore diritto 16">
            <a:extLst>
              <a:ext uri="{FF2B5EF4-FFF2-40B4-BE49-F238E27FC236}">
                <a16:creationId xmlns:a16="http://schemas.microsoft.com/office/drawing/2014/main" xmlns="" id="{285E183D-4236-3D4C-A15B-34FAAE5D6DCB}"/>
              </a:ext>
            </a:extLst>
          </p:cNvPr>
          <p:cNvCxnSpPr>
            <a:cxnSpLocks/>
          </p:cNvCxnSpPr>
          <p:nvPr/>
        </p:nvCxnSpPr>
        <p:spPr>
          <a:xfrm>
            <a:off x="479865" y="2103821"/>
            <a:ext cx="0" cy="23524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10" name="Picture 4" descr="Un super-topo più forte dello scorpione - Galileo">
            <a:extLst>
              <a:ext uri="{FF2B5EF4-FFF2-40B4-BE49-F238E27FC236}">
                <a16:creationId xmlns:a16="http://schemas.microsoft.com/office/drawing/2014/main" xmlns="" id="{05BCD9D6-DB30-934C-A8E1-4F3218FAA0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1733" y="1109585"/>
            <a:ext cx="4735964" cy="317309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xmlns="" id="{70B3F0DA-A8A1-DB44-9569-1FAE7B7D0132}"/>
              </a:ext>
            </a:extLst>
          </p:cNvPr>
          <p:cNvPicPr>
            <a:picLocks noChangeAspect="1"/>
          </p:cNvPicPr>
          <p:nvPr/>
        </p:nvPicPr>
        <p:blipFill>
          <a:blip r:embed="rId9"/>
          <a:stretch>
            <a:fillRect/>
          </a:stretch>
        </p:blipFill>
        <p:spPr>
          <a:xfrm>
            <a:off x="5996517" y="2684481"/>
            <a:ext cx="1072989" cy="1054699"/>
          </a:xfrm>
          <a:prstGeom prst="rect">
            <a:avLst/>
          </a:prstGeom>
        </p:spPr>
      </p:pic>
      <p:pic>
        <p:nvPicPr>
          <p:cNvPr id="14" name="Immagine 13">
            <a:extLst>
              <a:ext uri="{FF2B5EF4-FFF2-40B4-BE49-F238E27FC236}">
                <a16:creationId xmlns:a16="http://schemas.microsoft.com/office/drawing/2014/main" xmlns="" id="{5C7078B3-0954-3E45-85D0-0A3677110724}"/>
              </a:ext>
            </a:extLst>
          </p:cNvPr>
          <p:cNvPicPr>
            <a:picLocks noChangeAspect="1"/>
          </p:cNvPicPr>
          <p:nvPr/>
        </p:nvPicPr>
        <p:blipFill>
          <a:blip r:embed="rId10"/>
          <a:stretch>
            <a:fillRect/>
          </a:stretch>
        </p:blipFill>
        <p:spPr>
          <a:xfrm>
            <a:off x="5800477" y="2689798"/>
            <a:ext cx="731583" cy="719390"/>
          </a:xfrm>
          <a:prstGeom prst="rect">
            <a:avLst/>
          </a:prstGeom>
        </p:spPr>
      </p:pic>
    </p:spTree>
    <p:extLst>
      <p:ext uri="{BB962C8B-B14F-4D97-AF65-F5344CB8AC3E}">
        <p14:creationId xmlns:p14="http://schemas.microsoft.com/office/powerpoint/2010/main" val="42139739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7FA29D4-1DE3-9040-98E7-BF5588921C00}"/>
              </a:ext>
            </a:extLst>
          </p:cNvPr>
          <p:cNvSpPr>
            <a:spLocks noGrp="1"/>
          </p:cNvSpPr>
          <p:nvPr>
            <p:ph type="title"/>
          </p:nvPr>
        </p:nvSpPr>
        <p:spPr>
          <a:xfrm>
            <a:off x="1521373" y="-2971"/>
            <a:ext cx="10515600" cy="1325563"/>
          </a:xfrm>
        </p:spPr>
        <p:txBody>
          <a:bodyPr/>
          <a:lstStyle/>
          <a:p>
            <a:r>
              <a:rPr lang="it-IT" dirty="0">
                <a:latin typeface="Modern Love" pitchFamily="82" charset="0"/>
              </a:rPr>
              <a:t>Il quarto livello trofico</a:t>
            </a:r>
          </a:p>
        </p:txBody>
      </p:sp>
      <p:sp>
        <p:nvSpPr>
          <p:cNvPr id="3" name="Segnaposto contenuto 2">
            <a:extLst>
              <a:ext uri="{FF2B5EF4-FFF2-40B4-BE49-F238E27FC236}">
                <a16:creationId xmlns:a16="http://schemas.microsoft.com/office/drawing/2014/main" xmlns="" id="{7E3B73B5-BFE3-5D4B-8407-344E25525F0A}"/>
              </a:ext>
            </a:extLst>
          </p:cNvPr>
          <p:cNvSpPr>
            <a:spLocks noGrp="1"/>
          </p:cNvSpPr>
          <p:nvPr>
            <p:ph idx="1"/>
          </p:nvPr>
        </p:nvSpPr>
        <p:spPr>
          <a:xfrm>
            <a:off x="273270" y="1825086"/>
            <a:ext cx="4761186" cy="1262099"/>
          </a:xfrm>
        </p:spPr>
        <p:txBody>
          <a:bodyPr>
            <a:normAutofit/>
          </a:bodyPr>
          <a:lstStyle/>
          <a:p>
            <a:pPr marL="0" indent="0">
              <a:buNone/>
            </a:pPr>
            <a:r>
              <a:rPr lang="it-IT" sz="2400" dirty="0"/>
              <a:t>Il quarto livello è caratterizzato dai </a:t>
            </a:r>
            <a:r>
              <a:rPr lang="it-IT" sz="2400" b="1" dirty="0">
                <a:solidFill>
                  <a:schemeClr val="accent6">
                    <a:lumMod val="75000"/>
                  </a:schemeClr>
                </a:solidFill>
              </a:rPr>
              <a:t>consumatori terziari </a:t>
            </a:r>
            <a:r>
              <a:rPr lang="it-IT" sz="2400" dirty="0"/>
              <a:t>come il serpente che si nutre del topo;</a:t>
            </a:r>
          </a:p>
        </p:txBody>
      </p:sp>
      <p:pic>
        <p:nvPicPr>
          <p:cNvPr id="4" name="Immagine 3">
            <a:extLst>
              <a:ext uri="{FF2B5EF4-FFF2-40B4-BE49-F238E27FC236}">
                <a16:creationId xmlns:a16="http://schemas.microsoft.com/office/drawing/2014/main" xmlns="" id="{9679659C-C960-0049-9924-54F09B6FB786}"/>
              </a:ext>
            </a:extLst>
          </p:cNvPr>
          <p:cNvPicPr>
            <a:picLocks noChangeAspect="1"/>
          </p:cNvPicPr>
          <p:nvPr/>
        </p:nvPicPr>
        <p:blipFill>
          <a:blip r:embed="rId2"/>
          <a:stretch>
            <a:fillRect/>
          </a:stretch>
        </p:blipFill>
        <p:spPr>
          <a:xfrm>
            <a:off x="460215" y="234361"/>
            <a:ext cx="755970" cy="1371719"/>
          </a:xfrm>
          <a:prstGeom prst="rect">
            <a:avLst/>
          </a:prstGeom>
        </p:spPr>
      </p:pic>
      <p:pic>
        <p:nvPicPr>
          <p:cNvPr id="5" name="Immagine 4">
            <a:extLst>
              <a:ext uri="{FF2B5EF4-FFF2-40B4-BE49-F238E27FC236}">
                <a16:creationId xmlns:a16="http://schemas.microsoft.com/office/drawing/2014/main" xmlns="" id="{F764DF8D-24C9-DB46-B23F-9069B0643A6A}"/>
              </a:ext>
            </a:extLst>
          </p:cNvPr>
          <p:cNvPicPr>
            <a:picLocks noChangeAspect="1"/>
          </p:cNvPicPr>
          <p:nvPr/>
        </p:nvPicPr>
        <p:blipFill>
          <a:blip r:embed="rId3"/>
          <a:stretch>
            <a:fillRect/>
          </a:stretch>
        </p:blipFill>
        <p:spPr>
          <a:xfrm>
            <a:off x="0" y="1049097"/>
            <a:ext cx="12192000" cy="18270"/>
          </a:xfrm>
          <a:prstGeom prst="rect">
            <a:avLst/>
          </a:prstGeom>
        </p:spPr>
      </p:pic>
      <p:pic>
        <p:nvPicPr>
          <p:cNvPr id="6" name="Immagine 5">
            <a:extLst>
              <a:ext uri="{FF2B5EF4-FFF2-40B4-BE49-F238E27FC236}">
                <a16:creationId xmlns:a16="http://schemas.microsoft.com/office/drawing/2014/main" xmlns="" id="{919CA6C5-01E2-8A48-A904-29F339FEC022}"/>
              </a:ext>
            </a:extLst>
          </p:cNvPr>
          <p:cNvPicPr>
            <a:picLocks noChangeAspect="1"/>
          </p:cNvPicPr>
          <p:nvPr/>
        </p:nvPicPr>
        <p:blipFill>
          <a:blip r:embed="rId4"/>
          <a:stretch>
            <a:fillRect/>
          </a:stretch>
        </p:blipFill>
        <p:spPr>
          <a:xfrm>
            <a:off x="11221646" y="517850"/>
            <a:ext cx="725487" cy="804742"/>
          </a:xfrm>
          <a:prstGeom prst="rect">
            <a:avLst/>
          </a:prstGeom>
        </p:spPr>
      </p:pic>
      <p:pic>
        <p:nvPicPr>
          <p:cNvPr id="4098" name="Picture 2" descr="Come difendersi dai serpenti | La forza degli animali">
            <a:extLst>
              <a:ext uri="{FF2B5EF4-FFF2-40B4-BE49-F238E27FC236}">
                <a16:creationId xmlns:a16="http://schemas.microsoft.com/office/drawing/2014/main" xmlns="" id="{776C9593-5EF0-554E-85CE-BF7D054B99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65" y="3286208"/>
            <a:ext cx="5622644" cy="333743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uò mordere un serpente dopo che è stato decapitato? | Scienzamente">
            <a:extLst>
              <a:ext uri="{FF2B5EF4-FFF2-40B4-BE49-F238E27FC236}">
                <a16:creationId xmlns:a16="http://schemas.microsoft.com/office/drawing/2014/main" xmlns="" id="{7FA47E34-A4C6-8840-93B0-942309EB1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430647" y="4301595"/>
            <a:ext cx="3653788" cy="24389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rché alcuni serpenti sono più velenosi di altri? | Pikaia">
            <a:extLst>
              <a:ext uri="{FF2B5EF4-FFF2-40B4-BE49-F238E27FC236}">
                <a16:creationId xmlns:a16="http://schemas.microsoft.com/office/drawing/2014/main" xmlns="" id="{8D3BEEEF-C4D8-5740-958D-2757A0FE66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6692" y="4119355"/>
            <a:ext cx="2989795" cy="26396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me fanno i serpenti a inghiottire grossi animali interi? - Focus Junior">
            <a:extLst>
              <a:ext uri="{FF2B5EF4-FFF2-40B4-BE49-F238E27FC236}">
                <a16:creationId xmlns:a16="http://schemas.microsoft.com/office/drawing/2014/main" xmlns="" id="{2477B936-E77A-D94C-99AD-EF50BC7B0F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492" y="1114219"/>
            <a:ext cx="5583154" cy="3140524"/>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xmlns="" id="{2924C61D-B328-454B-855F-80EEA16DA363}"/>
              </a:ext>
            </a:extLst>
          </p:cNvPr>
          <p:cNvPicPr>
            <a:picLocks noChangeAspect="1"/>
          </p:cNvPicPr>
          <p:nvPr/>
        </p:nvPicPr>
        <p:blipFill>
          <a:blip r:embed="rId9"/>
          <a:stretch>
            <a:fillRect/>
          </a:stretch>
        </p:blipFill>
        <p:spPr>
          <a:xfrm>
            <a:off x="5996517" y="2684481"/>
            <a:ext cx="1072989" cy="1054699"/>
          </a:xfrm>
          <a:prstGeom prst="rect">
            <a:avLst/>
          </a:prstGeom>
        </p:spPr>
      </p:pic>
      <p:pic>
        <p:nvPicPr>
          <p:cNvPr id="7" name="Immagine 6">
            <a:extLst>
              <a:ext uri="{FF2B5EF4-FFF2-40B4-BE49-F238E27FC236}">
                <a16:creationId xmlns:a16="http://schemas.microsoft.com/office/drawing/2014/main" xmlns="" id="{B06DE3F9-E375-E64F-88F2-23862A7683E4}"/>
              </a:ext>
            </a:extLst>
          </p:cNvPr>
          <p:cNvPicPr>
            <a:picLocks noChangeAspect="1"/>
          </p:cNvPicPr>
          <p:nvPr/>
        </p:nvPicPr>
        <p:blipFill>
          <a:blip r:embed="rId10"/>
          <a:stretch>
            <a:fillRect/>
          </a:stretch>
        </p:blipFill>
        <p:spPr>
          <a:xfrm>
            <a:off x="5730208" y="2549544"/>
            <a:ext cx="731583" cy="719390"/>
          </a:xfrm>
          <a:prstGeom prst="rect">
            <a:avLst/>
          </a:prstGeom>
        </p:spPr>
      </p:pic>
    </p:spTree>
    <p:extLst>
      <p:ext uri="{BB962C8B-B14F-4D97-AF65-F5344CB8AC3E}">
        <p14:creationId xmlns:p14="http://schemas.microsoft.com/office/powerpoint/2010/main" val="19646698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A304F1-2D0D-0946-AA44-01DB96A38E1A}"/>
              </a:ext>
            </a:extLst>
          </p:cNvPr>
          <p:cNvSpPr>
            <a:spLocks noGrp="1"/>
          </p:cNvSpPr>
          <p:nvPr>
            <p:ph type="title"/>
          </p:nvPr>
        </p:nvSpPr>
        <p:spPr>
          <a:xfrm>
            <a:off x="1216185" y="89419"/>
            <a:ext cx="10515600" cy="1325563"/>
          </a:xfrm>
        </p:spPr>
        <p:txBody>
          <a:bodyPr/>
          <a:lstStyle/>
          <a:p>
            <a:r>
              <a:rPr lang="it-IT" dirty="0">
                <a:latin typeface="Modern Love" pitchFamily="82" charset="0"/>
              </a:rPr>
              <a:t>Il quinto livello trofico</a:t>
            </a:r>
          </a:p>
        </p:txBody>
      </p:sp>
      <p:sp>
        <p:nvSpPr>
          <p:cNvPr id="3" name="Segnaposto contenuto 2">
            <a:extLst>
              <a:ext uri="{FF2B5EF4-FFF2-40B4-BE49-F238E27FC236}">
                <a16:creationId xmlns:a16="http://schemas.microsoft.com/office/drawing/2014/main" xmlns="" id="{2FCE0483-BFC6-A54F-84ED-D9BC52EA6FCC}"/>
              </a:ext>
            </a:extLst>
          </p:cNvPr>
          <p:cNvSpPr>
            <a:spLocks noGrp="1"/>
          </p:cNvSpPr>
          <p:nvPr>
            <p:ph idx="1"/>
          </p:nvPr>
        </p:nvSpPr>
        <p:spPr>
          <a:xfrm>
            <a:off x="1416270" y="1580344"/>
            <a:ext cx="3986047" cy="875534"/>
          </a:xfrm>
        </p:spPr>
        <p:txBody>
          <a:bodyPr>
            <a:normAutofit/>
          </a:bodyPr>
          <a:lstStyle/>
          <a:p>
            <a:pPr marL="0" indent="0">
              <a:buNone/>
            </a:pPr>
            <a:r>
              <a:rPr lang="it-IT" sz="2000" dirty="0"/>
              <a:t>al quinto livello ci sono i </a:t>
            </a:r>
            <a:r>
              <a:rPr lang="it-IT" sz="2000" b="1" dirty="0">
                <a:solidFill>
                  <a:schemeClr val="accent6">
                    <a:lumMod val="75000"/>
                  </a:schemeClr>
                </a:solidFill>
              </a:rPr>
              <a:t>predatori</a:t>
            </a:r>
            <a:r>
              <a:rPr lang="it-IT" sz="2000" dirty="0"/>
              <a:t> </a:t>
            </a:r>
          </a:p>
          <a:p>
            <a:pPr marL="0" indent="0">
              <a:buNone/>
            </a:pPr>
            <a:r>
              <a:rPr lang="it-IT" sz="2000" dirty="0"/>
              <a:t>come gli uccelli rapaci.</a:t>
            </a:r>
          </a:p>
        </p:txBody>
      </p:sp>
      <p:pic>
        <p:nvPicPr>
          <p:cNvPr id="4" name="Immagine 3">
            <a:extLst>
              <a:ext uri="{FF2B5EF4-FFF2-40B4-BE49-F238E27FC236}">
                <a16:creationId xmlns:a16="http://schemas.microsoft.com/office/drawing/2014/main" xmlns="" id="{91BB6D64-4F01-BD49-8B7C-A4C60695C475}"/>
              </a:ext>
            </a:extLst>
          </p:cNvPr>
          <p:cNvPicPr>
            <a:picLocks noChangeAspect="1"/>
          </p:cNvPicPr>
          <p:nvPr/>
        </p:nvPicPr>
        <p:blipFill>
          <a:blip r:embed="rId2"/>
          <a:stretch>
            <a:fillRect/>
          </a:stretch>
        </p:blipFill>
        <p:spPr>
          <a:xfrm>
            <a:off x="460215" y="234361"/>
            <a:ext cx="755970" cy="1371719"/>
          </a:xfrm>
          <a:prstGeom prst="rect">
            <a:avLst/>
          </a:prstGeom>
        </p:spPr>
      </p:pic>
      <p:pic>
        <p:nvPicPr>
          <p:cNvPr id="5" name="Immagine 4">
            <a:extLst>
              <a:ext uri="{FF2B5EF4-FFF2-40B4-BE49-F238E27FC236}">
                <a16:creationId xmlns:a16="http://schemas.microsoft.com/office/drawing/2014/main" xmlns="" id="{7CFF952B-730D-444A-B59A-0A1E96F2EA26}"/>
              </a:ext>
            </a:extLst>
          </p:cNvPr>
          <p:cNvPicPr>
            <a:picLocks noChangeAspect="1"/>
          </p:cNvPicPr>
          <p:nvPr/>
        </p:nvPicPr>
        <p:blipFill>
          <a:blip r:embed="rId3"/>
          <a:stretch>
            <a:fillRect/>
          </a:stretch>
        </p:blipFill>
        <p:spPr>
          <a:xfrm>
            <a:off x="0" y="1049097"/>
            <a:ext cx="12192000" cy="18270"/>
          </a:xfrm>
          <a:prstGeom prst="rect">
            <a:avLst/>
          </a:prstGeom>
        </p:spPr>
      </p:pic>
      <p:pic>
        <p:nvPicPr>
          <p:cNvPr id="6" name="Immagine 5">
            <a:extLst>
              <a:ext uri="{FF2B5EF4-FFF2-40B4-BE49-F238E27FC236}">
                <a16:creationId xmlns:a16="http://schemas.microsoft.com/office/drawing/2014/main" xmlns="" id="{BA08E051-EF57-8746-9A25-52A610C2268F}"/>
              </a:ext>
            </a:extLst>
          </p:cNvPr>
          <p:cNvPicPr>
            <a:picLocks noChangeAspect="1"/>
          </p:cNvPicPr>
          <p:nvPr/>
        </p:nvPicPr>
        <p:blipFill>
          <a:blip r:embed="rId4"/>
          <a:stretch>
            <a:fillRect/>
          </a:stretch>
        </p:blipFill>
        <p:spPr>
          <a:xfrm>
            <a:off x="11221646" y="517850"/>
            <a:ext cx="725487" cy="804742"/>
          </a:xfrm>
          <a:prstGeom prst="rect">
            <a:avLst/>
          </a:prstGeom>
        </p:spPr>
      </p:pic>
      <p:pic>
        <p:nvPicPr>
          <p:cNvPr id="5122" name="Picture 2" descr="Animali predatori - Significato, tipi ed esempi">
            <a:extLst>
              <a:ext uri="{FF2B5EF4-FFF2-40B4-BE49-F238E27FC236}">
                <a16:creationId xmlns:a16="http://schemas.microsoft.com/office/drawing/2014/main" xmlns="" id="{D7FB2D38-EE79-E141-A603-266FC6C24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334" y="2549544"/>
            <a:ext cx="5951665" cy="36785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UOMO, OVVERO LA PREDA ARMATA | L'INTELLETTUALE ORGANICO">
            <a:extLst>
              <a:ext uri="{FF2B5EF4-FFF2-40B4-BE49-F238E27FC236}">
                <a16:creationId xmlns:a16="http://schemas.microsoft.com/office/drawing/2014/main" xmlns="" id="{B73D9970-19BB-2247-96D9-A545AFFCE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1411933"/>
            <a:ext cx="5157768" cy="35997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redatori - Home | Facebook">
            <a:extLst>
              <a:ext uri="{FF2B5EF4-FFF2-40B4-BE49-F238E27FC236}">
                <a16:creationId xmlns:a16="http://schemas.microsoft.com/office/drawing/2014/main" xmlns="" id="{87AB2ED3-ACBB-214F-BE6B-FFFE254FC9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5481" y="4632297"/>
            <a:ext cx="4652040" cy="2136284"/>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xmlns="" id="{98D99CDD-ACAC-CD45-B752-2AA60083206B}"/>
              </a:ext>
            </a:extLst>
          </p:cNvPr>
          <p:cNvPicPr>
            <a:picLocks noChangeAspect="1"/>
          </p:cNvPicPr>
          <p:nvPr/>
        </p:nvPicPr>
        <p:blipFill>
          <a:blip r:embed="rId8"/>
          <a:stretch>
            <a:fillRect/>
          </a:stretch>
        </p:blipFill>
        <p:spPr>
          <a:xfrm>
            <a:off x="5996517" y="2684481"/>
            <a:ext cx="1072989" cy="1054699"/>
          </a:xfrm>
          <a:prstGeom prst="rect">
            <a:avLst/>
          </a:prstGeom>
        </p:spPr>
      </p:pic>
      <p:pic>
        <p:nvPicPr>
          <p:cNvPr id="8" name="Immagine 7">
            <a:extLst>
              <a:ext uri="{FF2B5EF4-FFF2-40B4-BE49-F238E27FC236}">
                <a16:creationId xmlns:a16="http://schemas.microsoft.com/office/drawing/2014/main" xmlns="" id="{37E10FBF-49FE-F249-BEA0-FD9B7F1E4D7E}"/>
              </a:ext>
            </a:extLst>
          </p:cNvPr>
          <p:cNvPicPr>
            <a:picLocks noChangeAspect="1"/>
          </p:cNvPicPr>
          <p:nvPr/>
        </p:nvPicPr>
        <p:blipFill>
          <a:blip r:embed="rId9"/>
          <a:stretch>
            <a:fillRect/>
          </a:stretch>
        </p:blipFill>
        <p:spPr>
          <a:xfrm>
            <a:off x="5730208" y="2549544"/>
            <a:ext cx="731583" cy="719390"/>
          </a:xfrm>
          <a:prstGeom prst="rect">
            <a:avLst/>
          </a:prstGeom>
        </p:spPr>
      </p:pic>
    </p:spTree>
    <p:extLst>
      <p:ext uri="{BB962C8B-B14F-4D97-AF65-F5344CB8AC3E}">
        <p14:creationId xmlns:p14="http://schemas.microsoft.com/office/powerpoint/2010/main" val="4204373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84000">
              <a:srgbClr val="FFE6ED"/>
            </a:gs>
            <a:gs pos="63000">
              <a:schemeClr val="bg1"/>
            </a:gs>
            <a:gs pos="1000">
              <a:schemeClr val="bg1"/>
            </a:gs>
          </a:gsLst>
          <a:path path="circle">
            <a:fillToRect l="100000" t="100000"/>
          </a:path>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495C69D-3C10-4B64-B7E8-3A6E2613655B}"/>
              </a:ext>
            </a:extLst>
          </p:cNvPr>
          <p:cNvSpPr>
            <a:spLocks noGrp="1"/>
          </p:cNvSpPr>
          <p:nvPr>
            <p:ph type="title"/>
          </p:nvPr>
        </p:nvSpPr>
        <p:spPr>
          <a:xfrm>
            <a:off x="629478" y="85516"/>
            <a:ext cx="10058400" cy="1371600"/>
          </a:xfrm>
        </p:spPr>
        <p:txBody>
          <a:bodyPr/>
          <a:lstStyle/>
          <a:p>
            <a:r>
              <a:rPr lang="it-IT" dirty="0">
                <a:solidFill>
                  <a:srgbClr val="FF0000"/>
                </a:solidFill>
              </a:rPr>
              <a:t>Andiamo nei particolari…</a:t>
            </a:r>
          </a:p>
        </p:txBody>
      </p:sp>
      <p:sp>
        <p:nvSpPr>
          <p:cNvPr id="3" name="Segnaposto data 2">
            <a:extLst>
              <a:ext uri="{FF2B5EF4-FFF2-40B4-BE49-F238E27FC236}">
                <a16:creationId xmlns:a16="http://schemas.microsoft.com/office/drawing/2014/main" xmlns="" id="{D994753D-656A-48D6-886A-8FEE43976D20}"/>
              </a:ext>
            </a:extLst>
          </p:cNvPr>
          <p:cNvSpPr>
            <a:spLocks noGrp="1"/>
          </p:cNvSpPr>
          <p:nvPr>
            <p:ph type="dt" sz="half" idx="10"/>
          </p:nvPr>
        </p:nvSpPr>
        <p:spPr/>
        <p:txBody>
          <a:bodyPr/>
          <a:lstStyle/>
          <a:p>
            <a:pPr rtl="0"/>
            <a:fld id="{43ECC08F-3232-4266-A826-505EFF618F02}" type="datetime1">
              <a:rPr lang="it-IT" smtClean="0"/>
              <a:t>27/05/2021</a:t>
            </a:fld>
            <a:endParaRPr lang="en-US"/>
          </a:p>
        </p:txBody>
      </p:sp>
      <p:sp>
        <p:nvSpPr>
          <p:cNvPr id="4" name="Rettangolo 3">
            <a:extLst>
              <a:ext uri="{FF2B5EF4-FFF2-40B4-BE49-F238E27FC236}">
                <a16:creationId xmlns:a16="http://schemas.microsoft.com/office/drawing/2014/main" xmlns="" id="{ACA508A3-FDF7-4AF3-8E6C-1690A8910830}"/>
              </a:ext>
            </a:extLst>
          </p:cNvPr>
          <p:cNvSpPr/>
          <p:nvPr/>
        </p:nvSpPr>
        <p:spPr>
          <a:xfrm>
            <a:off x="373822" y="1849024"/>
            <a:ext cx="2198038" cy="369332"/>
          </a:xfrm>
          <a:prstGeom prst="rect">
            <a:avLst/>
          </a:prstGeom>
          <a:noFill/>
        </p:spPr>
        <p:txBody>
          <a:bodyPr wrap="none" lIns="91440" tIns="45720" rIns="91440" bIns="45720">
            <a:spAutoFit/>
          </a:bodyPr>
          <a:lstStyle/>
          <a:p>
            <a:pPr algn="ctr"/>
            <a:r>
              <a:rPr lang="it-IT" b="0" cap="none" spc="0" dirty="0">
                <a:ln w="0"/>
                <a:solidFill>
                  <a:srgbClr val="7030A0"/>
                </a:solidFill>
                <a:effectLst>
                  <a:outerShdw blurRad="38100" dist="19050" dir="2700000" algn="tl" rotWithShape="0">
                    <a:schemeClr val="dk1">
                      <a:alpha val="40000"/>
                    </a:schemeClr>
                  </a:outerShdw>
                </a:effectLst>
              </a:rPr>
              <a:t>Fonti costituzionali</a:t>
            </a:r>
          </a:p>
        </p:txBody>
      </p:sp>
      <p:cxnSp>
        <p:nvCxnSpPr>
          <p:cNvPr id="6" name="Connettore 2 5">
            <a:extLst>
              <a:ext uri="{FF2B5EF4-FFF2-40B4-BE49-F238E27FC236}">
                <a16:creationId xmlns:a16="http://schemas.microsoft.com/office/drawing/2014/main" xmlns="" id="{0845D424-4E2A-4A7F-B6B9-85DB978B34D5}"/>
              </a:ext>
            </a:extLst>
          </p:cNvPr>
          <p:cNvCxnSpPr>
            <a:cxnSpLocks/>
          </p:cNvCxnSpPr>
          <p:nvPr/>
        </p:nvCxnSpPr>
        <p:spPr>
          <a:xfrm>
            <a:off x="3144317" y="1644862"/>
            <a:ext cx="20372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Connettore 2 11">
            <a:extLst>
              <a:ext uri="{FF2B5EF4-FFF2-40B4-BE49-F238E27FC236}">
                <a16:creationId xmlns:a16="http://schemas.microsoft.com/office/drawing/2014/main" xmlns="" id="{1765315E-8373-4FB9-AC55-188AEC752FDD}"/>
              </a:ext>
            </a:extLst>
          </p:cNvPr>
          <p:cNvCxnSpPr>
            <a:cxnSpLocks/>
          </p:cNvCxnSpPr>
          <p:nvPr/>
        </p:nvCxnSpPr>
        <p:spPr>
          <a:xfrm>
            <a:off x="3144316" y="2276307"/>
            <a:ext cx="20372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ttangolo 13">
            <a:extLst>
              <a:ext uri="{FF2B5EF4-FFF2-40B4-BE49-F238E27FC236}">
                <a16:creationId xmlns:a16="http://schemas.microsoft.com/office/drawing/2014/main" xmlns="" id="{2BCC78A1-2710-44E3-8B95-5758231F3801}"/>
              </a:ext>
            </a:extLst>
          </p:cNvPr>
          <p:cNvSpPr/>
          <p:nvPr/>
        </p:nvSpPr>
        <p:spPr>
          <a:xfrm>
            <a:off x="5830957" y="1230462"/>
            <a:ext cx="6162157" cy="523220"/>
          </a:xfrm>
          <a:prstGeom prst="rect">
            <a:avLst/>
          </a:prstGeom>
          <a:noFill/>
        </p:spPr>
        <p:txBody>
          <a:bodyPr wrap="square" lIns="91440" tIns="45720" rIns="91440" bIns="45720">
            <a:spAutoFit/>
          </a:bodyPr>
          <a:lstStyle/>
          <a:p>
            <a:pPr algn="just"/>
            <a:r>
              <a:rPr lang="it-IT" sz="1400" b="0" cap="none" spc="0" dirty="0">
                <a:ln w="0"/>
                <a:solidFill>
                  <a:srgbClr val="7030A0"/>
                </a:solidFill>
                <a:effectLst>
                  <a:outerShdw blurRad="38100" dist="19050" dir="2700000" algn="tl" rotWithShape="0">
                    <a:schemeClr val="dk1">
                      <a:alpha val="40000"/>
                    </a:schemeClr>
                  </a:outerShdw>
                </a:effectLst>
              </a:rPr>
              <a:t>La costituzione è la raccolta delle norme fondamentali dello Stato</a:t>
            </a:r>
            <a:r>
              <a:rPr lang="it-IT" sz="1400" dirty="0">
                <a:ln w="0"/>
                <a:solidFill>
                  <a:srgbClr val="7030A0"/>
                </a:solidFill>
                <a:effectLst>
                  <a:outerShdw blurRad="38100" dist="19050" dir="2700000" algn="tl" rotWithShape="0">
                    <a:schemeClr val="dk1">
                      <a:alpha val="40000"/>
                    </a:schemeClr>
                  </a:outerShdw>
                </a:effectLst>
              </a:rPr>
              <a:t> scritta dall’Assemblea Costituente</a:t>
            </a:r>
          </a:p>
        </p:txBody>
      </p:sp>
      <p:sp>
        <p:nvSpPr>
          <p:cNvPr id="18" name="Rettangolo 17">
            <a:extLst>
              <a:ext uri="{FF2B5EF4-FFF2-40B4-BE49-F238E27FC236}">
                <a16:creationId xmlns:a16="http://schemas.microsoft.com/office/drawing/2014/main" xmlns="" id="{4351F240-0E12-42FD-B282-ED579BB970C2}"/>
              </a:ext>
            </a:extLst>
          </p:cNvPr>
          <p:cNvSpPr/>
          <p:nvPr/>
        </p:nvSpPr>
        <p:spPr>
          <a:xfrm>
            <a:off x="5073938" y="2050249"/>
            <a:ext cx="6624971" cy="523220"/>
          </a:xfrm>
          <a:prstGeom prst="rect">
            <a:avLst/>
          </a:prstGeom>
          <a:noFill/>
        </p:spPr>
        <p:txBody>
          <a:bodyPr wrap="square" lIns="91440" tIns="45720" rIns="91440" bIns="45720">
            <a:spAutoFit/>
          </a:bodyPr>
          <a:lstStyle/>
          <a:p>
            <a:pPr algn="ctr"/>
            <a:r>
              <a:rPr lang="it-IT" sz="1400" b="0" cap="none" spc="0" dirty="0">
                <a:ln w="0"/>
                <a:solidFill>
                  <a:srgbClr val="7030A0"/>
                </a:solidFill>
                <a:effectLst>
                  <a:outerShdw blurRad="38100" dist="19050" dir="2700000" algn="tl" rotWithShape="0">
                    <a:schemeClr val="dk1">
                      <a:alpha val="40000"/>
                    </a:schemeClr>
                  </a:outerShdw>
                </a:effectLst>
              </a:rPr>
              <a:t>Le leggi costituzionali sono norme che possono integrare il testo costituzionale</a:t>
            </a:r>
          </a:p>
        </p:txBody>
      </p:sp>
      <p:cxnSp>
        <p:nvCxnSpPr>
          <p:cNvPr id="20" name="Connettore 2 19">
            <a:extLst>
              <a:ext uri="{FF2B5EF4-FFF2-40B4-BE49-F238E27FC236}">
                <a16:creationId xmlns:a16="http://schemas.microsoft.com/office/drawing/2014/main" xmlns="" id="{24CD5096-9FD6-495A-BDF0-0D3FF2A33B50}"/>
              </a:ext>
            </a:extLst>
          </p:cNvPr>
          <p:cNvCxnSpPr>
            <a:cxnSpLocks/>
          </p:cNvCxnSpPr>
          <p:nvPr/>
        </p:nvCxnSpPr>
        <p:spPr>
          <a:xfrm>
            <a:off x="2928729" y="4611757"/>
            <a:ext cx="189454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ttangolo 21">
            <a:extLst>
              <a:ext uri="{FF2B5EF4-FFF2-40B4-BE49-F238E27FC236}">
                <a16:creationId xmlns:a16="http://schemas.microsoft.com/office/drawing/2014/main" xmlns="" id="{90258468-EC57-495E-9DF3-B1FF5E68A86D}"/>
              </a:ext>
            </a:extLst>
          </p:cNvPr>
          <p:cNvSpPr/>
          <p:nvPr/>
        </p:nvSpPr>
        <p:spPr>
          <a:xfrm>
            <a:off x="5424263" y="2659708"/>
            <a:ext cx="5429267" cy="523220"/>
          </a:xfrm>
          <a:prstGeom prst="rect">
            <a:avLst/>
          </a:prstGeom>
          <a:noFill/>
        </p:spPr>
        <p:txBody>
          <a:bodyPr wrap="square" lIns="91440" tIns="45720" rIns="91440" bIns="45720">
            <a:spAutoFit/>
          </a:bodyPr>
          <a:lstStyle/>
          <a:p>
            <a:pPr algn="ctr"/>
            <a:r>
              <a:rPr lang="it-IT" sz="1400" b="0" cap="none" spc="0" dirty="0">
                <a:ln w="0"/>
                <a:solidFill>
                  <a:srgbClr val="7030A0"/>
                </a:solidFill>
                <a:effectLst>
                  <a:outerShdw blurRad="38100" dist="19050" dir="2700000" algn="tl" rotWithShape="0">
                    <a:schemeClr val="dk1">
                      <a:alpha val="40000"/>
                    </a:schemeClr>
                  </a:outerShdw>
                </a:effectLst>
              </a:rPr>
              <a:t>Leggi di revisione costituzionale sono norme che apportano modifiche a uno o più articoli della Costituzione</a:t>
            </a:r>
          </a:p>
        </p:txBody>
      </p:sp>
      <p:sp>
        <p:nvSpPr>
          <p:cNvPr id="23" name="Rettangolo 22">
            <a:extLst>
              <a:ext uri="{FF2B5EF4-FFF2-40B4-BE49-F238E27FC236}">
                <a16:creationId xmlns:a16="http://schemas.microsoft.com/office/drawing/2014/main" xmlns="" id="{687BB659-27E7-4228-B879-F8E3BA9153C5}"/>
              </a:ext>
            </a:extLst>
          </p:cNvPr>
          <p:cNvSpPr/>
          <p:nvPr/>
        </p:nvSpPr>
        <p:spPr>
          <a:xfrm>
            <a:off x="517291" y="3736926"/>
            <a:ext cx="1754006" cy="369332"/>
          </a:xfrm>
          <a:prstGeom prst="rect">
            <a:avLst/>
          </a:prstGeom>
          <a:noFill/>
        </p:spPr>
        <p:txBody>
          <a:bodyPr wrap="none" lIns="91440" tIns="45720" rIns="91440" bIns="45720">
            <a:spAutoFit/>
          </a:bodyPr>
          <a:lstStyle/>
          <a:p>
            <a:pPr algn="ctr"/>
            <a:r>
              <a:rPr lang="it-IT" b="0" cap="none" spc="0" dirty="0">
                <a:ln w="0"/>
                <a:solidFill>
                  <a:srgbClr val="FFC000"/>
                </a:solidFill>
                <a:effectLst>
                  <a:outerShdw blurRad="38100" dist="19050" dir="2700000" algn="tl" rotWithShape="0">
                    <a:schemeClr val="dk1">
                      <a:alpha val="40000"/>
                    </a:schemeClr>
                  </a:outerShdw>
                </a:effectLst>
              </a:rPr>
              <a:t>Fonti primarie </a:t>
            </a:r>
          </a:p>
        </p:txBody>
      </p:sp>
      <p:cxnSp>
        <p:nvCxnSpPr>
          <p:cNvPr id="25" name="Connettore 2 24">
            <a:extLst>
              <a:ext uri="{FF2B5EF4-FFF2-40B4-BE49-F238E27FC236}">
                <a16:creationId xmlns:a16="http://schemas.microsoft.com/office/drawing/2014/main" xmlns="" id="{F04747B6-4531-456E-97C3-81F30C02FBB7}"/>
              </a:ext>
            </a:extLst>
          </p:cNvPr>
          <p:cNvCxnSpPr/>
          <p:nvPr/>
        </p:nvCxnSpPr>
        <p:spPr>
          <a:xfrm>
            <a:off x="3144316" y="2967963"/>
            <a:ext cx="17360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ttore 2 26">
            <a:extLst>
              <a:ext uri="{FF2B5EF4-FFF2-40B4-BE49-F238E27FC236}">
                <a16:creationId xmlns:a16="http://schemas.microsoft.com/office/drawing/2014/main" xmlns="" id="{ED0E4A90-89F4-49A0-B3C6-5D095AB36791}"/>
              </a:ext>
            </a:extLst>
          </p:cNvPr>
          <p:cNvCxnSpPr/>
          <p:nvPr/>
        </p:nvCxnSpPr>
        <p:spPr>
          <a:xfrm>
            <a:off x="3087240" y="3727668"/>
            <a:ext cx="17360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Rettangolo 27">
            <a:extLst>
              <a:ext uri="{FF2B5EF4-FFF2-40B4-BE49-F238E27FC236}">
                <a16:creationId xmlns:a16="http://schemas.microsoft.com/office/drawing/2014/main" xmlns="" id="{E74504EE-16F3-453D-8074-90A5C6F1F98A}"/>
              </a:ext>
            </a:extLst>
          </p:cNvPr>
          <p:cNvSpPr/>
          <p:nvPr/>
        </p:nvSpPr>
        <p:spPr>
          <a:xfrm>
            <a:off x="5658678" y="3419891"/>
            <a:ext cx="1985544" cy="307777"/>
          </a:xfrm>
          <a:prstGeom prst="rect">
            <a:avLst/>
          </a:prstGeom>
          <a:noFill/>
        </p:spPr>
        <p:txBody>
          <a:bodyPr wrap="none" lIns="91440" tIns="45720" rIns="91440" bIns="45720">
            <a:spAutoFit/>
          </a:bodyPr>
          <a:lstStyle/>
          <a:p>
            <a:pPr algn="ctr"/>
            <a:r>
              <a:rPr lang="it-IT" sz="1400" b="0" cap="none" spc="0" dirty="0">
                <a:ln w="0"/>
                <a:solidFill>
                  <a:schemeClr val="accent4"/>
                </a:solidFill>
                <a:effectLst>
                  <a:outerShdw blurRad="38100" dist="19050" dir="2700000" algn="tl" rotWithShape="0">
                    <a:schemeClr val="dk1">
                      <a:alpha val="40000"/>
                    </a:schemeClr>
                  </a:outerShdw>
                </a:effectLst>
              </a:rPr>
              <a:t>I regolamenti comunitari</a:t>
            </a:r>
          </a:p>
        </p:txBody>
      </p:sp>
      <p:sp>
        <p:nvSpPr>
          <p:cNvPr id="29" name="Rettangolo 28">
            <a:extLst>
              <a:ext uri="{FF2B5EF4-FFF2-40B4-BE49-F238E27FC236}">
                <a16:creationId xmlns:a16="http://schemas.microsoft.com/office/drawing/2014/main" xmlns="" id="{7A43538E-E639-4BE0-96EA-7BDF95B92969}"/>
              </a:ext>
            </a:extLst>
          </p:cNvPr>
          <p:cNvSpPr/>
          <p:nvPr/>
        </p:nvSpPr>
        <p:spPr>
          <a:xfrm>
            <a:off x="5914293" y="3767703"/>
            <a:ext cx="1474314" cy="307777"/>
          </a:xfrm>
          <a:prstGeom prst="rect">
            <a:avLst/>
          </a:prstGeom>
          <a:noFill/>
        </p:spPr>
        <p:txBody>
          <a:bodyPr wrap="none" lIns="91440" tIns="45720" rIns="91440" bIns="45720">
            <a:spAutoFit/>
          </a:bodyPr>
          <a:lstStyle/>
          <a:p>
            <a:pPr algn="ctr"/>
            <a:r>
              <a:rPr lang="it-IT" sz="1400" b="0" cap="none" spc="0" dirty="0">
                <a:ln w="0"/>
                <a:solidFill>
                  <a:schemeClr val="accent4"/>
                </a:solidFill>
                <a:effectLst>
                  <a:outerShdw blurRad="38100" dist="19050" dir="2700000" algn="tl" rotWithShape="0">
                    <a:schemeClr val="dk1">
                      <a:alpha val="40000"/>
                    </a:schemeClr>
                  </a:outerShdw>
                </a:effectLst>
              </a:rPr>
              <a:t>Le Leggi ordinarie</a:t>
            </a:r>
          </a:p>
        </p:txBody>
      </p:sp>
      <p:sp>
        <p:nvSpPr>
          <p:cNvPr id="30" name="Rettangolo 29">
            <a:extLst>
              <a:ext uri="{FF2B5EF4-FFF2-40B4-BE49-F238E27FC236}">
                <a16:creationId xmlns:a16="http://schemas.microsoft.com/office/drawing/2014/main" xmlns="" id="{00D388E3-9A5A-4844-A129-1609C8283A3B}"/>
              </a:ext>
            </a:extLst>
          </p:cNvPr>
          <p:cNvSpPr/>
          <p:nvPr/>
        </p:nvSpPr>
        <p:spPr>
          <a:xfrm>
            <a:off x="373822" y="5492644"/>
            <a:ext cx="2040944" cy="369332"/>
          </a:xfrm>
          <a:prstGeom prst="rect">
            <a:avLst/>
          </a:prstGeom>
          <a:noFill/>
        </p:spPr>
        <p:txBody>
          <a:bodyPr wrap="none" lIns="91440" tIns="45720" rIns="91440" bIns="45720">
            <a:spAutoFit/>
          </a:bodyPr>
          <a:lstStyle/>
          <a:p>
            <a:pPr algn="ctr"/>
            <a:r>
              <a:rPr lang="it-IT" b="0" cap="none" spc="0" dirty="0">
                <a:ln w="0"/>
                <a:solidFill>
                  <a:srgbClr val="002060"/>
                </a:solidFill>
                <a:effectLst>
                  <a:outerShdw blurRad="38100" dist="19050" dir="2700000" algn="tl" rotWithShape="0">
                    <a:schemeClr val="dk1">
                      <a:alpha val="40000"/>
                    </a:schemeClr>
                  </a:outerShdw>
                </a:effectLst>
              </a:rPr>
              <a:t>Fonti secondarie</a:t>
            </a:r>
          </a:p>
        </p:txBody>
      </p:sp>
      <p:cxnSp>
        <p:nvCxnSpPr>
          <p:cNvPr id="32" name="Connettore 2 31">
            <a:extLst>
              <a:ext uri="{FF2B5EF4-FFF2-40B4-BE49-F238E27FC236}">
                <a16:creationId xmlns:a16="http://schemas.microsoft.com/office/drawing/2014/main" xmlns="" id="{52DAD5D1-2E89-44FB-8692-14DACEAEC5B4}"/>
              </a:ext>
            </a:extLst>
          </p:cNvPr>
          <p:cNvCxnSpPr>
            <a:cxnSpLocks/>
          </p:cNvCxnSpPr>
          <p:nvPr/>
        </p:nvCxnSpPr>
        <p:spPr>
          <a:xfrm flipV="1">
            <a:off x="2866592" y="5395604"/>
            <a:ext cx="189454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Connettore 2 35">
            <a:extLst>
              <a:ext uri="{FF2B5EF4-FFF2-40B4-BE49-F238E27FC236}">
                <a16:creationId xmlns:a16="http://schemas.microsoft.com/office/drawing/2014/main" xmlns="" id="{8B540E5C-B20B-4BFC-9A56-7907DD7132F8}"/>
              </a:ext>
            </a:extLst>
          </p:cNvPr>
          <p:cNvCxnSpPr/>
          <p:nvPr/>
        </p:nvCxnSpPr>
        <p:spPr>
          <a:xfrm>
            <a:off x="2928729" y="6009736"/>
            <a:ext cx="189454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Rettangolo 36">
            <a:extLst>
              <a:ext uri="{FF2B5EF4-FFF2-40B4-BE49-F238E27FC236}">
                <a16:creationId xmlns:a16="http://schemas.microsoft.com/office/drawing/2014/main" xmlns="" id="{B409C621-7802-4F79-9C96-013C9F5A43FC}"/>
              </a:ext>
            </a:extLst>
          </p:cNvPr>
          <p:cNvSpPr/>
          <p:nvPr/>
        </p:nvSpPr>
        <p:spPr>
          <a:xfrm>
            <a:off x="3338964" y="4366682"/>
            <a:ext cx="6624971" cy="307777"/>
          </a:xfrm>
          <a:prstGeom prst="rect">
            <a:avLst/>
          </a:prstGeom>
          <a:noFill/>
        </p:spPr>
        <p:txBody>
          <a:bodyPr wrap="square" lIns="91440" tIns="45720" rIns="91440" bIns="45720">
            <a:spAutoFit/>
          </a:bodyPr>
          <a:lstStyle/>
          <a:p>
            <a:pPr algn="ctr"/>
            <a:r>
              <a:rPr lang="it-IT" sz="1400" b="0" cap="none" spc="0" dirty="0">
                <a:ln w="0"/>
                <a:solidFill>
                  <a:srgbClr val="FFC000"/>
                </a:solidFill>
                <a:effectLst>
                  <a:outerShdw blurRad="38100" dist="19050" dir="2700000" algn="tl" rotWithShape="0">
                    <a:schemeClr val="dk1">
                      <a:alpha val="40000"/>
                    </a:schemeClr>
                  </a:outerShdw>
                </a:effectLst>
              </a:rPr>
              <a:t>Le leggi regionali</a:t>
            </a:r>
          </a:p>
        </p:txBody>
      </p:sp>
      <p:sp>
        <p:nvSpPr>
          <p:cNvPr id="39" name="Rettangolo 38">
            <a:extLst>
              <a:ext uri="{FF2B5EF4-FFF2-40B4-BE49-F238E27FC236}">
                <a16:creationId xmlns:a16="http://schemas.microsoft.com/office/drawing/2014/main" xmlns="" id="{DF86BC10-2FC1-47B3-A5D6-2FE7C46AB31D}"/>
              </a:ext>
            </a:extLst>
          </p:cNvPr>
          <p:cNvSpPr/>
          <p:nvPr/>
        </p:nvSpPr>
        <p:spPr>
          <a:xfrm>
            <a:off x="4578626" y="5226286"/>
            <a:ext cx="6109252" cy="307777"/>
          </a:xfrm>
          <a:prstGeom prst="rect">
            <a:avLst/>
          </a:prstGeom>
          <a:noFill/>
        </p:spPr>
        <p:txBody>
          <a:bodyPr wrap="square" lIns="91440" tIns="45720" rIns="91440" bIns="45720">
            <a:spAutoFit/>
          </a:bodyPr>
          <a:lstStyle/>
          <a:p>
            <a:pPr algn="ctr"/>
            <a:r>
              <a:rPr lang="it-IT" sz="1400" b="0" cap="none" spc="0" dirty="0">
                <a:ln w="0"/>
                <a:solidFill>
                  <a:srgbClr val="002060"/>
                </a:solidFill>
                <a:effectLst>
                  <a:outerShdw blurRad="38100" dist="19050" dir="2700000" algn="tl" rotWithShape="0">
                    <a:schemeClr val="dk1">
                      <a:alpha val="40000"/>
                    </a:schemeClr>
                  </a:outerShdw>
                </a:effectLst>
              </a:rPr>
              <a:t>I regolamenti Governativi sono norme emanate dal Governo e dalla P.A. </a:t>
            </a:r>
          </a:p>
        </p:txBody>
      </p:sp>
      <p:sp>
        <p:nvSpPr>
          <p:cNvPr id="40" name="Rettangolo 39">
            <a:extLst>
              <a:ext uri="{FF2B5EF4-FFF2-40B4-BE49-F238E27FC236}">
                <a16:creationId xmlns:a16="http://schemas.microsoft.com/office/drawing/2014/main" xmlns="" id="{1BF0D685-5886-46EC-A8EC-6405ED9F1EDD}"/>
              </a:ext>
            </a:extLst>
          </p:cNvPr>
          <p:cNvSpPr/>
          <p:nvPr/>
        </p:nvSpPr>
        <p:spPr>
          <a:xfrm>
            <a:off x="4710873" y="5786457"/>
            <a:ext cx="6856046" cy="738664"/>
          </a:xfrm>
          <a:prstGeom prst="rect">
            <a:avLst/>
          </a:prstGeom>
          <a:noFill/>
        </p:spPr>
        <p:txBody>
          <a:bodyPr wrap="square" lIns="91440" tIns="45720" rIns="91440" bIns="45720">
            <a:spAutoFit/>
          </a:bodyPr>
          <a:lstStyle/>
          <a:p>
            <a:pPr algn="ctr"/>
            <a:r>
              <a:rPr lang="it-IT" sz="1400" b="0" cap="none" spc="0" dirty="0">
                <a:ln w="0"/>
                <a:solidFill>
                  <a:srgbClr val="002060"/>
                </a:solidFill>
                <a:effectLst>
                  <a:outerShdw blurRad="38100" dist="19050" dir="2700000" algn="tl" rotWithShape="0">
                    <a:schemeClr val="dk1">
                      <a:alpha val="40000"/>
                    </a:schemeClr>
                  </a:outerShdw>
                </a:effectLst>
              </a:rPr>
              <a:t>Gli usi o consuetudini consistono in comportamenti ripetuti nel tempo da una determinata collettività con la convinzione che essi siano giuridicamente obbligatori</a:t>
            </a:r>
          </a:p>
        </p:txBody>
      </p:sp>
    </p:spTree>
    <p:extLst>
      <p:ext uri="{BB962C8B-B14F-4D97-AF65-F5344CB8AC3E}">
        <p14:creationId xmlns:p14="http://schemas.microsoft.com/office/powerpoint/2010/main" val="949434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 calcmode="lin" valueType="num">
                                      <p:cBhvr>
                                        <p:cTn id="45" dur="1000" fill="hold"/>
                                        <p:tgtEl>
                                          <p:spTgt spid="25"/>
                                        </p:tgtEl>
                                        <p:attrNameLst>
                                          <p:attrName>style.rotation</p:attrName>
                                        </p:attrNameLst>
                                      </p:cBhvr>
                                      <p:tavLst>
                                        <p:tav tm="0">
                                          <p:val>
                                            <p:fltVal val="90"/>
                                          </p:val>
                                        </p:tav>
                                        <p:tav tm="100000">
                                          <p:val>
                                            <p:fltVal val="0"/>
                                          </p:val>
                                        </p:tav>
                                      </p:tavLst>
                                    </p:anim>
                                    <p:animEffect transition="in" filter="fade">
                                      <p:cBhvr>
                                        <p:cTn id="46" dur="10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1000" fill="hold"/>
                                        <p:tgtEl>
                                          <p:spTgt spid="27"/>
                                        </p:tgtEl>
                                        <p:attrNameLst>
                                          <p:attrName>ppt_w</p:attrName>
                                        </p:attrNameLst>
                                      </p:cBhvr>
                                      <p:tavLst>
                                        <p:tav tm="0">
                                          <p:val>
                                            <p:fltVal val="0"/>
                                          </p:val>
                                        </p:tav>
                                        <p:tav tm="100000">
                                          <p:val>
                                            <p:strVal val="#ppt_w"/>
                                          </p:val>
                                        </p:tav>
                                      </p:tavLst>
                                    </p:anim>
                                    <p:anim calcmode="lin" valueType="num">
                                      <p:cBhvr>
                                        <p:cTn id="52" dur="1000" fill="hold"/>
                                        <p:tgtEl>
                                          <p:spTgt spid="27"/>
                                        </p:tgtEl>
                                        <p:attrNameLst>
                                          <p:attrName>ppt_h</p:attrName>
                                        </p:attrNameLst>
                                      </p:cBhvr>
                                      <p:tavLst>
                                        <p:tav tm="0">
                                          <p:val>
                                            <p:fltVal val="0"/>
                                          </p:val>
                                        </p:tav>
                                        <p:tav tm="100000">
                                          <p:val>
                                            <p:strVal val="#ppt_h"/>
                                          </p:val>
                                        </p:tav>
                                      </p:tavLst>
                                    </p:anim>
                                    <p:anim calcmode="lin" valueType="num">
                                      <p:cBhvr>
                                        <p:cTn id="53" dur="1000" fill="hold"/>
                                        <p:tgtEl>
                                          <p:spTgt spid="27"/>
                                        </p:tgtEl>
                                        <p:attrNameLst>
                                          <p:attrName>style.rotation</p:attrName>
                                        </p:attrNameLst>
                                      </p:cBhvr>
                                      <p:tavLst>
                                        <p:tav tm="0">
                                          <p:val>
                                            <p:fltVal val="90"/>
                                          </p:val>
                                        </p:tav>
                                        <p:tav tm="100000">
                                          <p:val>
                                            <p:fltVal val="0"/>
                                          </p:val>
                                        </p:tav>
                                      </p:tavLst>
                                    </p:anim>
                                    <p:animEffect transition="in" filter="fade">
                                      <p:cBhvr>
                                        <p:cTn id="54" dur="10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1000" fill="hold"/>
                                        <p:tgtEl>
                                          <p:spTgt spid="20"/>
                                        </p:tgtEl>
                                        <p:attrNameLst>
                                          <p:attrName>ppt_w</p:attrName>
                                        </p:attrNameLst>
                                      </p:cBhvr>
                                      <p:tavLst>
                                        <p:tav tm="0">
                                          <p:val>
                                            <p:fltVal val="0"/>
                                          </p:val>
                                        </p:tav>
                                        <p:tav tm="100000">
                                          <p:val>
                                            <p:strVal val="#ppt_w"/>
                                          </p:val>
                                        </p:tav>
                                      </p:tavLst>
                                    </p:anim>
                                    <p:anim calcmode="lin" valueType="num">
                                      <p:cBhvr>
                                        <p:cTn id="60" dur="1000" fill="hold"/>
                                        <p:tgtEl>
                                          <p:spTgt spid="20"/>
                                        </p:tgtEl>
                                        <p:attrNameLst>
                                          <p:attrName>ppt_h</p:attrName>
                                        </p:attrNameLst>
                                      </p:cBhvr>
                                      <p:tavLst>
                                        <p:tav tm="0">
                                          <p:val>
                                            <p:fltVal val="0"/>
                                          </p:val>
                                        </p:tav>
                                        <p:tav tm="100000">
                                          <p:val>
                                            <p:strVal val="#ppt_h"/>
                                          </p:val>
                                        </p:tav>
                                      </p:tavLst>
                                    </p:anim>
                                    <p:anim calcmode="lin" valueType="num">
                                      <p:cBhvr>
                                        <p:cTn id="61" dur="1000" fill="hold"/>
                                        <p:tgtEl>
                                          <p:spTgt spid="20"/>
                                        </p:tgtEl>
                                        <p:attrNameLst>
                                          <p:attrName>style.rotation</p:attrName>
                                        </p:attrNameLst>
                                      </p:cBhvr>
                                      <p:tavLst>
                                        <p:tav tm="0">
                                          <p:val>
                                            <p:fltVal val="90"/>
                                          </p:val>
                                        </p:tav>
                                        <p:tav tm="100000">
                                          <p:val>
                                            <p:fltVal val="0"/>
                                          </p:val>
                                        </p:tav>
                                      </p:tavLst>
                                    </p:anim>
                                    <p:animEffect transition="in" filter="fade">
                                      <p:cBhvr>
                                        <p:cTn id="62" dur="10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1000" fill="hold"/>
                                        <p:tgtEl>
                                          <p:spTgt spid="32"/>
                                        </p:tgtEl>
                                        <p:attrNameLst>
                                          <p:attrName>ppt_w</p:attrName>
                                        </p:attrNameLst>
                                      </p:cBhvr>
                                      <p:tavLst>
                                        <p:tav tm="0">
                                          <p:val>
                                            <p:fltVal val="0"/>
                                          </p:val>
                                        </p:tav>
                                        <p:tav tm="100000">
                                          <p:val>
                                            <p:strVal val="#ppt_w"/>
                                          </p:val>
                                        </p:tav>
                                      </p:tavLst>
                                    </p:anim>
                                    <p:anim calcmode="lin" valueType="num">
                                      <p:cBhvr>
                                        <p:cTn id="68" dur="1000" fill="hold"/>
                                        <p:tgtEl>
                                          <p:spTgt spid="32"/>
                                        </p:tgtEl>
                                        <p:attrNameLst>
                                          <p:attrName>ppt_h</p:attrName>
                                        </p:attrNameLst>
                                      </p:cBhvr>
                                      <p:tavLst>
                                        <p:tav tm="0">
                                          <p:val>
                                            <p:fltVal val="0"/>
                                          </p:val>
                                        </p:tav>
                                        <p:tav tm="100000">
                                          <p:val>
                                            <p:strVal val="#ppt_h"/>
                                          </p:val>
                                        </p:tav>
                                      </p:tavLst>
                                    </p:anim>
                                    <p:anim calcmode="lin" valueType="num">
                                      <p:cBhvr>
                                        <p:cTn id="69" dur="1000" fill="hold"/>
                                        <p:tgtEl>
                                          <p:spTgt spid="32"/>
                                        </p:tgtEl>
                                        <p:attrNameLst>
                                          <p:attrName>style.rotation</p:attrName>
                                        </p:attrNameLst>
                                      </p:cBhvr>
                                      <p:tavLst>
                                        <p:tav tm="0">
                                          <p:val>
                                            <p:fltVal val="90"/>
                                          </p:val>
                                        </p:tav>
                                        <p:tav tm="100000">
                                          <p:val>
                                            <p:fltVal val="0"/>
                                          </p:val>
                                        </p:tav>
                                      </p:tavLst>
                                    </p:anim>
                                    <p:animEffect transition="in" filter="fade">
                                      <p:cBhvr>
                                        <p:cTn id="70" dur="10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p:cTn id="75" dur="1000" fill="hold"/>
                                        <p:tgtEl>
                                          <p:spTgt spid="36"/>
                                        </p:tgtEl>
                                        <p:attrNameLst>
                                          <p:attrName>ppt_w</p:attrName>
                                        </p:attrNameLst>
                                      </p:cBhvr>
                                      <p:tavLst>
                                        <p:tav tm="0">
                                          <p:val>
                                            <p:fltVal val="0"/>
                                          </p:val>
                                        </p:tav>
                                        <p:tav tm="100000">
                                          <p:val>
                                            <p:strVal val="#ppt_w"/>
                                          </p:val>
                                        </p:tav>
                                      </p:tavLst>
                                    </p:anim>
                                    <p:anim calcmode="lin" valueType="num">
                                      <p:cBhvr>
                                        <p:cTn id="76" dur="1000" fill="hold"/>
                                        <p:tgtEl>
                                          <p:spTgt spid="36"/>
                                        </p:tgtEl>
                                        <p:attrNameLst>
                                          <p:attrName>ppt_h</p:attrName>
                                        </p:attrNameLst>
                                      </p:cBhvr>
                                      <p:tavLst>
                                        <p:tav tm="0">
                                          <p:val>
                                            <p:fltVal val="0"/>
                                          </p:val>
                                        </p:tav>
                                        <p:tav tm="100000">
                                          <p:val>
                                            <p:strVal val="#ppt_h"/>
                                          </p:val>
                                        </p:tav>
                                      </p:tavLst>
                                    </p:anim>
                                    <p:anim calcmode="lin" valueType="num">
                                      <p:cBhvr>
                                        <p:cTn id="77" dur="1000" fill="hold"/>
                                        <p:tgtEl>
                                          <p:spTgt spid="36"/>
                                        </p:tgtEl>
                                        <p:attrNameLst>
                                          <p:attrName>style.rotation</p:attrName>
                                        </p:attrNameLst>
                                      </p:cBhvr>
                                      <p:tavLst>
                                        <p:tav tm="0">
                                          <p:val>
                                            <p:fltVal val="90"/>
                                          </p:val>
                                        </p:tav>
                                        <p:tav tm="100000">
                                          <p:val>
                                            <p:fltVal val="0"/>
                                          </p:val>
                                        </p:tav>
                                      </p:tavLst>
                                    </p:anim>
                                    <p:animEffect transition="in" filter="fade">
                                      <p:cBhvr>
                                        <p:cTn id="78" dur="10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blinds(horizontal)">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linds(horizontal)">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blinds(horizontal)">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randombar(horizont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randombar(horizontal)">
                                      <p:cBhvr>
                                        <p:cTn id="108" dur="500"/>
                                        <p:tgtEl>
                                          <p:spTgt spid="29"/>
                                        </p:tgtEl>
                                      </p:cBhvr>
                                    </p:animEffect>
                                  </p:childTnLst>
                                </p:cTn>
                              </p:par>
                            </p:childTnLst>
                          </p:cTn>
                        </p:par>
                      </p:childTnLst>
                    </p:cTn>
                  </p:par>
                  <p:par>
                    <p:cTn id="109" fill="hold">
                      <p:stCondLst>
                        <p:cond delay="indefinite"/>
                      </p:stCondLst>
                      <p:childTnLst>
                        <p:par>
                          <p:cTn id="110" fill="hold">
                            <p:stCondLst>
                              <p:cond delay="0"/>
                            </p:stCondLst>
                            <p:childTnLst>
                              <p:par>
                                <p:cTn id="111" presetID="8" presetClass="entr" presetSubtype="16" fill="hold" grpId="0" nodeType="click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diamond(in)">
                                      <p:cBhvr>
                                        <p:cTn id="113" dur="2000"/>
                                        <p:tgtEl>
                                          <p:spTgt spid="39"/>
                                        </p:tgtEl>
                                      </p:cBhvr>
                                    </p:animEffect>
                                  </p:childTnLst>
                                </p:cTn>
                              </p:par>
                            </p:childTnLst>
                          </p:cTn>
                        </p:par>
                      </p:childTnLst>
                    </p:cTn>
                  </p:par>
                  <p:par>
                    <p:cTn id="114" fill="hold">
                      <p:stCondLst>
                        <p:cond delay="indefinite"/>
                      </p:stCondLst>
                      <p:childTnLst>
                        <p:par>
                          <p:cTn id="115" fill="hold">
                            <p:stCondLst>
                              <p:cond delay="0"/>
                            </p:stCondLst>
                            <p:childTnLst>
                              <p:par>
                                <p:cTn id="116" presetID="8" presetClass="entr" presetSubtype="16" fill="hold" grpId="0" nodeType="click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diamond(in)">
                                      <p:cBhvr>
                                        <p:cTn id="118"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8" grpId="0"/>
      <p:bldP spid="22" grpId="0"/>
      <p:bldP spid="23" grpId="0"/>
      <p:bldP spid="28" grpId="0"/>
      <p:bldP spid="29" grpId="0"/>
      <p:bldP spid="30" grpId="0"/>
      <p:bldP spid="37" grpId="0"/>
      <p:bldP spid="39" grpId="0"/>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diritto 5">
            <a:extLst>
              <a:ext uri="{FF2B5EF4-FFF2-40B4-BE49-F238E27FC236}">
                <a16:creationId xmlns:a16="http://schemas.microsoft.com/office/drawing/2014/main" xmlns="" id="{7194BB1D-8C9A-498B-A748-CF63BE912719}"/>
              </a:ext>
            </a:extLst>
          </p:cNvPr>
          <p:cNvCxnSpPr/>
          <p:nvPr/>
        </p:nvCxnSpPr>
        <p:spPr>
          <a:xfrm>
            <a:off x="0" y="821635"/>
            <a:ext cx="12192000" cy="0"/>
          </a:xfrm>
          <a:prstGeom prst="line">
            <a:avLst/>
          </a:prstGeom>
        </p:spPr>
        <p:style>
          <a:lnRef idx="3">
            <a:schemeClr val="accent6"/>
          </a:lnRef>
          <a:fillRef idx="0">
            <a:schemeClr val="accent6"/>
          </a:fillRef>
          <a:effectRef idx="2">
            <a:schemeClr val="accent6"/>
          </a:effectRef>
          <a:fontRef idx="minor">
            <a:schemeClr val="tx1"/>
          </a:fontRef>
        </p:style>
      </p:cxnSp>
      <p:pic>
        <p:nvPicPr>
          <p:cNvPr id="7" name="Immagine 6">
            <a:extLst>
              <a:ext uri="{FF2B5EF4-FFF2-40B4-BE49-F238E27FC236}">
                <a16:creationId xmlns:a16="http://schemas.microsoft.com/office/drawing/2014/main" xmlns="" id="{31B9F4AC-AF54-4E6F-9C67-2838B2CF66DA}"/>
              </a:ext>
            </a:extLst>
          </p:cNvPr>
          <p:cNvPicPr>
            <a:picLocks noChangeAspect="1"/>
          </p:cNvPicPr>
          <p:nvPr/>
        </p:nvPicPr>
        <p:blipFill>
          <a:blip r:embed="rId2"/>
          <a:stretch>
            <a:fillRect/>
          </a:stretch>
        </p:blipFill>
        <p:spPr>
          <a:xfrm>
            <a:off x="231615" y="135775"/>
            <a:ext cx="755970" cy="1371719"/>
          </a:xfrm>
          <a:prstGeom prst="rect">
            <a:avLst/>
          </a:prstGeom>
        </p:spPr>
      </p:pic>
      <p:pic>
        <p:nvPicPr>
          <p:cNvPr id="9" name="Immagine 8">
            <a:extLst>
              <a:ext uri="{FF2B5EF4-FFF2-40B4-BE49-F238E27FC236}">
                <a16:creationId xmlns:a16="http://schemas.microsoft.com/office/drawing/2014/main" xmlns="" id="{F0FAAE9F-3E4C-46D8-8CCC-43CDDFA9EACE}"/>
              </a:ext>
            </a:extLst>
          </p:cNvPr>
          <p:cNvPicPr>
            <a:picLocks noChangeAspect="1"/>
          </p:cNvPicPr>
          <p:nvPr/>
        </p:nvPicPr>
        <p:blipFill>
          <a:blip r:embed="rId3"/>
          <a:stretch>
            <a:fillRect/>
          </a:stretch>
        </p:blipFill>
        <p:spPr>
          <a:xfrm>
            <a:off x="11466513" y="419263"/>
            <a:ext cx="725487" cy="804742"/>
          </a:xfrm>
          <a:prstGeom prst="rect">
            <a:avLst/>
          </a:prstGeom>
        </p:spPr>
      </p:pic>
      <p:cxnSp>
        <p:nvCxnSpPr>
          <p:cNvPr id="15" name="Connettore diritto 14">
            <a:extLst>
              <a:ext uri="{FF2B5EF4-FFF2-40B4-BE49-F238E27FC236}">
                <a16:creationId xmlns:a16="http://schemas.microsoft.com/office/drawing/2014/main" xmlns="" id="{0B8218A2-F1D2-4B12-8D77-2E8E4761845E}"/>
              </a:ext>
            </a:extLst>
          </p:cNvPr>
          <p:cNvCxnSpPr>
            <a:cxnSpLocks/>
          </p:cNvCxnSpPr>
          <p:nvPr/>
        </p:nvCxnSpPr>
        <p:spPr>
          <a:xfrm>
            <a:off x="403894" y="1974574"/>
            <a:ext cx="0" cy="264046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19" name="Immagine 18">
            <a:extLst>
              <a:ext uri="{FF2B5EF4-FFF2-40B4-BE49-F238E27FC236}">
                <a16:creationId xmlns:a16="http://schemas.microsoft.com/office/drawing/2014/main" xmlns="" id="{99A018C7-137F-4B08-9698-4B5FF3E7DEDC}"/>
              </a:ext>
            </a:extLst>
          </p:cNvPr>
          <p:cNvPicPr>
            <a:picLocks noChangeAspect="1"/>
          </p:cNvPicPr>
          <p:nvPr/>
        </p:nvPicPr>
        <p:blipFill>
          <a:blip r:embed="rId2"/>
          <a:stretch>
            <a:fillRect/>
          </a:stretch>
        </p:blipFill>
        <p:spPr>
          <a:xfrm>
            <a:off x="403894" y="135774"/>
            <a:ext cx="755970" cy="1371719"/>
          </a:xfrm>
          <a:prstGeom prst="rect">
            <a:avLst/>
          </a:prstGeom>
        </p:spPr>
      </p:pic>
      <p:pic>
        <p:nvPicPr>
          <p:cNvPr id="21" name="Immagine 20" descr="La Catena Alimentare - Lessons - Blendspace">
            <a:extLst>
              <a:ext uri="{FF2B5EF4-FFF2-40B4-BE49-F238E27FC236}">
                <a16:creationId xmlns:a16="http://schemas.microsoft.com/office/drawing/2014/main" xmlns="" id="{DC9A8D1D-1A95-B34D-B6C5-1048F28E4A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33734" y="0"/>
            <a:ext cx="3561625" cy="3090041"/>
          </a:xfrm>
          <a:prstGeom prst="rect">
            <a:avLst/>
          </a:prstGeom>
          <a:noFill/>
          <a:ln>
            <a:noFill/>
          </a:ln>
        </p:spPr>
      </p:pic>
      <p:pic>
        <p:nvPicPr>
          <p:cNvPr id="22" name="Immagine 21" descr="CATENE ALIMENTARI - Microlearning">
            <a:extLst>
              <a:ext uri="{FF2B5EF4-FFF2-40B4-BE49-F238E27FC236}">
                <a16:creationId xmlns:a16="http://schemas.microsoft.com/office/drawing/2014/main" xmlns="" id="{58E78B72-C156-B94B-9625-E2865067EEF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9603" y="2855911"/>
            <a:ext cx="5488118" cy="3783757"/>
          </a:xfrm>
          <a:prstGeom prst="rect">
            <a:avLst/>
          </a:prstGeom>
          <a:noFill/>
          <a:ln>
            <a:noFill/>
          </a:ln>
        </p:spPr>
      </p:pic>
      <p:pic>
        <p:nvPicPr>
          <p:cNvPr id="23" name="Immagine 22" descr="Catena Alimentare - Cliccascienze">
            <a:extLst>
              <a:ext uri="{FF2B5EF4-FFF2-40B4-BE49-F238E27FC236}">
                <a16:creationId xmlns:a16="http://schemas.microsoft.com/office/drawing/2014/main" xmlns="" id="{A8D64138-BA4C-EF4C-8BBF-D7C33303697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78039" y="2983665"/>
            <a:ext cx="4478369" cy="3696447"/>
          </a:xfrm>
          <a:prstGeom prst="rect">
            <a:avLst/>
          </a:prstGeom>
          <a:noFill/>
          <a:ln>
            <a:noFill/>
          </a:ln>
        </p:spPr>
      </p:pic>
      <p:pic>
        <p:nvPicPr>
          <p:cNvPr id="17" name="Immagine 16">
            <a:extLst>
              <a:ext uri="{FF2B5EF4-FFF2-40B4-BE49-F238E27FC236}">
                <a16:creationId xmlns:a16="http://schemas.microsoft.com/office/drawing/2014/main" xmlns="" id="{A4DA6745-A9B7-4485-98E2-4982C0570D0C}"/>
              </a:ext>
            </a:extLst>
          </p:cNvPr>
          <p:cNvPicPr>
            <a:picLocks noChangeAspect="1"/>
          </p:cNvPicPr>
          <p:nvPr/>
        </p:nvPicPr>
        <p:blipFill>
          <a:blip r:embed="rId7"/>
          <a:stretch>
            <a:fillRect/>
          </a:stretch>
        </p:blipFill>
        <p:spPr>
          <a:xfrm>
            <a:off x="10932422" y="4211296"/>
            <a:ext cx="1060796" cy="1072989"/>
          </a:xfrm>
          <a:prstGeom prst="rect">
            <a:avLst/>
          </a:prstGeom>
        </p:spPr>
      </p:pic>
      <p:pic>
        <p:nvPicPr>
          <p:cNvPr id="18" name="Immagine 17">
            <a:extLst>
              <a:ext uri="{FF2B5EF4-FFF2-40B4-BE49-F238E27FC236}">
                <a16:creationId xmlns:a16="http://schemas.microsoft.com/office/drawing/2014/main" xmlns="" id="{4AB02085-AA9A-4263-8297-60294AEF12D1}"/>
              </a:ext>
            </a:extLst>
          </p:cNvPr>
          <p:cNvPicPr>
            <a:picLocks noChangeAspect="1"/>
          </p:cNvPicPr>
          <p:nvPr/>
        </p:nvPicPr>
        <p:blipFill>
          <a:blip r:embed="rId8"/>
          <a:stretch>
            <a:fillRect/>
          </a:stretch>
        </p:blipFill>
        <p:spPr>
          <a:xfrm>
            <a:off x="10658278" y="4201313"/>
            <a:ext cx="725487" cy="804742"/>
          </a:xfrm>
          <a:prstGeom prst="rect">
            <a:avLst/>
          </a:prstGeom>
        </p:spPr>
      </p:pic>
      <p:sp>
        <p:nvSpPr>
          <p:cNvPr id="2" name="CasellaDiTesto 1">
            <a:extLst>
              <a:ext uri="{FF2B5EF4-FFF2-40B4-BE49-F238E27FC236}">
                <a16:creationId xmlns:a16="http://schemas.microsoft.com/office/drawing/2014/main" xmlns="" id="{4B4B0C5D-29A6-9243-9DDB-E70120FB55B7}"/>
              </a:ext>
            </a:extLst>
          </p:cNvPr>
          <p:cNvSpPr txBox="1"/>
          <p:nvPr/>
        </p:nvSpPr>
        <p:spPr>
          <a:xfrm>
            <a:off x="5330874" y="1724749"/>
            <a:ext cx="5690147" cy="646331"/>
          </a:xfrm>
          <a:prstGeom prst="rect">
            <a:avLst/>
          </a:prstGeom>
          <a:noFill/>
        </p:spPr>
        <p:txBody>
          <a:bodyPr wrap="none" rtlCol="0">
            <a:spAutoFit/>
          </a:bodyPr>
          <a:lstStyle/>
          <a:p>
            <a:r>
              <a:rPr lang="it-IT" sz="3600" dirty="0">
                <a:latin typeface="Modern Love" pitchFamily="82" charset="0"/>
              </a:rPr>
              <a:t>Riassunto di quello detto:</a:t>
            </a:r>
          </a:p>
        </p:txBody>
      </p:sp>
    </p:spTree>
    <p:extLst>
      <p:ext uri="{BB962C8B-B14F-4D97-AF65-F5344CB8AC3E}">
        <p14:creationId xmlns:p14="http://schemas.microsoft.com/office/powerpoint/2010/main" val="2070301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6FD2A693-61B8-4891-A57F-D95A100C66C7}"/>
              </a:ext>
            </a:extLst>
          </p:cNvPr>
          <p:cNvPicPr>
            <a:picLocks noChangeAspect="1"/>
          </p:cNvPicPr>
          <p:nvPr/>
        </p:nvPicPr>
        <p:blipFill>
          <a:blip r:embed="rId2"/>
          <a:stretch>
            <a:fillRect/>
          </a:stretch>
        </p:blipFill>
        <p:spPr>
          <a:xfrm>
            <a:off x="11436030" y="5486281"/>
            <a:ext cx="755970" cy="1371719"/>
          </a:xfrm>
          <a:prstGeom prst="rect">
            <a:avLst/>
          </a:prstGeom>
        </p:spPr>
      </p:pic>
      <p:pic>
        <p:nvPicPr>
          <p:cNvPr id="5" name="Immagine 4">
            <a:extLst>
              <a:ext uri="{FF2B5EF4-FFF2-40B4-BE49-F238E27FC236}">
                <a16:creationId xmlns:a16="http://schemas.microsoft.com/office/drawing/2014/main" xmlns="" id="{C054FB1B-FC22-44B3-B39A-D46FC386A18E}"/>
              </a:ext>
            </a:extLst>
          </p:cNvPr>
          <p:cNvPicPr>
            <a:picLocks noChangeAspect="1"/>
          </p:cNvPicPr>
          <p:nvPr/>
        </p:nvPicPr>
        <p:blipFill>
          <a:blip r:embed="rId3"/>
          <a:stretch>
            <a:fillRect/>
          </a:stretch>
        </p:blipFill>
        <p:spPr>
          <a:xfrm>
            <a:off x="11777436" y="1084588"/>
            <a:ext cx="73158" cy="5773412"/>
          </a:xfrm>
          <a:prstGeom prst="rect">
            <a:avLst/>
          </a:prstGeom>
        </p:spPr>
      </p:pic>
      <p:sp>
        <p:nvSpPr>
          <p:cNvPr id="7" name="Ovale 6">
            <a:extLst>
              <a:ext uri="{FF2B5EF4-FFF2-40B4-BE49-F238E27FC236}">
                <a16:creationId xmlns:a16="http://schemas.microsoft.com/office/drawing/2014/main" xmlns="" id="{A389DDA4-B47A-445F-BE16-4D81E9BECCB2}"/>
              </a:ext>
            </a:extLst>
          </p:cNvPr>
          <p:cNvSpPr/>
          <p:nvPr/>
        </p:nvSpPr>
        <p:spPr>
          <a:xfrm>
            <a:off x="10389108" y="238539"/>
            <a:ext cx="1046922" cy="106017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erchio vuoto 5">
            <a:extLst>
              <a:ext uri="{FF2B5EF4-FFF2-40B4-BE49-F238E27FC236}">
                <a16:creationId xmlns:a16="http://schemas.microsoft.com/office/drawing/2014/main" xmlns="" id="{7EA53F45-2233-416D-9A58-3CEBCD7831F8}"/>
              </a:ext>
            </a:extLst>
          </p:cNvPr>
          <p:cNvSpPr/>
          <p:nvPr/>
        </p:nvSpPr>
        <p:spPr>
          <a:xfrm>
            <a:off x="10083981" y="582180"/>
            <a:ext cx="828587" cy="927652"/>
          </a:xfrm>
          <a:prstGeom prst="donut">
            <a:avLst>
              <a:gd name="adj" fmla="val 658"/>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9" name="CasellaDiTesto 8">
            <a:extLst>
              <a:ext uri="{FF2B5EF4-FFF2-40B4-BE49-F238E27FC236}">
                <a16:creationId xmlns:a16="http://schemas.microsoft.com/office/drawing/2014/main" xmlns="" id="{0A172078-6B6B-49C0-BA81-AB552605A5F8}"/>
              </a:ext>
            </a:extLst>
          </p:cNvPr>
          <p:cNvSpPr txBox="1"/>
          <p:nvPr/>
        </p:nvSpPr>
        <p:spPr>
          <a:xfrm>
            <a:off x="3484960" y="146079"/>
            <a:ext cx="7189033" cy="1323439"/>
          </a:xfrm>
          <a:prstGeom prst="rect">
            <a:avLst/>
          </a:prstGeom>
          <a:noFill/>
        </p:spPr>
        <p:txBody>
          <a:bodyPr wrap="square" rtlCol="0">
            <a:spAutoFit/>
          </a:bodyPr>
          <a:lstStyle/>
          <a:p>
            <a:r>
              <a:rPr lang="it-IT" sz="8000" dirty="0">
                <a:latin typeface="Modern Love" panose="04090805081005020601" pitchFamily="82" charset="0"/>
              </a:rPr>
              <a:t>L’ecologia</a:t>
            </a:r>
          </a:p>
        </p:txBody>
      </p:sp>
      <p:sp>
        <p:nvSpPr>
          <p:cNvPr id="10" name="Mezza cornice 9">
            <a:extLst>
              <a:ext uri="{FF2B5EF4-FFF2-40B4-BE49-F238E27FC236}">
                <a16:creationId xmlns:a16="http://schemas.microsoft.com/office/drawing/2014/main" xmlns="" id="{4EB5FF47-2360-4ABC-B229-CC30729054EA}"/>
              </a:ext>
            </a:extLst>
          </p:cNvPr>
          <p:cNvSpPr/>
          <p:nvPr/>
        </p:nvSpPr>
        <p:spPr>
          <a:xfrm>
            <a:off x="5856843" y="2602746"/>
            <a:ext cx="1222634" cy="1343024"/>
          </a:xfrm>
          <a:prstGeom prst="halfFrame">
            <a:avLst>
              <a:gd name="adj1" fmla="val 4268"/>
              <a:gd name="adj2" fmla="val 4269"/>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pic>
        <p:nvPicPr>
          <p:cNvPr id="11" name="Immagine 10">
            <a:extLst>
              <a:ext uri="{FF2B5EF4-FFF2-40B4-BE49-F238E27FC236}">
                <a16:creationId xmlns:a16="http://schemas.microsoft.com/office/drawing/2014/main" xmlns="" id="{870592BD-0866-4000-A4AD-CC67FECB999A}"/>
              </a:ext>
            </a:extLst>
          </p:cNvPr>
          <p:cNvPicPr>
            <a:picLocks noChangeAspect="1"/>
          </p:cNvPicPr>
          <p:nvPr/>
        </p:nvPicPr>
        <p:blipFill>
          <a:blip r:embed="rId4"/>
          <a:stretch>
            <a:fillRect/>
          </a:stretch>
        </p:blipFill>
        <p:spPr>
          <a:xfrm rot="10800000">
            <a:off x="9713346" y="3737973"/>
            <a:ext cx="1424510" cy="1343023"/>
          </a:xfrm>
          <a:prstGeom prst="rect">
            <a:avLst/>
          </a:prstGeom>
        </p:spPr>
      </p:pic>
      <p:pic>
        <p:nvPicPr>
          <p:cNvPr id="12" name="Immagine 11">
            <a:extLst>
              <a:ext uri="{FF2B5EF4-FFF2-40B4-BE49-F238E27FC236}">
                <a16:creationId xmlns:a16="http://schemas.microsoft.com/office/drawing/2014/main" xmlns="" id="{7801D97E-A039-47A6-B10F-B42425F1D32A}"/>
              </a:ext>
            </a:extLst>
          </p:cNvPr>
          <p:cNvPicPr>
            <a:picLocks noChangeAspect="1"/>
          </p:cNvPicPr>
          <p:nvPr/>
        </p:nvPicPr>
        <p:blipFill>
          <a:blip r:embed="rId5"/>
          <a:stretch>
            <a:fillRect/>
          </a:stretch>
        </p:blipFill>
        <p:spPr>
          <a:xfrm>
            <a:off x="1" y="1509832"/>
            <a:ext cx="4830422" cy="2658534"/>
          </a:xfrm>
          <a:prstGeom prst="rect">
            <a:avLst/>
          </a:prstGeom>
        </p:spPr>
      </p:pic>
      <p:pic>
        <p:nvPicPr>
          <p:cNvPr id="13" name="Immagine 12">
            <a:extLst>
              <a:ext uri="{FF2B5EF4-FFF2-40B4-BE49-F238E27FC236}">
                <a16:creationId xmlns:a16="http://schemas.microsoft.com/office/drawing/2014/main" xmlns="" id="{0B6F33D1-17E5-4B7D-BE0B-8D34B4A8659C}"/>
              </a:ext>
            </a:extLst>
          </p:cNvPr>
          <p:cNvPicPr>
            <a:picLocks noChangeAspect="1"/>
          </p:cNvPicPr>
          <p:nvPr/>
        </p:nvPicPr>
        <p:blipFill>
          <a:blip r:embed="rId6"/>
          <a:stretch>
            <a:fillRect/>
          </a:stretch>
        </p:blipFill>
        <p:spPr>
          <a:xfrm>
            <a:off x="0" y="4152963"/>
            <a:ext cx="4830423" cy="2705037"/>
          </a:xfrm>
          <a:prstGeom prst="rect">
            <a:avLst/>
          </a:prstGeom>
        </p:spPr>
      </p:pic>
      <p:pic>
        <p:nvPicPr>
          <p:cNvPr id="14" name="Immagine 13">
            <a:extLst>
              <a:ext uri="{FF2B5EF4-FFF2-40B4-BE49-F238E27FC236}">
                <a16:creationId xmlns:a16="http://schemas.microsoft.com/office/drawing/2014/main" xmlns="" id="{25487D8F-6475-4A6F-B3DE-66FD9B78D52B}"/>
              </a:ext>
            </a:extLst>
          </p:cNvPr>
          <p:cNvPicPr>
            <a:picLocks noChangeAspect="1"/>
          </p:cNvPicPr>
          <p:nvPr/>
        </p:nvPicPr>
        <p:blipFill>
          <a:blip r:embed="rId3"/>
          <a:stretch>
            <a:fillRect/>
          </a:stretch>
        </p:blipFill>
        <p:spPr>
          <a:xfrm>
            <a:off x="4799233" y="1509832"/>
            <a:ext cx="67770" cy="5348168"/>
          </a:xfrm>
          <a:prstGeom prst="rect">
            <a:avLst/>
          </a:prstGeom>
        </p:spPr>
      </p:pic>
      <p:sp>
        <p:nvSpPr>
          <p:cNvPr id="15" name="CasellaDiTesto 14">
            <a:extLst>
              <a:ext uri="{FF2B5EF4-FFF2-40B4-BE49-F238E27FC236}">
                <a16:creationId xmlns:a16="http://schemas.microsoft.com/office/drawing/2014/main" xmlns="" id="{E5C222F3-BC43-4DC6-8C1B-15F84E1895F8}"/>
              </a:ext>
            </a:extLst>
          </p:cNvPr>
          <p:cNvSpPr txBox="1"/>
          <p:nvPr/>
        </p:nvSpPr>
        <p:spPr>
          <a:xfrm>
            <a:off x="5894205" y="2594671"/>
            <a:ext cx="5243651" cy="2554545"/>
          </a:xfrm>
          <a:prstGeom prst="rect">
            <a:avLst/>
          </a:prstGeom>
          <a:noFill/>
        </p:spPr>
        <p:txBody>
          <a:bodyPr wrap="square" rtlCol="0">
            <a:spAutoFit/>
          </a:bodyPr>
          <a:lstStyle/>
          <a:p>
            <a:r>
              <a:rPr lang="it-IT" sz="2000" dirty="0"/>
              <a:t>L’ecologia è la disciplina che studia la biosfera cioè la fascia esterna che ospita la vita. Gli ecologi studiano le relazioni dei viventi tra loro e con l’ambiente in cui vivono con i quali un organismo interagisce sia l’insieme dei fattori </a:t>
            </a:r>
            <a:r>
              <a:rPr lang="it-IT" sz="2000" dirty="0" err="1"/>
              <a:t>fisici,chimici</a:t>
            </a:r>
            <a:r>
              <a:rPr lang="it-IT" sz="2000" dirty="0"/>
              <a:t> e geografici. I livelli che studiano gli ecologi sono: l’</a:t>
            </a:r>
            <a:r>
              <a:rPr lang="it-IT" sz="2000" dirty="0" err="1"/>
              <a:t>organismo,la</a:t>
            </a:r>
            <a:r>
              <a:rPr lang="it-IT" sz="2000" dirty="0"/>
              <a:t> </a:t>
            </a:r>
            <a:r>
              <a:rPr lang="it-IT" sz="2000" dirty="0" err="1"/>
              <a:t>popolazione,la</a:t>
            </a:r>
            <a:r>
              <a:rPr lang="it-IT" sz="2000" dirty="0"/>
              <a:t> </a:t>
            </a:r>
            <a:r>
              <a:rPr lang="it-IT" sz="2000" dirty="0" err="1"/>
              <a:t>comunità,l’ecosistema</a:t>
            </a:r>
            <a:r>
              <a:rPr lang="it-IT" sz="2000" dirty="0"/>
              <a:t> e il paesaggio.</a:t>
            </a:r>
          </a:p>
        </p:txBody>
      </p:sp>
      <p:sp>
        <p:nvSpPr>
          <p:cNvPr id="17" name="Ovale 16">
            <a:extLst>
              <a:ext uri="{FF2B5EF4-FFF2-40B4-BE49-F238E27FC236}">
                <a16:creationId xmlns:a16="http://schemas.microsoft.com/office/drawing/2014/main" xmlns="" id="{8AB305CE-1A37-4BE8-8453-02E79BA58521}"/>
              </a:ext>
            </a:extLst>
          </p:cNvPr>
          <p:cNvSpPr/>
          <p:nvPr/>
        </p:nvSpPr>
        <p:spPr>
          <a:xfrm>
            <a:off x="5887296" y="5167793"/>
            <a:ext cx="939395" cy="100434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Cerchio vuoto 15">
            <a:extLst>
              <a:ext uri="{FF2B5EF4-FFF2-40B4-BE49-F238E27FC236}">
                <a16:creationId xmlns:a16="http://schemas.microsoft.com/office/drawing/2014/main" xmlns="" id="{2CF20A4D-C00B-489D-B385-7C89CBBA1D14}"/>
              </a:ext>
            </a:extLst>
          </p:cNvPr>
          <p:cNvSpPr/>
          <p:nvPr/>
        </p:nvSpPr>
        <p:spPr>
          <a:xfrm>
            <a:off x="5470003" y="5327110"/>
            <a:ext cx="1119537" cy="1182718"/>
          </a:xfrm>
          <a:prstGeom prst="donut">
            <a:avLst>
              <a:gd name="adj" fmla="val 189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cxnSp>
        <p:nvCxnSpPr>
          <p:cNvPr id="19" name="Connettore diritto 18">
            <a:extLst>
              <a:ext uri="{FF2B5EF4-FFF2-40B4-BE49-F238E27FC236}">
                <a16:creationId xmlns:a16="http://schemas.microsoft.com/office/drawing/2014/main" xmlns="" id="{2516D597-433D-4A28-8EDD-4E1EBB9BD405}"/>
              </a:ext>
            </a:extLst>
          </p:cNvPr>
          <p:cNvCxnSpPr/>
          <p:nvPr/>
        </p:nvCxnSpPr>
        <p:spPr>
          <a:xfrm>
            <a:off x="7169426" y="1948070"/>
            <a:ext cx="460801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1" name="Connettore diritto 20">
            <a:extLst>
              <a:ext uri="{FF2B5EF4-FFF2-40B4-BE49-F238E27FC236}">
                <a16:creationId xmlns:a16="http://schemas.microsoft.com/office/drawing/2014/main" xmlns="" id="{C444FE40-D7FA-40B7-A7D9-09887AF531CD}"/>
              </a:ext>
            </a:extLst>
          </p:cNvPr>
          <p:cNvCxnSpPr>
            <a:cxnSpLocks/>
          </p:cNvCxnSpPr>
          <p:nvPr/>
        </p:nvCxnSpPr>
        <p:spPr>
          <a:xfrm>
            <a:off x="7169426" y="2146852"/>
            <a:ext cx="460801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4" name="Connettore diritto 23">
            <a:extLst>
              <a:ext uri="{FF2B5EF4-FFF2-40B4-BE49-F238E27FC236}">
                <a16:creationId xmlns:a16="http://schemas.microsoft.com/office/drawing/2014/main" xmlns="" id="{5728D4F6-85D3-4D9D-ACC6-25740223D9DF}"/>
              </a:ext>
            </a:extLst>
          </p:cNvPr>
          <p:cNvCxnSpPr/>
          <p:nvPr/>
        </p:nvCxnSpPr>
        <p:spPr>
          <a:xfrm>
            <a:off x="8415130" y="5698435"/>
            <a:ext cx="0" cy="115956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xmlns="" id="{24A5477A-CB27-4BF5-B224-E32C6F14272C}"/>
              </a:ext>
            </a:extLst>
          </p:cNvPr>
          <p:cNvCxnSpPr/>
          <p:nvPr/>
        </p:nvCxnSpPr>
        <p:spPr>
          <a:xfrm>
            <a:off x="9117496" y="5671930"/>
            <a:ext cx="0" cy="11860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880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xmlns="" id="{B0164449-554C-499C-83D4-42F3DD6D838A}"/>
              </a:ext>
            </a:extLst>
          </p:cNvPr>
          <p:cNvSpPr txBox="1"/>
          <p:nvPr/>
        </p:nvSpPr>
        <p:spPr>
          <a:xfrm>
            <a:off x="2662542" y="223732"/>
            <a:ext cx="6321287" cy="1200329"/>
          </a:xfrm>
          <a:prstGeom prst="rect">
            <a:avLst/>
          </a:prstGeom>
          <a:noFill/>
        </p:spPr>
        <p:txBody>
          <a:bodyPr wrap="square" rtlCol="0">
            <a:spAutoFit/>
          </a:bodyPr>
          <a:lstStyle/>
          <a:p>
            <a:r>
              <a:rPr lang="it-IT" sz="7200" dirty="0">
                <a:latin typeface="Modern Love" panose="04090805081005020601" pitchFamily="82" charset="0"/>
              </a:rPr>
              <a:t>I livelli: 1° e 2°</a:t>
            </a:r>
          </a:p>
        </p:txBody>
      </p:sp>
      <p:pic>
        <p:nvPicPr>
          <p:cNvPr id="7" name="Immagine 6">
            <a:extLst>
              <a:ext uri="{FF2B5EF4-FFF2-40B4-BE49-F238E27FC236}">
                <a16:creationId xmlns:a16="http://schemas.microsoft.com/office/drawing/2014/main" xmlns="" id="{314607A6-F3A3-4837-96C6-4775700CC11F}"/>
              </a:ext>
            </a:extLst>
          </p:cNvPr>
          <p:cNvPicPr>
            <a:picLocks noChangeAspect="1"/>
          </p:cNvPicPr>
          <p:nvPr/>
        </p:nvPicPr>
        <p:blipFill>
          <a:blip r:embed="rId2"/>
          <a:stretch>
            <a:fillRect/>
          </a:stretch>
        </p:blipFill>
        <p:spPr>
          <a:xfrm>
            <a:off x="11000569" y="312557"/>
            <a:ext cx="1060796" cy="1072989"/>
          </a:xfrm>
          <a:prstGeom prst="rect">
            <a:avLst/>
          </a:prstGeom>
        </p:spPr>
      </p:pic>
      <p:pic>
        <p:nvPicPr>
          <p:cNvPr id="8" name="Immagine 7">
            <a:extLst>
              <a:ext uri="{FF2B5EF4-FFF2-40B4-BE49-F238E27FC236}">
                <a16:creationId xmlns:a16="http://schemas.microsoft.com/office/drawing/2014/main" xmlns="" id="{804B8E6E-BC1C-467F-B0D3-FF4FB8AF108B}"/>
              </a:ext>
            </a:extLst>
          </p:cNvPr>
          <p:cNvPicPr>
            <a:picLocks noChangeAspect="1"/>
          </p:cNvPicPr>
          <p:nvPr/>
        </p:nvPicPr>
        <p:blipFill>
          <a:blip r:embed="rId3"/>
          <a:stretch>
            <a:fillRect/>
          </a:stretch>
        </p:blipFill>
        <p:spPr>
          <a:xfrm>
            <a:off x="10717325" y="536423"/>
            <a:ext cx="841321" cy="938865"/>
          </a:xfrm>
          <a:prstGeom prst="rect">
            <a:avLst/>
          </a:prstGeom>
        </p:spPr>
      </p:pic>
      <p:pic>
        <p:nvPicPr>
          <p:cNvPr id="13" name="Immagine 12">
            <a:extLst>
              <a:ext uri="{FF2B5EF4-FFF2-40B4-BE49-F238E27FC236}">
                <a16:creationId xmlns:a16="http://schemas.microsoft.com/office/drawing/2014/main" xmlns="" id="{59415DD0-4BEA-4809-9133-46B8C9BBE30F}"/>
              </a:ext>
            </a:extLst>
          </p:cNvPr>
          <p:cNvPicPr>
            <a:picLocks noChangeAspect="1"/>
          </p:cNvPicPr>
          <p:nvPr/>
        </p:nvPicPr>
        <p:blipFill>
          <a:blip r:embed="rId4"/>
          <a:stretch>
            <a:fillRect/>
          </a:stretch>
        </p:blipFill>
        <p:spPr>
          <a:xfrm>
            <a:off x="11436030" y="5486281"/>
            <a:ext cx="755970" cy="1371719"/>
          </a:xfrm>
          <a:prstGeom prst="rect">
            <a:avLst/>
          </a:prstGeom>
        </p:spPr>
      </p:pic>
      <p:pic>
        <p:nvPicPr>
          <p:cNvPr id="14" name="Immagine 13">
            <a:extLst>
              <a:ext uri="{FF2B5EF4-FFF2-40B4-BE49-F238E27FC236}">
                <a16:creationId xmlns:a16="http://schemas.microsoft.com/office/drawing/2014/main" xmlns="" id="{4B901937-B7B8-4D18-B3B6-731FFD871F8E}"/>
              </a:ext>
            </a:extLst>
          </p:cNvPr>
          <p:cNvPicPr>
            <a:picLocks noChangeAspect="1"/>
          </p:cNvPicPr>
          <p:nvPr/>
        </p:nvPicPr>
        <p:blipFill>
          <a:blip r:embed="rId4"/>
          <a:stretch>
            <a:fillRect/>
          </a:stretch>
        </p:blipFill>
        <p:spPr>
          <a:xfrm>
            <a:off x="-2" y="-23883"/>
            <a:ext cx="755970" cy="1371719"/>
          </a:xfrm>
          <a:prstGeom prst="rect">
            <a:avLst/>
          </a:prstGeom>
        </p:spPr>
      </p:pic>
      <p:pic>
        <p:nvPicPr>
          <p:cNvPr id="15" name="Immagine 14">
            <a:extLst>
              <a:ext uri="{FF2B5EF4-FFF2-40B4-BE49-F238E27FC236}">
                <a16:creationId xmlns:a16="http://schemas.microsoft.com/office/drawing/2014/main" xmlns="" id="{D9805DBF-9892-4F24-B528-54681A1DE88D}"/>
              </a:ext>
            </a:extLst>
          </p:cNvPr>
          <p:cNvPicPr>
            <a:picLocks noChangeAspect="1"/>
          </p:cNvPicPr>
          <p:nvPr/>
        </p:nvPicPr>
        <p:blipFill>
          <a:blip r:embed="rId3"/>
          <a:stretch>
            <a:fillRect/>
          </a:stretch>
        </p:blipFill>
        <p:spPr>
          <a:xfrm>
            <a:off x="1080379" y="196199"/>
            <a:ext cx="304876" cy="340224"/>
          </a:xfrm>
          <a:prstGeom prst="rect">
            <a:avLst/>
          </a:prstGeom>
        </p:spPr>
      </p:pic>
      <p:pic>
        <p:nvPicPr>
          <p:cNvPr id="16" name="Immagine 15">
            <a:extLst>
              <a:ext uri="{FF2B5EF4-FFF2-40B4-BE49-F238E27FC236}">
                <a16:creationId xmlns:a16="http://schemas.microsoft.com/office/drawing/2014/main" xmlns="" id="{4B3C6C45-C9AC-4A30-BB3B-7FC040746D88}"/>
              </a:ext>
            </a:extLst>
          </p:cNvPr>
          <p:cNvPicPr>
            <a:picLocks noChangeAspect="1"/>
          </p:cNvPicPr>
          <p:nvPr/>
        </p:nvPicPr>
        <p:blipFill>
          <a:blip r:embed="rId5"/>
          <a:stretch>
            <a:fillRect/>
          </a:stretch>
        </p:blipFill>
        <p:spPr>
          <a:xfrm>
            <a:off x="11824090" y="966820"/>
            <a:ext cx="73158" cy="5773412"/>
          </a:xfrm>
          <a:prstGeom prst="rect">
            <a:avLst/>
          </a:prstGeom>
        </p:spPr>
      </p:pic>
      <p:pic>
        <p:nvPicPr>
          <p:cNvPr id="17" name="Immagine 16">
            <a:extLst>
              <a:ext uri="{FF2B5EF4-FFF2-40B4-BE49-F238E27FC236}">
                <a16:creationId xmlns:a16="http://schemas.microsoft.com/office/drawing/2014/main" xmlns="" id="{804100C2-4C78-4B03-A29E-071401263F06}"/>
              </a:ext>
            </a:extLst>
          </p:cNvPr>
          <p:cNvPicPr>
            <a:picLocks noChangeAspect="1"/>
          </p:cNvPicPr>
          <p:nvPr/>
        </p:nvPicPr>
        <p:blipFill>
          <a:blip r:embed="rId6"/>
          <a:stretch>
            <a:fillRect/>
          </a:stretch>
        </p:blipFill>
        <p:spPr>
          <a:xfrm>
            <a:off x="0" y="1934818"/>
            <a:ext cx="4610247" cy="2538186"/>
          </a:xfrm>
          <a:prstGeom prst="rect">
            <a:avLst/>
          </a:prstGeom>
        </p:spPr>
      </p:pic>
      <p:pic>
        <p:nvPicPr>
          <p:cNvPr id="18" name="Immagine 17">
            <a:extLst>
              <a:ext uri="{FF2B5EF4-FFF2-40B4-BE49-F238E27FC236}">
                <a16:creationId xmlns:a16="http://schemas.microsoft.com/office/drawing/2014/main" xmlns="" id="{FBC6B194-2778-4174-A3EF-E7AAE98E61C2}"/>
              </a:ext>
            </a:extLst>
          </p:cNvPr>
          <p:cNvPicPr>
            <a:picLocks noChangeAspect="1"/>
          </p:cNvPicPr>
          <p:nvPr/>
        </p:nvPicPr>
        <p:blipFill>
          <a:blip r:embed="rId7"/>
          <a:stretch>
            <a:fillRect/>
          </a:stretch>
        </p:blipFill>
        <p:spPr>
          <a:xfrm>
            <a:off x="-1" y="4473003"/>
            <a:ext cx="4610245" cy="2384997"/>
          </a:xfrm>
          <a:prstGeom prst="rect">
            <a:avLst/>
          </a:prstGeom>
        </p:spPr>
      </p:pic>
      <p:cxnSp>
        <p:nvCxnSpPr>
          <p:cNvPr id="22" name="Connettore diritto 21">
            <a:extLst>
              <a:ext uri="{FF2B5EF4-FFF2-40B4-BE49-F238E27FC236}">
                <a16:creationId xmlns:a16="http://schemas.microsoft.com/office/drawing/2014/main" xmlns="" id="{483E878F-B26D-453A-AD0F-4C24E234B5C9}"/>
              </a:ext>
            </a:extLst>
          </p:cNvPr>
          <p:cNvCxnSpPr/>
          <p:nvPr/>
        </p:nvCxnSpPr>
        <p:spPr>
          <a:xfrm>
            <a:off x="0" y="1566984"/>
            <a:ext cx="331304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xmlns="" id="{A1D2AE7E-E1A5-4DEF-B6EF-A0858DAE11EF}"/>
              </a:ext>
            </a:extLst>
          </p:cNvPr>
          <p:cNvSpPr txBox="1"/>
          <p:nvPr/>
        </p:nvSpPr>
        <p:spPr>
          <a:xfrm>
            <a:off x="5074111" y="2087127"/>
            <a:ext cx="5194852" cy="4278094"/>
          </a:xfrm>
          <a:prstGeom prst="rect">
            <a:avLst/>
          </a:prstGeom>
          <a:noFill/>
        </p:spPr>
        <p:txBody>
          <a:bodyPr wrap="square" rtlCol="0">
            <a:spAutoFit/>
          </a:bodyPr>
          <a:lstStyle/>
          <a:p>
            <a:pPr marL="285750" indent="-285750">
              <a:buFont typeface="Arial" panose="020B0604020202020204" pitchFamily="34" charset="0"/>
              <a:buChar char="•"/>
            </a:pPr>
            <a:r>
              <a:rPr lang="it-IT" sz="2800" dirty="0">
                <a:solidFill>
                  <a:srgbClr val="00B050"/>
                </a:solidFill>
                <a:latin typeface="Avenir Next LT Pro Light" panose="020B0304020202020204" pitchFamily="34" charset="0"/>
              </a:rPr>
              <a:t>1 livello</a:t>
            </a:r>
            <a:r>
              <a:rPr lang="it-IT" sz="2800" dirty="0">
                <a:latin typeface="Avenir Next LT Pro Light" panose="020B0304020202020204" pitchFamily="34" charset="0"/>
              </a:rPr>
              <a:t>: </a:t>
            </a:r>
            <a:r>
              <a:rPr lang="it-IT" dirty="0"/>
              <a:t>al livello di organismo, un ecologo può studiare per esempio gli adattamenti del papavero blu dell'Himalaya , alle rigide </a:t>
            </a:r>
            <a:r>
              <a:rPr lang="it-IT" dirty="0" err="1"/>
              <a:t>temperature,al</a:t>
            </a:r>
            <a:r>
              <a:rPr lang="it-IT" dirty="0"/>
              <a:t> suolo secco e  alle poche ore dell'ambiente  che rappresenta il suo habitat.</a:t>
            </a:r>
          </a:p>
          <a:p>
            <a:pPr marL="285750" indent="-285750">
              <a:buFont typeface="Arial" panose="020B0604020202020204" pitchFamily="34" charset="0"/>
              <a:buChar char="•"/>
            </a:pPr>
            <a:r>
              <a:rPr lang="it-IT" sz="2800" dirty="0">
                <a:solidFill>
                  <a:srgbClr val="00B050"/>
                </a:solidFill>
                <a:latin typeface="Avenir Next LT Pro Light" panose="020B0304020202020204" pitchFamily="34" charset="0"/>
              </a:rPr>
              <a:t>2 livello</a:t>
            </a:r>
            <a:r>
              <a:rPr lang="it-IT" sz="2800" dirty="0">
                <a:latin typeface="Avenir Next LT Pro Light" panose="020B0304020202020204" pitchFamily="34" charset="0"/>
              </a:rPr>
              <a:t>:</a:t>
            </a:r>
            <a:r>
              <a:rPr lang="it-IT" dirty="0"/>
              <a:t> Nel secondo livello gli ecologi studiano i gruppi di organismi uguali ovvero la popolazione, la quale è costituita da organismi viventi che appartengono alla stessa specie e quindi hanno lo stesso numero di  cromosomi cioè gli stessi caratteri. Tutti questi organismi viventi interagiscono con l'ambiente assumendo anche un ruolo e questa interazione è detta nicchia ecologica.</a:t>
            </a:r>
          </a:p>
        </p:txBody>
      </p:sp>
      <p:pic>
        <p:nvPicPr>
          <p:cNvPr id="32" name="Immagine 31">
            <a:extLst>
              <a:ext uri="{FF2B5EF4-FFF2-40B4-BE49-F238E27FC236}">
                <a16:creationId xmlns:a16="http://schemas.microsoft.com/office/drawing/2014/main" xmlns="" id="{EE7704CA-EC67-477A-BCB7-BBA28555600A}"/>
              </a:ext>
            </a:extLst>
          </p:cNvPr>
          <p:cNvPicPr>
            <a:picLocks noChangeAspect="1"/>
          </p:cNvPicPr>
          <p:nvPr/>
        </p:nvPicPr>
        <p:blipFill>
          <a:blip r:embed="rId2"/>
          <a:stretch>
            <a:fillRect/>
          </a:stretch>
        </p:blipFill>
        <p:spPr>
          <a:xfrm>
            <a:off x="4262967" y="6174057"/>
            <a:ext cx="676172" cy="683944"/>
          </a:xfrm>
          <a:prstGeom prst="rect">
            <a:avLst/>
          </a:prstGeom>
        </p:spPr>
      </p:pic>
      <p:cxnSp>
        <p:nvCxnSpPr>
          <p:cNvPr id="34" name="Connettore diritto 33">
            <a:extLst>
              <a:ext uri="{FF2B5EF4-FFF2-40B4-BE49-F238E27FC236}">
                <a16:creationId xmlns:a16="http://schemas.microsoft.com/office/drawing/2014/main" xmlns="" id="{81F79781-26F9-48A8-93E6-5DEAD878643C}"/>
              </a:ext>
            </a:extLst>
          </p:cNvPr>
          <p:cNvCxnSpPr>
            <a:cxnSpLocks/>
          </p:cNvCxnSpPr>
          <p:nvPr/>
        </p:nvCxnSpPr>
        <p:spPr>
          <a:xfrm>
            <a:off x="9899374" y="5486281"/>
            <a:ext cx="0" cy="137171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7" name="Immagine 36">
            <a:extLst>
              <a:ext uri="{FF2B5EF4-FFF2-40B4-BE49-F238E27FC236}">
                <a16:creationId xmlns:a16="http://schemas.microsoft.com/office/drawing/2014/main" xmlns="" id="{DE107468-734D-470E-816C-DE99B1376922}"/>
              </a:ext>
            </a:extLst>
          </p:cNvPr>
          <p:cNvPicPr>
            <a:picLocks noChangeAspect="1"/>
          </p:cNvPicPr>
          <p:nvPr/>
        </p:nvPicPr>
        <p:blipFill>
          <a:blip r:embed="rId8"/>
          <a:stretch>
            <a:fillRect/>
          </a:stretch>
        </p:blipFill>
        <p:spPr>
          <a:xfrm flipH="1">
            <a:off x="10205013" y="5423066"/>
            <a:ext cx="57353" cy="1434934"/>
          </a:xfrm>
          <a:prstGeom prst="rect">
            <a:avLst/>
          </a:prstGeom>
        </p:spPr>
      </p:pic>
      <p:sp>
        <p:nvSpPr>
          <p:cNvPr id="38" name="Mezza cornice 37">
            <a:extLst>
              <a:ext uri="{FF2B5EF4-FFF2-40B4-BE49-F238E27FC236}">
                <a16:creationId xmlns:a16="http://schemas.microsoft.com/office/drawing/2014/main" xmlns="" id="{79ED4815-C99F-40ED-B1DA-6726205C75D2}"/>
              </a:ext>
            </a:extLst>
          </p:cNvPr>
          <p:cNvSpPr/>
          <p:nvPr/>
        </p:nvSpPr>
        <p:spPr>
          <a:xfrm>
            <a:off x="5122281" y="1961323"/>
            <a:ext cx="1192696" cy="1311965"/>
          </a:xfrm>
          <a:prstGeom prst="halfFrame">
            <a:avLst>
              <a:gd name="adj1" fmla="val 1975"/>
              <a:gd name="adj2" fmla="val 2740"/>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86798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xmlns="" id="{B0164449-554C-499C-83D4-42F3DD6D838A}"/>
              </a:ext>
            </a:extLst>
          </p:cNvPr>
          <p:cNvSpPr txBox="1"/>
          <p:nvPr/>
        </p:nvSpPr>
        <p:spPr>
          <a:xfrm>
            <a:off x="2384149" y="225143"/>
            <a:ext cx="6668959" cy="1200329"/>
          </a:xfrm>
          <a:prstGeom prst="rect">
            <a:avLst/>
          </a:prstGeom>
          <a:noFill/>
        </p:spPr>
        <p:txBody>
          <a:bodyPr wrap="square" rtlCol="0">
            <a:spAutoFit/>
          </a:bodyPr>
          <a:lstStyle/>
          <a:p>
            <a:r>
              <a:rPr lang="it-IT" sz="7200" dirty="0">
                <a:latin typeface="Modern Love" panose="04090805081005020601" pitchFamily="82" charset="0"/>
              </a:rPr>
              <a:t>I livelli: 3° e 4°</a:t>
            </a:r>
          </a:p>
        </p:txBody>
      </p:sp>
      <p:pic>
        <p:nvPicPr>
          <p:cNvPr id="7" name="Immagine 6">
            <a:extLst>
              <a:ext uri="{FF2B5EF4-FFF2-40B4-BE49-F238E27FC236}">
                <a16:creationId xmlns:a16="http://schemas.microsoft.com/office/drawing/2014/main" xmlns="" id="{314607A6-F3A3-4837-96C6-4775700CC11F}"/>
              </a:ext>
            </a:extLst>
          </p:cNvPr>
          <p:cNvPicPr>
            <a:picLocks noChangeAspect="1"/>
          </p:cNvPicPr>
          <p:nvPr/>
        </p:nvPicPr>
        <p:blipFill>
          <a:blip r:embed="rId2"/>
          <a:stretch>
            <a:fillRect/>
          </a:stretch>
        </p:blipFill>
        <p:spPr>
          <a:xfrm>
            <a:off x="11000569" y="312557"/>
            <a:ext cx="1060796" cy="1072989"/>
          </a:xfrm>
          <a:prstGeom prst="rect">
            <a:avLst/>
          </a:prstGeom>
        </p:spPr>
      </p:pic>
      <p:pic>
        <p:nvPicPr>
          <p:cNvPr id="8" name="Immagine 7">
            <a:extLst>
              <a:ext uri="{FF2B5EF4-FFF2-40B4-BE49-F238E27FC236}">
                <a16:creationId xmlns:a16="http://schemas.microsoft.com/office/drawing/2014/main" xmlns="" id="{804B8E6E-BC1C-467F-B0D3-FF4FB8AF108B}"/>
              </a:ext>
            </a:extLst>
          </p:cNvPr>
          <p:cNvPicPr>
            <a:picLocks noChangeAspect="1"/>
          </p:cNvPicPr>
          <p:nvPr/>
        </p:nvPicPr>
        <p:blipFill>
          <a:blip r:embed="rId3"/>
          <a:stretch>
            <a:fillRect/>
          </a:stretch>
        </p:blipFill>
        <p:spPr>
          <a:xfrm>
            <a:off x="10717325" y="536423"/>
            <a:ext cx="841321" cy="938865"/>
          </a:xfrm>
          <a:prstGeom prst="rect">
            <a:avLst/>
          </a:prstGeom>
        </p:spPr>
      </p:pic>
      <p:pic>
        <p:nvPicPr>
          <p:cNvPr id="13" name="Immagine 12">
            <a:extLst>
              <a:ext uri="{FF2B5EF4-FFF2-40B4-BE49-F238E27FC236}">
                <a16:creationId xmlns:a16="http://schemas.microsoft.com/office/drawing/2014/main" xmlns="" id="{59415DD0-4BEA-4809-9133-46B8C9BBE30F}"/>
              </a:ext>
            </a:extLst>
          </p:cNvPr>
          <p:cNvPicPr>
            <a:picLocks noChangeAspect="1"/>
          </p:cNvPicPr>
          <p:nvPr/>
        </p:nvPicPr>
        <p:blipFill>
          <a:blip r:embed="rId4"/>
          <a:stretch>
            <a:fillRect/>
          </a:stretch>
        </p:blipFill>
        <p:spPr>
          <a:xfrm>
            <a:off x="11436030" y="5486281"/>
            <a:ext cx="755970" cy="1371719"/>
          </a:xfrm>
          <a:prstGeom prst="rect">
            <a:avLst/>
          </a:prstGeom>
        </p:spPr>
      </p:pic>
      <p:pic>
        <p:nvPicPr>
          <p:cNvPr id="14" name="Immagine 13">
            <a:extLst>
              <a:ext uri="{FF2B5EF4-FFF2-40B4-BE49-F238E27FC236}">
                <a16:creationId xmlns:a16="http://schemas.microsoft.com/office/drawing/2014/main" xmlns="" id="{4B901937-B7B8-4D18-B3B6-731FFD871F8E}"/>
              </a:ext>
            </a:extLst>
          </p:cNvPr>
          <p:cNvPicPr>
            <a:picLocks noChangeAspect="1"/>
          </p:cNvPicPr>
          <p:nvPr/>
        </p:nvPicPr>
        <p:blipFill>
          <a:blip r:embed="rId4"/>
          <a:stretch>
            <a:fillRect/>
          </a:stretch>
        </p:blipFill>
        <p:spPr>
          <a:xfrm>
            <a:off x="-2" y="-23883"/>
            <a:ext cx="755970" cy="1371719"/>
          </a:xfrm>
          <a:prstGeom prst="rect">
            <a:avLst/>
          </a:prstGeom>
        </p:spPr>
      </p:pic>
      <p:pic>
        <p:nvPicPr>
          <p:cNvPr id="15" name="Immagine 14">
            <a:extLst>
              <a:ext uri="{FF2B5EF4-FFF2-40B4-BE49-F238E27FC236}">
                <a16:creationId xmlns:a16="http://schemas.microsoft.com/office/drawing/2014/main" xmlns="" id="{D9805DBF-9892-4F24-B528-54681A1DE88D}"/>
              </a:ext>
            </a:extLst>
          </p:cNvPr>
          <p:cNvPicPr>
            <a:picLocks noChangeAspect="1"/>
          </p:cNvPicPr>
          <p:nvPr/>
        </p:nvPicPr>
        <p:blipFill>
          <a:blip r:embed="rId3"/>
          <a:stretch>
            <a:fillRect/>
          </a:stretch>
        </p:blipFill>
        <p:spPr>
          <a:xfrm>
            <a:off x="1080379" y="196199"/>
            <a:ext cx="304876" cy="340224"/>
          </a:xfrm>
          <a:prstGeom prst="rect">
            <a:avLst/>
          </a:prstGeom>
        </p:spPr>
      </p:pic>
      <p:pic>
        <p:nvPicPr>
          <p:cNvPr id="16" name="Immagine 15">
            <a:extLst>
              <a:ext uri="{FF2B5EF4-FFF2-40B4-BE49-F238E27FC236}">
                <a16:creationId xmlns:a16="http://schemas.microsoft.com/office/drawing/2014/main" xmlns="" id="{4B3C6C45-C9AC-4A30-BB3B-7FC040746D88}"/>
              </a:ext>
            </a:extLst>
          </p:cNvPr>
          <p:cNvPicPr>
            <a:picLocks noChangeAspect="1"/>
          </p:cNvPicPr>
          <p:nvPr/>
        </p:nvPicPr>
        <p:blipFill>
          <a:blip r:embed="rId5"/>
          <a:stretch>
            <a:fillRect/>
          </a:stretch>
        </p:blipFill>
        <p:spPr>
          <a:xfrm>
            <a:off x="11824090" y="966820"/>
            <a:ext cx="73158" cy="5773412"/>
          </a:xfrm>
          <a:prstGeom prst="rect">
            <a:avLst/>
          </a:prstGeom>
        </p:spPr>
      </p:pic>
      <p:pic>
        <p:nvPicPr>
          <p:cNvPr id="17" name="Immagine 16">
            <a:extLst>
              <a:ext uri="{FF2B5EF4-FFF2-40B4-BE49-F238E27FC236}">
                <a16:creationId xmlns:a16="http://schemas.microsoft.com/office/drawing/2014/main" xmlns="" id="{804100C2-4C78-4B03-A29E-071401263F06}"/>
              </a:ext>
            </a:extLst>
          </p:cNvPr>
          <p:cNvPicPr>
            <a:picLocks noChangeAspect="1"/>
          </p:cNvPicPr>
          <p:nvPr/>
        </p:nvPicPr>
        <p:blipFill>
          <a:blip r:embed="rId6"/>
          <a:stretch>
            <a:fillRect/>
          </a:stretch>
        </p:blipFill>
        <p:spPr>
          <a:xfrm>
            <a:off x="0" y="1934818"/>
            <a:ext cx="4610247" cy="2538186"/>
          </a:xfrm>
          <a:prstGeom prst="rect">
            <a:avLst/>
          </a:prstGeom>
        </p:spPr>
      </p:pic>
      <p:pic>
        <p:nvPicPr>
          <p:cNvPr id="18" name="Immagine 17">
            <a:extLst>
              <a:ext uri="{FF2B5EF4-FFF2-40B4-BE49-F238E27FC236}">
                <a16:creationId xmlns:a16="http://schemas.microsoft.com/office/drawing/2014/main" xmlns="" id="{FBC6B194-2778-4174-A3EF-E7AAE98E61C2}"/>
              </a:ext>
            </a:extLst>
          </p:cNvPr>
          <p:cNvPicPr>
            <a:picLocks noChangeAspect="1"/>
          </p:cNvPicPr>
          <p:nvPr/>
        </p:nvPicPr>
        <p:blipFill>
          <a:blip r:embed="rId7"/>
          <a:stretch>
            <a:fillRect/>
          </a:stretch>
        </p:blipFill>
        <p:spPr>
          <a:xfrm>
            <a:off x="-1" y="4473003"/>
            <a:ext cx="4610245" cy="2384997"/>
          </a:xfrm>
          <a:prstGeom prst="rect">
            <a:avLst/>
          </a:prstGeom>
        </p:spPr>
      </p:pic>
      <p:cxnSp>
        <p:nvCxnSpPr>
          <p:cNvPr id="22" name="Connettore diritto 21">
            <a:extLst>
              <a:ext uri="{FF2B5EF4-FFF2-40B4-BE49-F238E27FC236}">
                <a16:creationId xmlns:a16="http://schemas.microsoft.com/office/drawing/2014/main" xmlns="" id="{483E878F-B26D-453A-AD0F-4C24E234B5C9}"/>
              </a:ext>
            </a:extLst>
          </p:cNvPr>
          <p:cNvCxnSpPr/>
          <p:nvPr/>
        </p:nvCxnSpPr>
        <p:spPr>
          <a:xfrm>
            <a:off x="0" y="1566984"/>
            <a:ext cx="331304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xmlns="" id="{A1D2AE7E-E1A5-4DEF-B6EF-A0858DAE11EF}"/>
              </a:ext>
            </a:extLst>
          </p:cNvPr>
          <p:cNvSpPr txBox="1"/>
          <p:nvPr/>
        </p:nvSpPr>
        <p:spPr>
          <a:xfrm>
            <a:off x="5122281" y="2093590"/>
            <a:ext cx="5194852" cy="5109091"/>
          </a:xfrm>
          <a:prstGeom prst="rect">
            <a:avLst/>
          </a:prstGeom>
          <a:noFill/>
        </p:spPr>
        <p:txBody>
          <a:bodyPr wrap="square" rtlCol="0">
            <a:spAutoFit/>
          </a:bodyPr>
          <a:lstStyle/>
          <a:p>
            <a:pPr marL="285750" indent="-285750">
              <a:buFont typeface="Arial" panose="020B0604020202020204" pitchFamily="34" charset="0"/>
              <a:buChar char="•"/>
            </a:pPr>
            <a:r>
              <a:rPr lang="it-IT" sz="2800" dirty="0">
                <a:solidFill>
                  <a:srgbClr val="00B050"/>
                </a:solidFill>
                <a:latin typeface="Avenir Next LT Pro Light" panose="020B0304020202020204" pitchFamily="34" charset="0"/>
              </a:rPr>
              <a:t>3 livello</a:t>
            </a:r>
            <a:r>
              <a:rPr lang="it-IT" sz="2800" dirty="0">
                <a:latin typeface="Avenir Next LT Pro Light" panose="020B0304020202020204" pitchFamily="34" charset="0"/>
              </a:rPr>
              <a:t>:</a:t>
            </a:r>
            <a:r>
              <a:rPr lang="it-IT" dirty="0"/>
              <a:t> Il terzo </a:t>
            </a:r>
            <a:r>
              <a:rPr lang="it-IT" dirty="0" err="1"/>
              <a:t>livello,quello</a:t>
            </a:r>
            <a:r>
              <a:rPr lang="it-IT" dirty="0"/>
              <a:t> della comunità corrisponde  all’insieme delle popolazioni di tutte le diverse specie che vivono abbastanza vicine da poter interagire tra loro. Per esempio, in una prateria alpina oltre ai papaveri, vivono altre specie di </a:t>
            </a:r>
            <a:r>
              <a:rPr lang="it-IT" dirty="0" err="1"/>
              <a:t>piante,animali,funghi,protozoi</a:t>
            </a:r>
            <a:r>
              <a:rPr lang="it-IT" dirty="0"/>
              <a:t> e batteri in relazione tra loro. </a:t>
            </a:r>
          </a:p>
          <a:p>
            <a:pPr marL="285750" indent="-285750">
              <a:buFont typeface="Arial" panose="020B0604020202020204" pitchFamily="34" charset="0"/>
              <a:buChar char="•"/>
            </a:pPr>
            <a:r>
              <a:rPr lang="it-IT" sz="2800" dirty="0">
                <a:solidFill>
                  <a:srgbClr val="00B050"/>
                </a:solidFill>
                <a:latin typeface="Avenir Next LT Pro Light" panose="020B0304020202020204" pitchFamily="34" charset="0"/>
              </a:rPr>
              <a:t>4 livello</a:t>
            </a:r>
            <a:r>
              <a:rPr lang="it-IT" sz="2800" dirty="0">
                <a:latin typeface="Avenir Next LT Pro Light" panose="020B0304020202020204" pitchFamily="34" charset="0"/>
              </a:rPr>
              <a:t>:</a:t>
            </a:r>
            <a:r>
              <a:rPr lang="it-IT" dirty="0"/>
              <a:t> Alcuni ecologi, infine studiano un quarto ed ultimo livello, quello del passaggio esso viene in pratica considerato una sorta di sistema strutturato costituito a sua volta da altri ecosistemi, naturali e antropizzati, ricordiamo che gli ecosistemi antropizzati sono quegli ecosistemi che nel corso degli anni sono stati modificati, grazie al l'intervento dell'uomo.</a:t>
            </a:r>
          </a:p>
          <a:p>
            <a:endParaRPr lang="it-IT" dirty="0"/>
          </a:p>
          <a:p>
            <a:pPr marL="285750" indent="-285750">
              <a:buFont typeface="Arial" panose="020B0604020202020204" pitchFamily="34" charset="0"/>
              <a:buChar char="•"/>
            </a:pPr>
            <a:endParaRPr lang="it-IT" dirty="0"/>
          </a:p>
        </p:txBody>
      </p:sp>
      <p:pic>
        <p:nvPicPr>
          <p:cNvPr id="32" name="Immagine 31">
            <a:extLst>
              <a:ext uri="{FF2B5EF4-FFF2-40B4-BE49-F238E27FC236}">
                <a16:creationId xmlns:a16="http://schemas.microsoft.com/office/drawing/2014/main" xmlns="" id="{EE7704CA-EC67-477A-BCB7-BBA28555600A}"/>
              </a:ext>
            </a:extLst>
          </p:cNvPr>
          <p:cNvPicPr>
            <a:picLocks noChangeAspect="1"/>
          </p:cNvPicPr>
          <p:nvPr/>
        </p:nvPicPr>
        <p:blipFill>
          <a:blip r:embed="rId2"/>
          <a:stretch>
            <a:fillRect/>
          </a:stretch>
        </p:blipFill>
        <p:spPr>
          <a:xfrm>
            <a:off x="4262967" y="6174057"/>
            <a:ext cx="676172" cy="683944"/>
          </a:xfrm>
          <a:prstGeom prst="rect">
            <a:avLst/>
          </a:prstGeom>
        </p:spPr>
      </p:pic>
      <p:cxnSp>
        <p:nvCxnSpPr>
          <p:cNvPr id="34" name="Connettore diritto 33">
            <a:extLst>
              <a:ext uri="{FF2B5EF4-FFF2-40B4-BE49-F238E27FC236}">
                <a16:creationId xmlns:a16="http://schemas.microsoft.com/office/drawing/2014/main" xmlns="" id="{81F79781-26F9-48A8-93E6-5DEAD878643C}"/>
              </a:ext>
            </a:extLst>
          </p:cNvPr>
          <p:cNvCxnSpPr>
            <a:cxnSpLocks/>
          </p:cNvCxnSpPr>
          <p:nvPr/>
        </p:nvCxnSpPr>
        <p:spPr>
          <a:xfrm>
            <a:off x="9899374" y="5486281"/>
            <a:ext cx="0" cy="137171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7" name="Immagine 36">
            <a:extLst>
              <a:ext uri="{FF2B5EF4-FFF2-40B4-BE49-F238E27FC236}">
                <a16:creationId xmlns:a16="http://schemas.microsoft.com/office/drawing/2014/main" xmlns="" id="{DE107468-734D-470E-816C-DE99B1376922}"/>
              </a:ext>
            </a:extLst>
          </p:cNvPr>
          <p:cNvPicPr>
            <a:picLocks noChangeAspect="1"/>
          </p:cNvPicPr>
          <p:nvPr/>
        </p:nvPicPr>
        <p:blipFill>
          <a:blip r:embed="rId8"/>
          <a:stretch>
            <a:fillRect/>
          </a:stretch>
        </p:blipFill>
        <p:spPr>
          <a:xfrm flipH="1">
            <a:off x="10205013" y="5423066"/>
            <a:ext cx="57353" cy="1434934"/>
          </a:xfrm>
          <a:prstGeom prst="rect">
            <a:avLst/>
          </a:prstGeom>
        </p:spPr>
      </p:pic>
      <p:sp>
        <p:nvSpPr>
          <p:cNvPr id="38" name="Mezza cornice 37">
            <a:extLst>
              <a:ext uri="{FF2B5EF4-FFF2-40B4-BE49-F238E27FC236}">
                <a16:creationId xmlns:a16="http://schemas.microsoft.com/office/drawing/2014/main" xmlns="" id="{79ED4815-C99F-40ED-B1DA-6726205C75D2}"/>
              </a:ext>
            </a:extLst>
          </p:cNvPr>
          <p:cNvSpPr/>
          <p:nvPr/>
        </p:nvSpPr>
        <p:spPr>
          <a:xfrm>
            <a:off x="5122281" y="1961323"/>
            <a:ext cx="1192696" cy="1311965"/>
          </a:xfrm>
          <a:prstGeom prst="halfFrame">
            <a:avLst>
              <a:gd name="adj1" fmla="val 1975"/>
              <a:gd name="adj2" fmla="val 2740"/>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69251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E87E4B23-C091-49D0-8C6A-5646B7862B03}"/>
              </a:ext>
            </a:extLst>
          </p:cNvPr>
          <p:cNvPicPr>
            <a:picLocks noChangeAspect="1"/>
          </p:cNvPicPr>
          <p:nvPr/>
        </p:nvPicPr>
        <p:blipFill>
          <a:blip r:embed="rId2"/>
          <a:stretch>
            <a:fillRect/>
          </a:stretch>
        </p:blipFill>
        <p:spPr>
          <a:xfrm>
            <a:off x="4123694" y="119209"/>
            <a:ext cx="755970" cy="1371719"/>
          </a:xfrm>
          <a:prstGeom prst="rect">
            <a:avLst/>
          </a:prstGeom>
        </p:spPr>
      </p:pic>
      <p:pic>
        <p:nvPicPr>
          <p:cNvPr id="4" name="Immagine 3">
            <a:extLst>
              <a:ext uri="{FF2B5EF4-FFF2-40B4-BE49-F238E27FC236}">
                <a16:creationId xmlns:a16="http://schemas.microsoft.com/office/drawing/2014/main" xmlns="" id="{248F54B9-2130-479C-839A-44AAD189F948}"/>
              </a:ext>
            </a:extLst>
          </p:cNvPr>
          <p:cNvPicPr>
            <a:picLocks noChangeAspect="1"/>
          </p:cNvPicPr>
          <p:nvPr/>
        </p:nvPicPr>
        <p:blipFill>
          <a:blip r:embed="rId3"/>
          <a:stretch>
            <a:fillRect/>
          </a:stretch>
        </p:blipFill>
        <p:spPr>
          <a:xfrm rot="16200000">
            <a:off x="8106728" y="-3585604"/>
            <a:ext cx="102238" cy="8068306"/>
          </a:xfrm>
          <a:prstGeom prst="rect">
            <a:avLst/>
          </a:prstGeom>
        </p:spPr>
      </p:pic>
      <p:sp>
        <p:nvSpPr>
          <p:cNvPr id="6" name="CasellaDiTesto 5">
            <a:extLst>
              <a:ext uri="{FF2B5EF4-FFF2-40B4-BE49-F238E27FC236}">
                <a16:creationId xmlns:a16="http://schemas.microsoft.com/office/drawing/2014/main" xmlns="" id="{AD99A00C-0D91-45F8-9910-932E3F98CD94}"/>
              </a:ext>
            </a:extLst>
          </p:cNvPr>
          <p:cNvSpPr txBox="1"/>
          <p:nvPr/>
        </p:nvSpPr>
        <p:spPr>
          <a:xfrm>
            <a:off x="6119642" y="662609"/>
            <a:ext cx="6864626" cy="1107996"/>
          </a:xfrm>
          <a:prstGeom prst="rect">
            <a:avLst/>
          </a:prstGeom>
          <a:noFill/>
        </p:spPr>
        <p:txBody>
          <a:bodyPr wrap="square" rtlCol="0">
            <a:spAutoFit/>
          </a:bodyPr>
          <a:lstStyle/>
          <a:p>
            <a:r>
              <a:rPr lang="it-IT" sz="6600" dirty="0">
                <a:latin typeface="Modern Love" panose="04090805081005020601" pitchFamily="82" charset="0"/>
              </a:rPr>
              <a:t>La biosfera</a:t>
            </a:r>
          </a:p>
        </p:txBody>
      </p:sp>
      <p:pic>
        <p:nvPicPr>
          <p:cNvPr id="7" name="Immagine 6">
            <a:extLst>
              <a:ext uri="{FF2B5EF4-FFF2-40B4-BE49-F238E27FC236}">
                <a16:creationId xmlns:a16="http://schemas.microsoft.com/office/drawing/2014/main" xmlns="" id="{1557C3E3-B029-4E0A-AFD8-A5EC62BD61D9}"/>
              </a:ext>
            </a:extLst>
          </p:cNvPr>
          <p:cNvPicPr>
            <a:picLocks noChangeAspect="1"/>
          </p:cNvPicPr>
          <p:nvPr/>
        </p:nvPicPr>
        <p:blipFill>
          <a:blip r:embed="rId4"/>
          <a:stretch>
            <a:fillRect/>
          </a:stretch>
        </p:blipFill>
        <p:spPr>
          <a:xfrm>
            <a:off x="10641184" y="5703086"/>
            <a:ext cx="1060796" cy="1072989"/>
          </a:xfrm>
          <a:prstGeom prst="rect">
            <a:avLst/>
          </a:prstGeom>
        </p:spPr>
      </p:pic>
      <p:pic>
        <p:nvPicPr>
          <p:cNvPr id="8" name="Immagine 7">
            <a:extLst>
              <a:ext uri="{FF2B5EF4-FFF2-40B4-BE49-F238E27FC236}">
                <a16:creationId xmlns:a16="http://schemas.microsoft.com/office/drawing/2014/main" xmlns="" id="{A246AE63-C099-4498-89BA-F61553B86862}"/>
              </a:ext>
            </a:extLst>
          </p:cNvPr>
          <p:cNvPicPr>
            <a:picLocks noChangeAspect="1"/>
          </p:cNvPicPr>
          <p:nvPr/>
        </p:nvPicPr>
        <p:blipFill>
          <a:blip r:embed="rId5"/>
          <a:stretch>
            <a:fillRect/>
          </a:stretch>
        </p:blipFill>
        <p:spPr>
          <a:xfrm>
            <a:off x="10304038" y="5725957"/>
            <a:ext cx="841321" cy="938865"/>
          </a:xfrm>
          <a:prstGeom prst="rect">
            <a:avLst/>
          </a:prstGeom>
        </p:spPr>
      </p:pic>
      <p:sp>
        <p:nvSpPr>
          <p:cNvPr id="9" name="CasellaDiTesto 8">
            <a:extLst>
              <a:ext uri="{FF2B5EF4-FFF2-40B4-BE49-F238E27FC236}">
                <a16:creationId xmlns:a16="http://schemas.microsoft.com/office/drawing/2014/main" xmlns="" id="{C27990FF-A8BF-4982-A47D-36CD4F713ECA}"/>
              </a:ext>
            </a:extLst>
          </p:cNvPr>
          <p:cNvSpPr txBox="1"/>
          <p:nvPr/>
        </p:nvSpPr>
        <p:spPr>
          <a:xfrm>
            <a:off x="4879664" y="1951448"/>
            <a:ext cx="6822316" cy="3908762"/>
          </a:xfrm>
          <a:prstGeom prst="rect">
            <a:avLst/>
          </a:prstGeom>
          <a:noFill/>
        </p:spPr>
        <p:txBody>
          <a:bodyPr wrap="square" rtlCol="0">
            <a:spAutoFit/>
          </a:bodyPr>
          <a:lstStyle/>
          <a:p>
            <a:r>
              <a:rPr lang="it-IT" sz="2400" dirty="0">
                <a:latin typeface="Avenir Next LT Pro Light" panose="020B0304020202020204" pitchFamily="34" charset="0"/>
              </a:rPr>
              <a:t>La </a:t>
            </a:r>
            <a:r>
              <a:rPr lang="it-IT" sz="2400" dirty="0">
                <a:solidFill>
                  <a:srgbClr val="00B050"/>
                </a:solidFill>
                <a:latin typeface="Avenir Next LT Pro Light" panose="020B0304020202020204" pitchFamily="34" charset="0"/>
              </a:rPr>
              <a:t>biosfera</a:t>
            </a:r>
            <a:r>
              <a:rPr lang="it-IT" sz="2400" dirty="0">
                <a:latin typeface="Avenir Next LT Pro Light" panose="020B0304020202020204" pitchFamily="34" charset="0"/>
              </a:rPr>
              <a:t> è una fascia esterna alla superficie terrestre che ospita la vita ed è formata da atmosfera idrosfera e litosfera. Ognuno di noi è un organismo vivente che appartiene ad una popolazione. La </a:t>
            </a:r>
            <a:r>
              <a:rPr lang="it-IT" sz="2400" dirty="0">
                <a:solidFill>
                  <a:srgbClr val="00B050"/>
                </a:solidFill>
                <a:latin typeface="Avenir Next LT Pro Light" panose="020B0304020202020204" pitchFamily="34" charset="0"/>
              </a:rPr>
              <a:t>popolazione</a:t>
            </a:r>
            <a:r>
              <a:rPr lang="it-IT" sz="2400" dirty="0">
                <a:latin typeface="Avenir Next LT Pro Light" panose="020B0304020202020204" pitchFamily="34" charset="0"/>
              </a:rPr>
              <a:t> è costituita da organismi viventi appartenenti alla stessa specie cioè con lo stesso numero di cromosomi e  quindi con gli stessi caratteri. Ad esempio la specie umana è caratterizzata da </a:t>
            </a:r>
            <a:r>
              <a:rPr lang="it-IT" sz="2400" dirty="0">
                <a:solidFill>
                  <a:srgbClr val="00B050"/>
                </a:solidFill>
                <a:latin typeface="Avenir Next LT Pro Light" panose="020B0304020202020204" pitchFamily="34" charset="0"/>
              </a:rPr>
              <a:t>46 cromosomi</a:t>
            </a:r>
            <a:r>
              <a:rPr lang="it-IT" sz="2400" dirty="0">
                <a:latin typeface="Avenir Next LT Pro Light" panose="020B0304020202020204" pitchFamily="34" charset="0"/>
              </a:rPr>
              <a:t>.</a:t>
            </a:r>
          </a:p>
          <a:p>
            <a:endParaRPr lang="it-IT" sz="3200" dirty="0">
              <a:latin typeface="Bell MT" panose="02020503060305020303" pitchFamily="18" charset="0"/>
            </a:endParaRPr>
          </a:p>
        </p:txBody>
      </p:sp>
      <p:pic>
        <p:nvPicPr>
          <p:cNvPr id="11" name="Immagine 10">
            <a:extLst>
              <a:ext uri="{FF2B5EF4-FFF2-40B4-BE49-F238E27FC236}">
                <a16:creationId xmlns:a16="http://schemas.microsoft.com/office/drawing/2014/main" xmlns="" id="{0436483B-735F-4F14-93F4-2F5246D6513F}"/>
              </a:ext>
            </a:extLst>
          </p:cNvPr>
          <p:cNvPicPr>
            <a:picLocks noChangeAspect="1"/>
          </p:cNvPicPr>
          <p:nvPr/>
        </p:nvPicPr>
        <p:blipFill>
          <a:blip r:embed="rId6"/>
          <a:stretch>
            <a:fillRect/>
          </a:stretch>
        </p:blipFill>
        <p:spPr>
          <a:xfrm>
            <a:off x="-40433" y="1571295"/>
            <a:ext cx="4108484" cy="2541203"/>
          </a:xfrm>
          <a:prstGeom prst="rect">
            <a:avLst/>
          </a:prstGeom>
        </p:spPr>
      </p:pic>
      <p:pic>
        <p:nvPicPr>
          <p:cNvPr id="14" name="Immagine 13">
            <a:extLst>
              <a:ext uri="{FF2B5EF4-FFF2-40B4-BE49-F238E27FC236}">
                <a16:creationId xmlns:a16="http://schemas.microsoft.com/office/drawing/2014/main" xmlns="" id="{EDA33F7A-C656-4B07-8437-C16FA5EB2450}"/>
              </a:ext>
            </a:extLst>
          </p:cNvPr>
          <p:cNvPicPr>
            <a:picLocks noChangeAspect="1"/>
          </p:cNvPicPr>
          <p:nvPr/>
        </p:nvPicPr>
        <p:blipFill>
          <a:blip r:embed="rId4"/>
          <a:stretch>
            <a:fillRect/>
          </a:stretch>
        </p:blipFill>
        <p:spPr>
          <a:xfrm>
            <a:off x="529776" y="155598"/>
            <a:ext cx="1060796" cy="1072989"/>
          </a:xfrm>
          <a:prstGeom prst="rect">
            <a:avLst/>
          </a:prstGeom>
        </p:spPr>
      </p:pic>
      <p:pic>
        <p:nvPicPr>
          <p:cNvPr id="15" name="Immagine 14">
            <a:extLst>
              <a:ext uri="{FF2B5EF4-FFF2-40B4-BE49-F238E27FC236}">
                <a16:creationId xmlns:a16="http://schemas.microsoft.com/office/drawing/2014/main" xmlns="" id="{41783B27-EA4D-493C-9B00-7A225682AF97}"/>
              </a:ext>
            </a:extLst>
          </p:cNvPr>
          <p:cNvPicPr>
            <a:picLocks noChangeAspect="1"/>
          </p:cNvPicPr>
          <p:nvPr/>
        </p:nvPicPr>
        <p:blipFill>
          <a:blip r:embed="rId5"/>
          <a:stretch>
            <a:fillRect/>
          </a:stretch>
        </p:blipFill>
        <p:spPr>
          <a:xfrm>
            <a:off x="1122369" y="94883"/>
            <a:ext cx="725461" cy="809572"/>
          </a:xfrm>
          <a:prstGeom prst="rect">
            <a:avLst/>
          </a:prstGeom>
        </p:spPr>
      </p:pic>
      <p:pic>
        <p:nvPicPr>
          <p:cNvPr id="24" name="Immagine 23">
            <a:extLst>
              <a:ext uri="{FF2B5EF4-FFF2-40B4-BE49-F238E27FC236}">
                <a16:creationId xmlns:a16="http://schemas.microsoft.com/office/drawing/2014/main" xmlns="" id="{B10E6396-F2D0-4706-9625-F076026961DC}"/>
              </a:ext>
            </a:extLst>
          </p:cNvPr>
          <p:cNvPicPr>
            <a:picLocks noChangeAspect="1"/>
          </p:cNvPicPr>
          <p:nvPr/>
        </p:nvPicPr>
        <p:blipFill>
          <a:blip r:embed="rId7"/>
          <a:stretch>
            <a:fillRect/>
          </a:stretch>
        </p:blipFill>
        <p:spPr>
          <a:xfrm>
            <a:off x="0" y="4112498"/>
            <a:ext cx="4068051" cy="2723273"/>
          </a:xfrm>
          <a:prstGeom prst="rect">
            <a:avLst/>
          </a:prstGeom>
        </p:spPr>
      </p:pic>
      <p:cxnSp>
        <p:nvCxnSpPr>
          <p:cNvPr id="26" name="Connettore diritto 25">
            <a:extLst>
              <a:ext uri="{FF2B5EF4-FFF2-40B4-BE49-F238E27FC236}">
                <a16:creationId xmlns:a16="http://schemas.microsoft.com/office/drawing/2014/main" xmlns="" id="{CBC135ED-658D-4E51-B38A-DBA4E1C11886}"/>
              </a:ext>
            </a:extLst>
          </p:cNvPr>
          <p:cNvCxnSpPr>
            <a:cxnSpLocks/>
          </p:cNvCxnSpPr>
          <p:nvPr/>
        </p:nvCxnSpPr>
        <p:spPr>
          <a:xfrm>
            <a:off x="4068051" y="5848774"/>
            <a:ext cx="4519358" cy="11436"/>
          </a:xfrm>
          <a:prstGeom prst="line">
            <a:avLst/>
          </a:prstGeom>
        </p:spPr>
        <p:style>
          <a:lnRef idx="1">
            <a:schemeClr val="accent6"/>
          </a:lnRef>
          <a:fillRef idx="0">
            <a:schemeClr val="accent6"/>
          </a:fillRef>
          <a:effectRef idx="0">
            <a:schemeClr val="accent6"/>
          </a:effectRef>
          <a:fontRef idx="minor">
            <a:schemeClr val="tx1"/>
          </a:fontRef>
        </p:style>
      </p:cxnSp>
      <p:cxnSp>
        <p:nvCxnSpPr>
          <p:cNvPr id="28" name="Connettore diritto 27">
            <a:extLst>
              <a:ext uri="{FF2B5EF4-FFF2-40B4-BE49-F238E27FC236}">
                <a16:creationId xmlns:a16="http://schemas.microsoft.com/office/drawing/2014/main" xmlns="" id="{0AE179DC-217E-4E44-9214-82DD31BA3EF4}"/>
              </a:ext>
            </a:extLst>
          </p:cNvPr>
          <p:cNvCxnSpPr>
            <a:cxnSpLocks/>
          </p:cNvCxnSpPr>
          <p:nvPr/>
        </p:nvCxnSpPr>
        <p:spPr>
          <a:xfrm>
            <a:off x="4068051" y="6195390"/>
            <a:ext cx="4519358"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30" name="Connettore diritto 29">
            <a:extLst>
              <a:ext uri="{FF2B5EF4-FFF2-40B4-BE49-F238E27FC236}">
                <a16:creationId xmlns:a16="http://schemas.microsoft.com/office/drawing/2014/main" xmlns="" id="{BFC99452-4A79-4086-9F94-6EC0AF86F592}"/>
              </a:ext>
            </a:extLst>
          </p:cNvPr>
          <p:cNvCxnSpPr>
            <a:cxnSpLocks/>
          </p:cNvCxnSpPr>
          <p:nvPr/>
        </p:nvCxnSpPr>
        <p:spPr>
          <a:xfrm>
            <a:off x="2252870" y="0"/>
            <a:ext cx="0" cy="1571295"/>
          </a:xfrm>
          <a:prstGeom prst="line">
            <a:avLst/>
          </a:prstGeom>
        </p:spPr>
        <p:style>
          <a:lnRef idx="2">
            <a:schemeClr val="accent6"/>
          </a:lnRef>
          <a:fillRef idx="0">
            <a:schemeClr val="accent6"/>
          </a:fillRef>
          <a:effectRef idx="1">
            <a:schemeClr val="accent6"/>
          </a:effectRef>
          <a:fontRef idx="minor">
            <a:schemeClr val="tx1"/>
          </a:fontRef>
        </p:style>
      </p:cxnSp>
      <p:cxnSp>
        <p:nvCxnSpPr>
          <p:cNvPr id="32" name="Connettore diritto 31">
            <a:extLst>
              <a:ext uri="{FF2B5EF4-FFF2-40B4-BE49-F238E27FC236}">
                <a16:creationId xmlns:a16="http://schemas.microsoft.com/office/drawing/2014/main" xmlns="" id="{AF1A10E7-7DD9-40C9-832A-1CFDFAE8E11A}"/>
              </a:ext>
            </a:extLst>
          </p:cNvPr>
          <p:cNvCxnSpPr>
            <a:cxnSpLocks/>
          </p:cNvCxnSpPr>
          <p:nvPr/>
        </p:nvCxnSpPr>
        <p:spPr>
          <a:xfrm>
            <a:off x="2703443" y="0"/>
            <a:ext cx="0" cy="1571295"/>
          </a:xfrm>
          <a:prstGeom prst="line">
            <a:avLst/>
          </a:prstGeom>
        </p:spPr>
        <p:style>
          <a:lnRef idx="2">
            <a:schemeClr val="accent6"/>
          </a:lnRef>
          <a:fillRef idx="0">
            <a:schemeClr val="accent6"/>
          </a:fillRef>
          <a:effectRef idx="1">
            <a:schemeClr val="accent6"/>
          </a:effectRef>
          <a:fontRef idx="minor">
            <a:schemeClr val="tx1"/>
          </a:fontRef>
        </p:style>
      </p:cxnSp>
      <p:pic>
        <p:nvPicPr>
          <p:cNvPr id="12" name="Immagine 11">
            <a:extLst>
              <a:ext uri="{FF2B5EF4-FFF2-40B4-BE49-F238E27FC236}">
                <a16:creationId xmlns:a16="http://schemas.microsoft.com/office/drawing/2014/main" xmlns="" id="{0F72FA2C-51D8-4F0F-9220-A4C11327E6F5}"/>
              </a:ext>
            </a:extLst>
          </p:cNvPr>
          <p:cNvPicPr>
            <a:picLocks noChangeAspect="1"/>
          </p:cNvPicPr>
          <p:nvPr/>
        </p:nvPicPr>
        <p:blipFill>
          <a:blip r:embed="rId5"/>
          <a:stretch>
            <a:fillRect/>
          </a:stretch>
        </p:blipFill>
        <p:spPr>
          <a:xfrm>
            <a:off x="5486409" y="5558368"/>
            <a:ext cx="841321" cy="938865"/>
          </a:xfrm>
          <a:prstGeom prst="rect">
            <a:avLst/>
          </a:prstGeom>
        </p:spPr>
      </p:pic>
      <p:pic>
        <p:nvPicPr>
          <p:cNvPr id="13" name="Immagine 12">
            <a:extLst>
              <a:ext uri="{FF2B5EF4-FFF2-40B4-BE49-F238E27FC236}">
                <a16:creationId xmlns:a16="http://schemas.microsoft.com/office/drawing/2014/main" xmlns="" id="{49C4FF5A-3FD5-4F40-9E98-2409B124C71A}"/>
              </a:ext>
            </a:extLst>
          </p:cNvPr>
          <p:cNvPicPr>
            <a:picLocks noChangeAspect="1"/>
          </p:cNvPicPr>
          <p:nvPr/>
        </p:nvPicPr>
        <p:blipFill>
          <a:blip r:embed="rId4"/>
          <a:stretch>
            <a:fillRect/>
          </a:stretch>
        </p:blipFill>
        <p:spPr>
          <a:xfrm>
            <a:off x="11371382" y="1323729"/>
            <a:ext cx="330598" cy="334398"/>
          </a:xfrm>
          <a:prstGeom prst="rect">
            <a:avLst/>
          </a:prstGeom>
        </p:spPr>
      </p:pic>
    </p:spTree>
    <p:extLst>
      <p:ext uri="{BB962C8B-B14F-4D97-AF65-F5344CB8AC3E}">
        <p14:creationId xmlns:p14="http://schemas.microsoft.com/office/powerpoint/2010/main" val="2523819249"/>
      </p:ext>
    </p:extLst>
  </p:cSld>
  <p:clrMapOvr>
    <a:masterClrMapping/>
  </p:clrMapOvr>
  <p:transition spd="slow">
    <p:comb/>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xmlns="" id="{C9FF658B-CBA3-402F-9051-53AEC4C4B95A}"/>
              </a:ext>
            </a:extLst>
          </p:cNvPr>
          <p:cNvPicPr>
            <a:picLocks noChangeAspect="1"/>
          </p:cNvPicPr>
          <p:nvPr/>
        </p:nvPicPr>
        <p:blipFill>
          <a:blip r:embed="rId2"/>
          <a:stretch>
            <a:fillRect/>
          </a:stretch>
        </p:blipFill>
        <p:spPr>
          <a:xfrm>
            <a:off x="4120196" y="0"/>
            <a:ext cx="755970" cy="1371719"/>
          </a:xfrm>
          <a:prstGeom prst="rect">
            <a:avLst/>
          </a:prstGeom>
        </p:spPr>
      </p:pic>
      <p:pic>
        <p:nvPicPr>
          <p:cNvPr id="7" name="Immagine 6">
            <a:extLst>
              <a:ext uri="{FF2B5EF4-FFF2-40B4-BE49-F238E27FC236}">
                <a16:creationId xmlns:a16="http://schemas.microsoft.com/office/drawing/2014/main" xmlns="" id="{FB2307F2-08E7-43D2-8B4F-3BE5D1E8FFB7}"/>
              </a:ext>
            </a:extLst>
          </p:cNvPr>
          <p:cNvPicPr>
            <a:picLocks noChangeAspect="1"/>
          </p:cNvPicPr>
          <p:nvPr/>
        </p:nvPicPr>
        <p:blipFill>
          <a:blip r:embed="rId3"/>
          <a:stretch>
            <a:fillRect/>
          </a:stretch>
        </p:blipFill>
        <p:spPr>
          <a:xfrm>
            <a:off x="4120196" y="302675"/>
            <a:ext cx="8071804" cy="103641"/>
          </a:xfrm>
          <a:prstGeom prst="rect">
            <a:avLst/>
          </a:prstGeom>
        </p:spPr>
      </p:pic>
      <p:pic>
        <p:nvPicPr>
          <p:cNvPr id="9" name="Immagine 8">
            <a:extLst>
              <a:ext uri="{FF2B5EF4-FFF2-40B4-BE49-F238E27FC236}">
                <a16:creationId xmlns:a16="http://schemas.microsoft.com/office/drawing/2014/main" xmlns="" id="{0992E7F0-91DB-491D-9E1A-9F4FFB0D97F7}"/>
              </a:ext>
            </a:extLst>
          </p:cNvPr>
          <p:cNvPicPr>
            <a:picLocks noChangeAspect="1"/>
          </p:cNvPicPr>
          <p:nvPr/>
        </p:nvPicPr>
        <p:blipFill>
          <a:blip r:embed="rId4"/>
          <a:stretch>
            <a:fillRect/>
          </a:stretch>
        </p:blipFill>
        <p:spPr>
          <a:xfrm>
            <a:off x="5540623" y="302675"/>
            <a:ext cx="6874572" cy="1679812"/>
          </a:xfrm>
          <a:prstGeom prst="rect">
            <a:avLst/>
          </a:prstGeom>
        </p:spPr>
      </p:pic>
      <p:pic>
        <p:nvPicPr>
          <p:cNvPr id="10" name="Immagine 9">
            <a:extLst>
              <a:ext uri="{FF2B5EF4-FFF2-40B4-BE49-F238E27FC236}">
                <a16:creationId xmlns:a16="http://schemas.microsoft.com/office/drawing/2014/main" xmlns="" id="{2422DC0E-05BC-418B-9D32-37AD53687B96}"/>
              </a:ext>
            </a:extLst>
          </p:cNvPr>
          <p:cNvPicPr>
            <a:picLocks noChangeAspect="1"/>
          </p:cNvPicPr>
          <p:nvPr/>
        </p:nvPicPr>
        <p:blipFill>
          <a:blip r:embed="rId5"/>
          <a:stretch>
            <a:fillRect/>
          </a:stretch>
        </p:blipFill>
        <p:spPr>
          <a:xfrm>
            <a:off x="0" y="1339659"/>
            <a:ext cx="4159357" cy="2313908"/>
          </a:xfrm>
          <a:prstGeom prst="rect">
            <a:avLst/>
          </a:prstGeom>
        </p:spPr>
      </p:pic>
      <p:pic>
        <p:nvPicPr>
          <p:cNvPr id="11" name="Immagine 10">
            <a:extLst>
              <a:ext uri="{FF2B5EF4-FFF2-40B4-BE49-F238E27FC236}">
                <a16:creationId xmlns:a16="http://schemas.microsoft.com/office/drawing/2014/main" xmlns="" id="{6838CB9B-C096-42D5-B590-10298D4C521D}"/>
              </a:ext>
            </a:extLst>
          </p:cNvPr>
          <p:cNvPicPr>
            <a:picLocks noChangeAspect="1"/>
          </p:cNvPicPr>
          <p:nvPr/>
        </p:nvPicPr>
        <p:blipFill>
          <a:blip r:embed="rId6"/>
          <a:stretch>
            <a:fillRect/>
          </a:stretch>
        </p:blipFill>
        <p:spPr>
          <a:xfrm>
            <a:off x="-1" y="3653567"/>
            <a:ext cx="4159357" cy="3204433"/>
          </a:xfrm>
          <a:prstGeom prst="rect">
            <a:avLst/>
          </a:prstGeom>
        </p:spPr>
      </p:pic>
      <p:sp>
        <p:nvSpPr>
          <p:cNvPr id="12" name="CasellaDiTesto 11">
            <a:extLst>
              <a:ext uri="{FF2B5EF4-FFF2-40B4-BE49-F238E27FC236}">
                <a16:creationId xmlns:a16="http://schemas.microsoft.com/office/drawing/2014/main" xmlns="" id="{00E385AF-7DFB-4359-A65E-1DCDFE9F6E18}"/>
              </a:ext>
            </a:extLst>
          </p:cNvPr>
          <p:cNvSpPr txBox="1"/>
          <p:nvPr/>
        </p:nvSpPr>
        <p:spPr>
          <a:xfrm>
            <a:off x="5201797" y="1868090"/>
            <a:ext cx="6546574" cy="4493538"/>
          </a:xfrm>
          <a:prstGeom prst="rect">
            <a:avLst/>
          </a:prstGeom>
          <a:noFill/>
        </p:spPr>
        <p:txBody>
          <a:bodyPr wrap="square" rtlCol="0">
            <a:spAutoFit/>
          </a:bodyPr>
          <a:lstStyle/>
          <a:p>
            <a:r>
              <a:rPr lang="it-IT" sz="2200" dirty="0">
                <a:latin typeface="Avenir Next LT Pro Light" panose="020B0304020202020204" pitchFamily="34" charset="0"/>
                <a:cs typeface="Angsana New" panose="02020603050405020304" pitchFamily="18" charset="-34"/>
              </a:rPr>
              <a:t>La </a:t>
            </a:r>
            <a:r>
              <a:rPr lang="it-IT" sz="2200" dirty="0">
                <a:solidFill>
                  <a:srgbClr val="00B050"/>
                </a:solidFill>
                <a:latin typeface="Avenir Next LT Pro Light" panose="020B0304020202020204" pitchFamily="34" charset="0"/>
                <a:cs typeface="Angsana New" panose="02020603050405020304" pitchFamily="18" charset="-34"/>
              </a:rPr>
              <a:t>comunità è l'insieme delle diverse popolazioni che abitano la biosfera.</a:t>
            </a:r>
            <a:r>
              <a:rPr lang="it-IT" sz="2200" dirty="0">
                <a:latin typeface="Avenir Next LT Pro Light" panose="020B0304020202020204" pitchFamily="34" charset="0"/>
                <a:cs typeface="Angsana New" panose="02020603050405020304" pitchFamily="18" charset="-34"/>
              </a:rPr>
              <a:t> Tutti gli organismi viventi appartenenti alla stessa specie condividono lo stesso </a:t>
            </a:r>
            <a:r>
              <a:rPr lang="it-IT" sz="2200" dirty="0">
                <a:solidFill>
                  <a:srgbClr val="00B050"/>
                </a:solidFill>
                <a:latin typeface="Avenir Next LT Pro Light" panose="020B0304020202020204" pitchFamily="34" charset="0"/>
                <a:cs typeface="Angsana New" panose="02020603050405020304" pitchFamily="18" charset="-34"/>
              </a:rPr>
              <a:t>habitat </a:t>
            </a:r>
            <a:r>
              <a:rPr lang="it-IT" sz="2200" dirty="0">
                <a:latin typeface="Avenir Next LT Pro Light" panose="020B0304020202020204" pitchFamily="34" charset="0"/>
                <a:cs typeface="Angsana New" panose="02020603050405020304" pitchFamily="18" charset="-34"/>
              </a:rPr>
              <a:t>detto anche biotopo, cioè l'ambiente in cui vivono. Gli organismi viventi interagiscono con l'ambiente assumendo un ruolo; tale interazione è detta </a:t>
            </a:r>
            <a:r>
              <a:rPr lang="it-IT" sz="2200" dirty="0">
                <a:solidFill>
                  <a:srgbClr val="00B050"/>
                </a:solidFill>
                <a:latin typeface="Avenir Next LT Pro Light" panose="020B0304020202020204" pitchFamily="34" charset="0"/>
                <a:cs typeface="Angsana New" panose="02020603050405020304" pitchFamily="18" charset="-34"/>
              </a:rPr>
              <a:t>nicchia ecologica</a:t>
            </a:r>
            <a:r>
              <a:rPr lang="it-IT" sz="2200" dirty="0">
                <a:latin typeface="Avenir Next LT Pro Light" panose="020B0304020202020204" pitchFamily="34" charset="0"/>
                <a:cs typeface="Angsana New" panose="02020603050405020304" pitchFamily="18" charset="-34"/>
              </a:rPr>
              <a:t>. Nella biosfera identifichiamo gli organismi viventi detti  </a:t>
            </a:r>
            <a:r>
              <a:rPr lang="it-IT" sz="2200" dirty="0">
                <a:solidFill>
                  <a:srgbClr val="00B050"/>
                </a:solidFill>
                <a:latin typeface="Avenir Next LT Pro Light" panose="020B0304020202020204" pitchFamily="34" charset="0"/>
                <a:cs typeface="Angsana New" panose="02020603050405020304" pitchFamily="18" charset="-34"/>
              </a:rPr>
              <a:t>fattori biotici </a:t>
            </a:r>
            <a:r>
              <a:rPr lang="it-IT" sz="2200" dirty="0">
                <a:latin typeface="Avenir Next LT Pro Light" panose="020B0304020202020204" pitchFamily="34" charset="0"/>
                <a:cs typeface="Angsana New" panose="02020603050405020304" pitchFamily="18" charset="-34"/>
              </a:rPr>
              <a:t>ma anche non diventi detti fattori abiotici come ad esempio le condizioni climatiche. I fattori biotici e quelli abiotici interagiscono tra di loro e noi ne siamo condizionati</a:t>
            </a:r>
            <a:r>
              <a:rPr lang="it-IT" sz="2000" dirty="0">
                <a:latin typeface="Avenir Next LT Pro Light" panose="020B0304020202020204" pitchFamily="34" charset="0"/>
                <a:cs typeface="Angsana New" panose="02020603050405020304" pitchFamily="18" charset="-34"/>
              </a:rPr>
              <a:t>.</a:t>
            </a:r>
          </a:p>
        </p:txBody>
      </p:sp>
      <p:pic>
        <p:nvPicPr>
          <p:cNvPr id="13" name="Immagine 12">
            <a:extLst>
              <a:ext uri="{FF2B5EF4-FFF2-40B4-BE49-F238E27FC236}">
                <a16:creationId xmlns:a16="http://schemas.microsoft.com/office/drawing/2014/main" xmlns="" id="{FEF9FF2B-D9AB-4C32-BE6B-4E07701A3478}"/>
              </a:ext>
            </a:extLst>
          </p:cNvPr>
          <p:cNvPicPr>
            <a:picLocks noChangeAspect="1"/>
          </p:cNvPicPr>
          <p:nvPr/>
        </p:nvPicPr>
        <p:blipFill>
          <a:blip r:embed="rId7"/>
          <a:stretch>
            <a:fillRect/>
          </a:stretch>
        </p:blipFill>
        <p:spPr>
          <a:xfrm>
            <a:off x="450615" y="158509"/>
            <a:ext cx="1072989" cy="1054699"/>
          </a:xfrm>
          <a:prstGeom prst="rect">
            <a:avLst/>
          </a:prstGeom>
        </p:spPr>
      </p:pic>
      <p:pic>
        <p:nvPicPr>
          <p:cNvPr id="14" name="Immagine 13">
            <a:extLst>
              <a:ext uri="{FF2B5EF4-FFF2-40B4-BE49-F238E27FC236}">
                <a16:creationId xmlns:a16="http://schemas.microsoft.com/office/drawing/2014/main" xmlns="" id="{717C535C-3513-4596-8341-2597C9CA327E}"/>
              </a:ext>
            </a:extLst>
          </p:cNvPr>
          <p:cNvPicPr>
            <a:picLocks noChangeAspect="1"/>
          </p:cNvPicPr>
          <p:nvPr/>
        </p:nvPicPr>
        <p:blipFill>
          <a:blip r:embed="rId8"/>
          <a:stretch>
            <a:fillRect/>
          </a:stretch>
        </p:blipFill>
        <p:spPr>
          <a:xfrm>
            <a:off x="963031" y="46860"/>
            <a:ext cx="731378" cy="718911"/>
          </a:xfrm>
          <a:prstGeom prst="rect">
            <a:avLst/>
          </a:prstGeom>
        </p:spPr>
      </p:pic>
      <p:pic>
        <p:nvPicPr>
          <p:cNvPr id="15" name="Immagine 14">
            <a:extLst>
              <a:ext uri="{FF2B5EF4-FFF2-40B4-BE49-F238E27FC236}">
                <a16:creationId xmlns:a16="http://schemas.microsoft.com/office/drawing/2014/main" xmlns="" id="{0CDEBDB2-6171-4EB6-B12B-262A22C7FF70}"/>
              </a:ext>
            </a:extLst>
          </p:cNvPr>
          <p:cNvPicPr>
            <a:picLocks noChangeAspect="1"/>
          </p:cNvPicPr>
          <p:nvPr/>
        </p:nvPicPr>
        <p:blipFill>
          <a:blip r:embed="rId9"/>
          <a:stretch>
            <a:fillRect/>
          </a:stretch>
        </p:blipFill>
        <p:spPr>
          <a:xfrm>
            <a:off x="11216608" y="158509"/>
            <a:ext cx="731583" cy="719390"/>
          </a:xfrm>
          <a:prstGeom prst="rect">
            <a:avLst/>
          </a:prstGeom>
        </p:spPr>
      </p:pic>
      <p:cxnSp>
        <p:nvCxnSpPr>
          <p:cNvPr id="17" name="Connettore diritto 16">
            <a:extLst>
              <a:ext uri="{FF2B5EF4-FFF2-40B4-BE49-F238E27FC236}">
                <a16:creationId xmlns:a16="http://schemas.microsoft.com/office/drawing/2014/main" xmlns="" id="{88F65B3E-DEE8-4EE7-A25C-4EA91E123B3C}"/>
              </a:ext>
            </a:extLst>
          </p:cNvPr>
          <p:cNvCxnSpPr>
            <a:cxnSpLocks/>
            <a:stCxn id="8" idx="2"/>
          </p:cNvCxnSpPr>
          <p:nvPr/>
        </p:nvCxnSpPr>
        <p:spPr>
          <a:xfrm>
            <a:off x="4498181" y="1371719"/>
            <a:ext cx="0" cy="548628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20" name="Immagine 19">
            <a:extLst>
              <a:ext uri="{FF2B5EF4-FFF2-40B4-BE49-F238E27FC236}">
                <a16:creationId xmlns:a16="http://schemas.microsoft.com/office/drawing/2014/main" xmlns="" id="{14AA6E6D-8620-4AA3-B8F3-8F3AFB2357BD}"/>
              </a:ext>
            </a:extLst>
          </p:cNvPr>
          <p:cNvPicPr>
            <a:picLocks noChangeAspect="1"/>
          </p:cNvPicPr>
          <p:nvPr/>
        </p:nvPicPr>
        <p:blipFill>
          <a:blip r:embed="rId10"/>
          <a:stretch>
            <a:fillRect/>
          </a:stretch>
        </p:blipFill>
        <p:spPr>
          <a:xfrm>
            <a:off x="4846941" y="1368374"/>
            <a:ext cx="6097" cy="5492972"/>
          </a:xfrm>
          <a:prstGeom prst="rect">
            <a:avLst/>
          </a:prstGeom>
        </p:spPr>
      </p:pic>
      <p:pic>
        <p:nvPicPr>
          <p:cNvPr id="2" name="Immagine 1">
            <a:extLst>
              <a:ext uri="{FF2B5EF4-FFF2-40B4-BE49-F238E27FC236}">
                <a16:creationId xmlns:a16="http://schemas.microsoft.com/office/drawing/2014/main" xmlns="" id="{4A4F38F1-817C-4B93-BE6C-EFB4BCBDDD03}"/>
              </a:ext>
            </a:extLst>
          </p:cNvPr>
          <p:cNvPicPr>
            <a:picLocks noChangeAspect="1"/>
          </p:cNvPicPr>
          <p:nvPr/>
        </p:nvPicPr>
        <p:blipFill>
          <a:blip r:embed="rId7"/>
          <a:stretch>
            <a:fillRect/>
          </a:stretch>
        </p:blipFill>
        <p:spPr>
          <a:xfrm>
            <a:off x="11145578" y="6048437"/>
            <a:ext cx="637243" cy="626381"/>
          </a:xfrm>
          <a:prstGeom prst="rect">
            <a:avLst/>
          </a:prstGeom>
        </p:spPr>
      </p:pic>
      <p:pic>
        <p:nvPicPr>
          <p:cNvPr id="3" name="Immagine 2">
            <a:extLst>
              <a:ext uri="{FF2B5EF4-FFF2-40B4-BE49-F238E27FC236}">
                <a16:creationId xmlns:a16="http://schemas.microsoft.com/office/drawing/2014/main" xmlns="" id="{BEDB1CF4-CF69-4C4E-BC1F-F28D558D269E}"/>
              </a:ext>
            </a:extLst>
          </p:cNvPr>
          <p:cNvPicPr>
            <a:picLocks noChangeAspect="1"/>
          </p:cNvPicPr>
          <p:nvPr/>
        </p:nvPicPr>
        <p:blipFill>
          <a:blip r:embed="rId9"/>
          <a:stretch>
            <a:fillRect/>
          </a:stretch>
        </p:blipFill>
        <p:spPr>
          <a:xfrm>
            <a:off x="10934320" y="5963058"/>
            <a:ext cx="564575" cy="555165"/>
          </a:xfrm>
          <a:prstGeom prst="rect">
            <a:avLst/>
          </a:prstGeom>
        </p:spPr>
      </p:pic>
    </p:spTree>
    <p:extLst>
      <p:ext uri="{BB962C8B-B14F-4D97-AF65-F5344CB8AC3E}">
        <p14:creationId xmlns:p14="http://schemas.microsoft.com/office/powerpoint/2010/main" val="329296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xmlns="" id="{1380CA56-81A4-4751-B0C7-EB54870B8872}"/>
              </a:ext>
            </a:extLst>
          </p:cNvPr>
          <p:cNvPicPr>
            <a:picLocks noChangeAspect="1"/>
          </p:cNvPicPr>
          <p:nvPr/>
        </p:nvPicPr>
        <p:blipFill>
          <a:blip r:embed="rId2"/>
          <a:stretch>
            <a:fillRect/>
          </a:stretch>
        </p:blipFill>
        <p:spPr>
          <a:xfrm>
            <a:off x="11240567" y="3569619"/>
            <a:ext cx="633618" cy="674235"/>
          </a:xfrm>
          <a:prstGeom prst="rect">
            <a:avLst/>
          </a:prstGeom>
        </p:spPr>
      </p:pic>
      <p:pic>
        <p:nvPicPr>
          <p:cNvPr id="5" name="Immagine 4">
            <a:extLst>
              <a:ext uri="{FF2B5EF4-FFF2-40B4-BE49-F238E27FC236}">
                <a16:creationId xmlns:a16="http://schemas.microsoft.com/office/drawing/2014/main" xmlns="" id="{AD291746-9E98-4B50-B2B4-380CBA54EEF7}"/>
              </a:ext>
            </a:extLst>
          </p:cNvPr>
          <p:cNvPicPr>
            <a:picLocks noChangeAspect="1"/>
          </p:cNvPicPr>
          <p:nvPr/>
        </p:nvPicPr>
        <p:blipFill>
          <a:blip r:embed="rId3"/>
          <a:stretch>
            <a:fillRect/>
          </a:stretch>
        </p:blipFill>
        <p:spPr>
          <a:xfrm>
            <a:off x="4120196" y="0"/>
            <a:ext cx="755970" cy="1371719"/>
          </a:xfrm>
          <a:prstGeom prst="rect">
            <a:avLst/>
          </a:prstGeom>
        </p:spPr>
      </p:pic>
      <p:pic>
        <p:nvPicPr>
          <p:cNvPr id="4" name="Immagine 3">
            <a:extLst>
              <a:ext uri="{FF2B5EF4-FFF2-40B4-BE49-F238E27FC236}">
                <a16:creationId xmlns:a16="http://schemas.microsoft.com/office/drawing/2014/main" xmlns="" id="{2A622A3D-0291-4EC9-AC5F-D1F6AAD31924}"/>
              </a:ext>
            </a:extLst>
          </p:cNvPr>
          <p:cNvPicPr>
            <a:picLocks noChangeAspect="1"/>
          </p:cNvPicPr>
          <p:nvPr/>
        </p:nvPicPr>
        <p:blipFill>
          <a:blip r:embed="rId4"/>
          <a:stretch>
            <a:fillRect/>
          </a:stretch>
        </p:blipFill>
        <p:spPr>
          <a:xfrm>
            <a:off x="4120196" y="554466"/>
            <a:ext cx="8071804" cy="103641"/>
          </a:xfrm>
          <a:prstGeom prst="rect">
            <a:avLst/>
          </a:prstGeom>
        </p:spPr>
      </p:pic>
      <p:pic>
        <p:nvPicPr>
          <p:cNvPr id="7" name="Immagine 6">
            <a:extLst>
              <a:ext uri="{FF2B5EF4-FFF2-40B4-BE49-F238E27FC236}">
                <a16:creationId xmlns:a16="http://schemas.microsoft.com/office/drawing/2014/main" xmlns="" id="{578EC1E6-6454-446C-9047-A051D51D51D4}"/>
              </a:ext>
            </a:extLst>
          </p:cNvPr>
          <p:cNvPicPr>
            <a:picLocks noChangeAspect="1"/>
          </p:cNvPicPr>
          <p:nvPr/>
        </p:nvPicPr>
        <p:blipFill>
          <a:blip r:embed="rId5"/>
          <a:stretch>
            <a:fillRect/>
          </a:stretch>
        </p:blipFill>
        <p:spPr>
          <a:xfrm>
            <a:off x="-15439" y="1369449"/>
            <a:ext cx="4262149" cy="2645790"/>
          </a:xfrm>
          <a:prstGeom prst="rect">
            <a:avLst/>
          </a:prstGeom>
        </p:spPr>
      </p:pic>
      <p:pic>
        <p:nvPicPr>
          <p:cNvPr id="8" name="Immagine 7">
            <a:extLst>
              <a:ext uri="{FF2B5EF4-FFF2-40B4-BE49-F238E27FC236}">
                <a16:creationId xmlns:a16="http://schemas.microsoft.com/office/drawing/2014/main" xmlns="" id="{ECE48E62-0D7C-4F20-861B-382E7F126F9C}"/>
              </a:ext>
            </a:extLst>
          </p:cNvPr>
          <p:cNvPicPr>
            <a:picLocks noChangeAspect="1"/>
          </p:cNvPicPr>
          <p:nvPr/>
        </p:nvPicPr>
        <p:blipFill>
          <a:blip r:embed="rId6"/>
          <a:stretch>
            <a:fillRect/>
          </a:stretch>
        </p:blipFill>
        <p:spPr>
          <a:xfrm>
            <a:off x="-15439" y="4015239"/>
            <a:ext cx="4262149" cy="2842761"/>
          </a:xfrm>
          <a:prstGeom prst="rect">
            <a:avLst/>
          </a:prstGeom>
        </p:spPr>
      </p:pic>
      <p:pic>
        <p:nvPicPr>
          <p:cNvPr id="9" name="Immagine 8">
            <a:extLst>
              <a:ext uri="{FF2B5EF4-FFF2-40B4-BE49-F238E27FC236}">
                <a16:creationId xmlns:a16="http://schemas.microsoft.com/office/drawing/2014/main" xmlns="" id="{EC364D27-9465-425A-A2B5-7B81E176F49E}"/>
              </a:ext>
            </a:extLst>
          </p:cNvPr>
          <p:cNvPicPr>
            <a:picLocks noChangeAspect="1"/>
          </p:cNvPicPr>
          <p:nvPr/>
        </p:nvPicPr>
        <p:blipFill>
          <a:blip r:embed="rId7"/>
          <a:stretch>
            <a:fillRect/>
          </a:stretch>
        </p:blipFill>
        <p:spPr>
          <a:xfrm>
            <a:off x="11473669" y="326164"/>
            <a:ext cx="731583" cy="719390"/>
          </a:xfrm>
          <a:prstGeom prst="rect">
            <a:avLst/>
          </a:prstGeom>
        </p:spPr>
      </p:pic>
      <p:sp>
        <p:nvSpPr>
          <p:cNvPr id="11" name="CasellaDiTesto 10">
            <a:extLst>
              <a:ext uri="{FF2B5EF4-FFF2-40B4-BE49-F238E27FC236}">
                <a16:creationId xmlns:a16="http://schemas.microsoft.com/office/drawing/2014/main" xmlns="" id="{815E9583-575D-43AE-9B5E-366F82047640}"/>
              </a:ext>
            </a:extLst>
          </p:cNvPr>
          <p:cNvSpPr txBox="1"/>
          <p:nvPr/>
        </p:nvSpPr>
        <p:spPr>
          <a:xfrm>
            <a:off x="5367130" y="1912721"/>
            <a:ext cx="5989983" cy="1908215"/>
          </a:xfrm>
          <a:prstGeom prst="rect">
            <a:avLst/>
          </a:prstGeom>
          <a:noFill/>
        </p:spPr>
        <p:txBody>
          <a:bodyPr wrap="square" rtlCol="0">
            <a:spAutoFit/>
          </a:bodyPr>
          <a:lstStyle/>
          <a:p>
            <a:r>
              <a:rPr lang="it-IT" sz="2000" dirty="0">
                <a:latin typeface="Avenir Next LT Pro Light" panose="020B0304020202020204" pitchFamily="34" charset="0"/>
              </a:rPr>
              <a:t>La biosfera è costituita da tanti </a:t>
            </a:r>
            <a:r>
              <a:rPr lang="it-IT" sz="2000" dirty="0">
                <a:solidFill>
                  <a:srgbClr val="00B050"/>
                </a:solidFill>
                <a:latin typeface="Avenir Next LT Pro Light" panose="020B0304020202020204" pitchFamily="34" charset="0"/>
              </a:rPr>
              <a:t>BIOMI </a:t>
            </a:r>
            <a:r>
              <a:rPr lang="it-IT" sz="2000" dirty="0">
                <a:latin typeface="Avenir Next LT Pro Light" panose="020B0304020202020204" pitchFamily="34" charset="0"/>
              </a:rPr>
              <a:t>diversi. Ogni bioma è caratterizzato da una determinata vegetazione a cui corrisponde una determinata </a:t>
            </a:r>
            <a:r>
              <a:rPr lang="it-IT" sz="2000" dirty="0">
                <a:solidFill>
                  <a:srgbClr val="00B050"/>
                </a:solidFill>
                <a:latin typeface="Avenir Next LT Pro Light" panose="020B0304020202020204" pitchFamily="34" charset="0"/>
              </a:rPr>
              <a:t>fauna</a:t>
            </a:r>
            <a:r>
              <a:rPr lang="it-IT" sz="2000" dirty="0">
                <a:latin typeface="Avenir Next LT Pro Light" panose="020B0304020202020204" pitchFamily="34" charset="0"/>
              </a:rPr>
              <a:t>. Essi sono distribuiti in base al clima. I biomi si suddividono in:</a:t>
            </a:r>
          </a:p>
          <a:p>
            <a:r>
              <a:rPr lang="it-IT" dirty="0">
                <a:latin typeface="Avenir Next LT Pro Light" panose="020B0304020202020204" pitchFamily="34" charset="0"/>
              </a:rPr>
              <a:t> </a:t>
            </a:r>
          </a:p>
        </p:txBody>
      </p:sp>
      <p:cxnSp>
        <p:nvCxnSpPr>
          <p:cNvPr id="14" name="Connettore 2 13">
            <a:extLst>
              <a:ext uri="{FF2B5EF4-FFF2-40B4-BE49-F238E27FC236}">
                <a16:creationId xmlns:a16="http://schemas.microsoft.com/office/drawing/2014/main" xmlns="" id="{F350D5E0-71E6-44FC-9E06-AFFD52373B5F}"/>
              </a:ext>
            </a:extLst>
          </p:cNvPr>
          <p:cNvCxnSpPr>
            <a:cxnSpLocks/>
          </p:cNvCxnSpPr>
          <p:nvPr/>
        </p:nvCxnSpPr>
        <p:spPr>
          <a:xfrm flipH="1">
            <a:off x="6948814" y="3496210"/>
            <a:ext cx="430085" cy="99133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xmlns="" id="{02296181-A8A1-4643-913F-96AE59A6F409}"/>
              </a:ext>
            </a:extLst>
          </p:cNvPr>
          <p:cNvCxnSpPr>
            <a:cxnSpLocks/>
          </p:cNvCxnSpPr>
          <p:nvPr/>
        </p:nvCxnSpPr>
        <p:spPr>
          <a:xfrm>
            <a:off x="9163654" y="3440585"/>
            <a:ext cx="488217" cy="113078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xmlns="" id="{AACED364-A571-4A6B-8C53-5B706CB10C31}"/>
              </a:ext>
            </a:extLst>
          </p:cNvPr>
          <p:cNvSpPr txBox="1"/>
          <p:nvPr/>
        </p:nvSpPr>
        <p:spPr>
          <a:xfrm>
            <a:off x="4519104" y="4487544"/>
            <a:ext cx="3419060" cy="2298358"/>
          </a:xfrm>
          <a:prstGeom prst="rect">
            <a:avLst/>
          </a:prstGeom>
          <a:noFill/>
        </p:spPr>
        <p:txBody>
          <a:bodyPr wrap="square" rtlCol="0">
            <a:spAutoFit/>
          </a:bodyPr>
          <a:lstStyle/>
          <a:p>
            <a:r>
              <a:rPr lang="it-IT" sz="2000" dirty="0">
                <a:solidFill>
                  <a:srgbClr val="00B050"/>
                </a:solidFill>
                <a:latin typeface="Avenir Next LT Pro Light" panose="020B0304020202020204" pitchFamily="34" charset="0"/>
              </a:rPr>
              <a:t>Biomi acquatici </a:t>
            </a:r>
            <a:r>
              <a:rPr lang="it-IT" sz="2000" dirty="0">
                <a:latin typeface="Avenir Next LT Pro Light" panose="020B0304020202020204" pitchFamily="34" charset="0"/>
              </a:rPr>
              <a:t>distinti in biomi di acqua dolce come fiumi e laghi, e biomi marini come mari e oceani. Soni molto importanti perché ricoprono la maggior parte della superficie terrestre. </a:t>
            </a:r>
          </a:p>
        </p:txBody>
      </p:sp>
      <p:sp>
        <p:nvSpPr>
          <p:cNvPr id="21" name="CasellaDiTesto 20">
            <a:extLst>
              <a:ext uri="{FF2B5EF4-FFF2-40B4-BE49-F238E27FC236}">
                <a16:creationId xmlns:a16="http://schemas.microsoft.com/office/drawing/2014/main" xmlns="" id="{EDD47BFD-DFD7-4651-B40A-C62C1C30D919}"/>
              </a:ext>
            </a:extLst>
          </p:cNvPr>
          <p:cNvSpPr txBox="1"/>
          <p:nvPr/>
        </p:nvSpPr>
        <p:spPr>
          <a:xfrm>
            <a:off x="8653669" y="4630495"/>
            <a:ext cx="3419060" cy="1323439"/>
          </a:xfrm>
          <a:prstGeom prst="rect">
            <a:avLst/>
          </a:prstGeom>
          <a:noFill/>
        </p:spPr>
        <p:txBody>
          <a:bodyPr wrap="square" rtlCol="0">
            <a:spAutoFit/>
          </a:bodyPr>
          <a:lstStyle/>
          <a:p>
            <a:r>
              <a:rPr lang="it-IT" sz="2000" dirty="0">
                <a:solidFill>
                  <a:srgbClr val="00B050"/>
                </a:solidFill>
                <a:latin typeface="Avenir Next LT Pro Light" panose="020B0304020202020204" pitchFamily="34" charset="0"/>
              </a:rPr>
              <a:t>biomi terrestri </a:t>
            </a:r>
            <a:r>
              <a:rPr lang="it-IT" sz="2000" dirty="0">
                <a:latin typeface="Avenir Next LT Pro Light" panose="020B0304020202020204" pitchFamily="34" charset="0"/>
              </a:rPr>
              <a:t>i principali sono otto, tra i quali macchia mediterranea , tundra, taiga ecc..</a:t>
            </a:r>
            <a:endParaRPr lang="it-IT" dirty="0"/>
          </a:p>
        </p:txBody>
      </p:sp>
      <p:cxnSp>
        <p:nvCxnSpPr>
          <p:cNvPr id="23" name="Connettore diritto 22">
            <a:extLst>
              <a:ext uri="{FF2B5EF4-FFF2-40B4-BE49-F238E27FC236}">
                <a16:creationId xmlns:a16="http://schemas.microsoft.com/office/drawing/2014/main" xmlns="" id="{9156B4EC-BE25-415E-A400-3D71F2E069B2}"/>
              </a:ext>
            </a:extLst>
          </p:cNvPr>
          <p:cNvCxnSpPr/>
          <p:nvPr/>
        </p:nvCxnSpPr>
        <p:spPr>
          <a:xfrm>
            <a:off x="-15439" y="360780"/>
            <a:ext cx="3180522"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5" name="Connettore diritto 24">
            <a:extLst>
              <a:ext uri="{FF2B5EF4-FFF2-40B4-BE49-F238E27FC236}">
                <a16:creationId xmlns:a16="http://schemas.microsoft.com/office/drawing/2014/main" xmlns="" id="{B25A9840-D45D-46BF-AB76-515E2E3810A3}"/>
              </a:ext>
            </a:extLst>
          </p:cNvPr>
          <p:cNvCxnSpPr/>
          <p:nvPr/>
        </p:nvCxnSpPr>
        <p:spPr>
          <a:xfrm>
            <a:off x="0" y="685859"/>
            <a:ext cx="3154017" cy="0"/>
          </a:xfrm>
          <a:prstGeom prst="line">
            <a:avLst/>
          </a:prstGeom>
        </p:spPr>
        <p:style>
          <a:lnRef idx="2">
            <a:schemeClr val="accent6"/>
          </a:lnRef>
          <a:fillRef idx="0">
            <a:schemeClr val="accent6"/>
          </a:fillRef>
          <a:effectRef idx="1">
            <a:schemeClr val="accent6"/>
          </a:effectRef>
          <a:fontRef idx="minor">
            <a:schemeClr val="tx1"/>
          </a:fontRef>
        </p:style>
      </p:cxnSp>
      <p:pic>
        <p:nvPicPr>
          <p:cNvPr id="2" name="Immagine 1">
            <a:extLst>
              <a:ext uri="{FF2B5EF4-FFF2-40B4-BE49-F238E27FC236}">
                <a16:creationId xmlns:a16="http://schemas.microsoft.com/office/drawing/2014/main" xmlns="" id="{B1B2A3E9-2DDE-4358-B0DD-ACED6A3F2662}"/>
              </a:ext>
            </a:extLst>
          </p:cNvPr>
          <p:cNvPicPr>
            <a:picLocks noChangeAspect="1"/>
          </p:cNvPicPr>
          <p:nvPr/>
        </p:nvPicPr>
        <p:blipFill>
          <a:blip r:embed="rId8"/>
          <a:stretch>
            <a:fillRect/>
          </a:stretch>
        </p:blipFill>
        <p:spPr>
          <a:xfrm>
            <a:off x="11142070" y="3502307"/>
            <a:ext cx="430086" cy="422918"/>
          </a:xfrm>
          <a:prstGeom prst="rect">
            <a:avLst/>
          </a:prstGeom>
        </p:spPr>
      </p:pic>
      <p:pic>
        <p:nvPicPr>
          <p:cNvPr id="3" name="Immagine 2">
            <a:extLst>
              <a:ext uri="{FF2B5EF4-FFF2-40B4-BE49-F238E27FC236}">
                <a16:creationId xmlns:a16="http://schemas.microsoft.com/office/drawing/2014/main" xmlns="" id="{3C3E3975-07D8-4810-B13D-DAF0FC99D501}"/>
              </a:ext>
            </a:extLst>
          </p:cNvPr>
          <p:cNvPicPr>
            <a:picLocks noChangeAspect="1"/>
          </p:cNvPicPr>
          <p:nvPr/>
        </p:nvPicPr>
        <p:blipFill>
          <a:blip r:embed="rId9"/>
          <a:stretch>
            <a:fillRect/>
          </a:stretch>
        </p:blipFill>
        <p:spPr>
          <a:xfrm>
            <a:off x="10946731" y="5728965"/>
            <a:ext cx="1072989" cy="1072989"/>
          </a:xfrm>
          <a:prstGeom prst="rect">
            <a:avLst/>
          </a:prstGeom>
        </p:spPr>
      </p:pic>
      <p:pic>
        <p:nvPicPr>
          <p:cNvPr id="12" name="Immagine 11">
            <a:extLst>
              <a:ext uri="{FF2B5EF4-FFF2-40B4-BE49-F238E27FC236}">
                <a16:creationId xmlns:a16="http://schemas.microsoft.com/office/drawing/2014/main" xmlns="" id="{6C8957BD-78E2-426F-A983-CB40D2BCFFB5}"/>
              </a:ext>
            </a:extLst>
          </p:cNvPr>
          <p:cNvPicPr>
            <a:picLocks noChangeAspect="1"/>
          </p:cNvPicPr>
          <p:nvPr/>
        </p:nvPicPr>
        <p:blipFill>
          <a:blip r:embed="rId10"/>
          <a:stretch>
            <a:fillRect/>
          </a:stretch>
        </p:blipFill>
        <p:spPr>
          <a:xfrm>
            <a:off x="5064393" y="1598102"/>
            <a:ext cx="426757" cy="420660"/>
          </a:xfrm>
          <a:prstGeom prst="rect">
            <a:avLst/>
          </a:prstGeom>
        </p:spPr>
      </p:pic>
      <p:pic>
        <p:nvPicPr>
          <p:cNvPr id="13" name="Immagine 12">
            <a:extLst>
              <a:ext uri="{FF2B5EF4-FFF2-40B4-BE49-F238E27FC236}">
                <a16:creationId xmlns:a16="http://schemas.microsoft.com/office/drawing/2014/main" xmlns="" id="{EBF811B1-80B7-4F7E-A466-5D72D249C592}"/>
              </a:ext>
            </a:extLst>
          </p:cNvPr>
          <p:cNvPicPr>
            <a:picLocks noChangeAspect="1"/>
          </p:cNvPicPr>
          <p:nvPr/>
        </p:nvPicPr>
        <p:blipFill>
          <a:blip r:embed="rId3"/>
          <a:stretch>
            <a:fillRect/>
          </a:stretch>
        </p:blipFill>
        <p:spPr>
          <a:xfrm rot="5400000">
            <a:off x="4875684" y="3371570"/>
            <a:ext cx="113771" cy="1371719"/>
          </a:xfrm>
          <a:prstGeom prst="rect">
            <a:avLst/>
          </a:prstGeom>
        </p:spPr>
      </p:pic>
      <p:pic>
        <p:nvPicPr>
          <p:cNvPr id="15" name="Immagine 14">
            <a:extLst>
              <a:ext uri="{FF2B5EF4-FFF2-40B4-BE49-F238E27FC236}">
                <a16:creationId xmlns:a16="http://schemas.microsoft.com/office/drawing/2014/main" xmlns="" id="{9EBDB2DD-3E97-44A6-8F2C-DB78781C708B}"/>
              </a:ext>
            </a:extLst>
          </p:cNvPr>
          <p:cNvPicPr>
            <a:picLocks noChangeAspect="1"/>
          </p:cNvPicPr>
          <p:nvPr/>
        </p:nvPicPr>
        <p:blipFill>
          <a:blip r:embed="rId11"/>
          <a:stretch>
            <a:fillRect/>
          </a:stretch>
        </p:blipFill>
        <p:spPr>
          <a:xfrm>
            <a:off x="7604084" y="3246229"/>
            <a:ext cx="164352" cy="162004"/>
          </a:xfrm>
          <a:prstGeom prst="rect">
            <a:avLst/>
          </a:prstGeom>
        </p:spPr>
      </p:pic>
      <p:cxnSp>
        <p:nvCxnSpPr>
          <p:cNvPr id="19" name="Connettore diritto 18">
            <a:extLst>
              <a:ext uri="{FF2B5EF4-FFF2-40B4-BE49-F238E27FC236}">
                <a16:creationId xmlns:a16="http://schemas.microsoft.com/office/drawing/2014/main" xmlns="" id="{B153576B-E323-419B-BFC8-645FDF32678A}"/>
              </a:ext>
            </a:extLst>
          </p:cNvPr>
          <p:cNvCxnSpPr/>
          <p:nvPr/>
        </p:nvCxnSpPr>
        <p:spPr>
          <a:xfrm>
            <a:off x="10946731" y="1272209"/>
            <a:ext cx="1258521" cy="0"/>
          </a:xfrm>
          <a:prstGeom prst="line">
            <a:avLst/>
          </a:prstGeom>
        </p:spPr>
        <p:style>
          <a:lnRef idx="2">
            <a:schemeClr val="accent6"/>
          </a:lnRef>
          <a:fillRef idx="0">
            <a:schemeClr val="accent6"/>
          </a:fillRef>
          <a:effectRef idx="1">
            <a:schemeClr val="accent6"/>
          </a:effectRef>
          <a:fontRef idx="minor">
            <a:schemeClr val="tx1"/>
          </a:fontRef>
        </p:style>
      </p:cxnSp>
      <p:pic>
        <p:nvPicPr>
          <p:cNvPr id="20" name="Immagine 19">
            <a:extLst>
              <a:ext uri="{FF2B5EF4-FFF2-40B4-BE49-F238E27FC236}">
                <a16:creationId xmlns:a16="http://schemas.microsoft.com/office/drawing/2014/main" xmlns="" id="{BF5115C1-987F-4684-8806-D6BA4CB2320E}"/>
              </a:ext>
            </a:extLst>
          </p:cNvPr>
          <p:cNvPicPr>
            <a:picLocks noChangeAspect="1"/>
          </p:cNvPicPr>
          <p:nvPr/>
        </p:nvPicPr>
        <p:blipFill>
          <a:blip r:embed="rId12"/>
          <a:stretch>
            <a:fillRect/>
          </a:stretch>
        </p:blipFill>
        <p:spPr>
          <a:xfrm>
            <a:off x="10946731" y="1480832"/>
            <a:ext cx="1268078" cy="12193"/>
          </a:xfrm>
          <a:prstGeom prst="rect">
            <a:avLst/>
          </a:prstGeom>
        </p:spPr>
      </p:pic>
      <p:pic>
        <p:nvPicPr>
          <p:cNvPr id="22" name="Immagine 21">
            <a:extLst>
              <a:ext uri="{FF2B5EF4-FFF2-40B4-BE49-F238E27FC236}">
                <a16:creationId xmlns:a16="http://schemas.microsoft.com/office/drawing/2014/main" xmlns="" id="{39FF269F-4A63-4EB0-B3C1-117449F3D5E8}"/>
              </a:ext>
            </a:extLst>
          </p:cNvPr>
          <p:cNvPicPr>
            <a:picLocks noChangeAspect="1"/>
          </p:cNvPicPr>
          <p:nvPr/>
        </p:nvPicPr>
        <p:blipFill>
          <a:blip r:embed="rId12"/>
          <a:stretch>
            <a:fillRect/>
          </a:stretch>
        </p:blipFill>
        <p:spPr>
          <a:xfrm rot="5400000">
            <a:off x="7545002" y="6145767"/>
            <a:ext cx="1268078" cy="12193"/>
          </a:xfrm>
          <a:prstGeom prst="rect">
            <a:avLst/>
          </a:prstGeom>
        </p:spPr>
      </p:pic>
      <p:pic>
        <p:nvPicPr>
          <p:cNvPr id="24" name="Immagine 23">
            <a:extLst>
              <a:ext uri="{FF2B5EF4-FFF2-40B4-BE49-F238E27FC236}">
                <a16:creationId xmlns:a16="http://schemas.microsoft.com/office/drawing/2014/main" xmlns="" id="{96489E2C-1775-4693-A74F-FB308DB2BC9C}"/>
              </a:ext>
            </a:extLst>
          </p:cNvPr>
          <p:cNvPicPr>
            <a:picLocks noChangeAspect="1"/>
          </p:cNvPicPr>
          <p:nvPr/>
        </p:nvPicPr>
        <p:blipFill>
          <a:blip r:embed="rId13"/>
          <a:stretch>
            <a:fillRect/>
          </a:stretch>
        </p:blipFill>
        <p:spPr>
          <a:xfrm>
            <a:off x="8432113" y="5533876"/>
            <a:ext cx="12193" cy="1268078"/>
          </a:xfrm>
          <a:prstGeom prst="rect">
            <a:avLst/>
          </a:prstGeom>
        </p:spPr>
      </p:pic>
      <p:pic>
        <p:nvPicPr>
          <p:cNvPr id="27" name="Immagine 26">
            <a:extLst>
              <a:ext uri="{FF2B5EF4-FFF2-40B4-BE49-F238E27FC236}">
                <a16:creationId xmlns:a16="http://schemas.microsoft.com/office/drawing/2014/main" xmlns="" id="{8D519CF5-2687-4D05-8045-52B654841F64}"/>
              </a:ext>
            </a:extLst>
          </p:cNvPr>
          <p:cNvPicPr>
            <a:picLocks noChangeAspect="1"/>
          </p:cNvPicPr>
          <p:nvPr/>
        </p:nvPicPr>
        <p:blipFill>
          <a:blip r:embed="rId8"/>
          <a:stretch>
            <a:fillRect/>
          </a:stretch>
        </p:blipFill>
        <p:spPr>
          <a:xfrm>
            <a:off x="1267786" y="64893"/>
            <a:ext cx="958579" cy="942603"/>
          </a:xfrm>
          <a:prstGeom prst="rect">
            <a:avLst/>
          </a:prstGeom>
        </p:spPr>
      </p:pic>
      <p:sp>
        <p:nvSpPr>
          <p:cNvPr id="16" name="CasellaDiTesto 15">
            <a:extLst>
              <a:ext uri="{FF2B5EF4-FFF2-40B4-BE49-F238E27FC236}">
                <a16:creationId xmlns:a16="http://schemas.microsoft.com/office/drawing/2014/main" xmlns="" id="{FE8B36AF-7405-734C-919D-3A03B0195348}"/>
              </a:ext>
            </a:extLst>
          </p:cNvPr>
          <p:cNvSpPr txBox="1"/>
          <p:nvPr/>
        </p:nvSpPr>
        <p:spPr>
          <a:xfrm>
            <a:off x="6828437" y="895109"/>
            <a:ext cx="3650464" cy="830997"/>
          </a:xfrm>
          <a:prstGeom prst="rect">
            <a:avLst/>
          </a:prstGeom>
          <a:noFill/>
        </p:spPr>
        <p:txBody>
          <a:bodyPr wrap="square" rtlCol="0">
            <a:spAutoFit/>
          </a:bodyPr>
          <a:lstStyle/>
          <a:p>
            <a:r>
              <a:rPr lang="it-IT" sz="4800" b="1" dirty="0">
                <a:latin typeface="Modern Love" pitchFamily="82" charset="0"/>
              </a:rPr>
              <a:t>I biomi </a:t>
            </a:r>
          </a:p>
        </p:txBody>
      </p:sp>
    </p:spTree>
    <p:extLst>
      <p:ext uri="{BB962C8B-B14F-4D97-AF65-F5344CB8AC3E}">
        <p14:creationId xmlns:p14="http://schemas.microsoft.com/office/powerpoint/2010/main" val="47364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Perché il bioma della tundra è in particolare il bioma più freddo del mondo  - Gli studiosi Ark">
            <a:extLst>
              <a:ext uri="{FF2B5EF4-FFF2-40B4-BE49-F238E27FC236}">
                <a16:creationId xmlns:a16="http://schemas.microsoft.com/office/drawing/2014/main" xmlns="" id="{2E99B20D-2BC8-4745-9A4E-F6E2AE8050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124" b="-1"/>
          <a:stretch/>
        </p:blipFill>
        <p:spPr bwMode="auto">
          <a:xfrm>
            <a:off x="0" y="82362"/>
            <a:ext cx="6015566" cy="334663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oto Stock Tundra, Foto, Immagini Tundra | Depositphotos">
            <a:extLst>
              <a:ext uri="{FF2B5EF4-FFF2-40B4-BE49-F238E27FC236}">
                <a16:creationId xmlns:a16="http://schemas.microsoft.com/office/drawing/2014/main" xmlns="" id="{596F7EFC-8C99-5141-BC33-585C64715C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05" r="19943" b="-1"/>
          <a:stretch/>
        </p:blipFill>
        <p:spPr bwMode="auto">
          <a:xfrm>
            <a:off x="6176436" y="10"/>
            <a:ext cx="6015564" cy="6857989"/>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xmlns="" id="{9DC68549-0A7B-6344-9B40-1875EF7D88C9}"/>
              </a:ext>
            </a:extLst>
          </p:cNvPr>
          <p:cNvSpPr>
            <a:spLocks noGrp="1"/>
          </p:cNvSpPr>
          <p:nvPr>
            <p:ph type="title"/>
          </p:nvPr>
        </p:nvSpPr>
        <p:spPr>
          <a:xfrm>
            <a:off x="258521" y="3572829"/>
            <a:ext cx="5917915" cy="904126"/>
          </a:xfrm>
        </p:spPr>
        <p:txBody>
          <a:bodyPr anchor="b">
            <a:normAutofit/>
          </a:bodyPr>
          <a:lstStyle/>
          <a:p>
            <a:r>
              <a:rPr lang="it-IT" dirty="0">
                <a:latin typeface="Modern Love" pitchFamily="82" charset="0"/>
              </a:rPr>
              <a:t>La tundra</a:t>
            </a:r>
          </a:p>
        </p:txBody>
      </p:sp>
      <p:sp>
        <p:nvSpPr>
          <p:cNvPr id="3" name="Segnaposto contenuto 2">
            <a:extLst>
              <a:ext uri="{FF2B5EF4-FFF2-40B4-BE49-F238E27FC236}">
                <a16:creationId xmlns:a16="http://schemas.microsoft.com/office/drawing/2014/main" xmlns="" id="{4AB4261F-0AF3-9C4B-ABAE-154225477EEE}"/>
              </a:ext>
            </a:extLst>
          </p:cNvPr>
          <p:cNvSpPr>
            <a:spLocks noGrp="1"/>
          </p:cNvSpPr>
          <p:nvPr>
            <p:ph idx="1"/>
          </p:nvPr>
        </p:nvSpPr>
        <p:spPr>
          <a:xfrm>
            <a:off x="0" y="4620785"/>
            <a:ext cx="6283264" cy="2154853"/>
          </a:xfrm>
        </p:spPr>
        <p:txBody>
          <a:bodyPr>
            <a:normAutofit/>
          </a:bodyPr>
          <a:lstStyle/>
          <a:p>
            <a:pPr marL="0" indent="0">
              <a:buNone/>
            </a:pPr>
            <a:r>
              <a:rPr lang="it-IT" sz="2000" dirty="0"/>
              <a:t>Il termine tundra viene dal lappone e significa pianura senza alberi. ... La tundra si trova nelle zone polari dove le temperature sono molto rigide, gli inverni lunghi e le estati brevi. In queste zone il terreno è coperto quasi per tutto l'anno dal ghiaccio.</a:t>
            </a:r>
          </a:p>
        </p:txBody>
      </p:sp>
    </p:spTree>
    <p:extLst>
      <p:ext uri="{BB962C8B-B14F-4D97-AF65-F5344CB8AC3E}">
        <p14:creationId xmlns:p14="http://schemas.microsoft.com/office/powerpoint/2010/main" val="3317161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Energia da biomasse? Non è rinnovabile e non può godere di incentivi  pubblici - Associazione Italiana per l'Agricoltura Biologica">
            <a:extLst>
              <a:ext uri="{FF2B5EF4-FFF2-40B4-BE49-F238E27FC236}">
                <a16:creationId xmlns:a16="http://schemas.microsoft.com/office/drawing/2014/main" xmlns="" id="{D6E55349-2E62-724D-B45B-A75710442C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033" r="-3" b="-3"/>
          <a:stretch/>
        </p:blipFill>
        <p:spPr bwMode="auto">
          <a:xfrm>
            <a:off x="5926240" y="1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noFill/>
          <a:extLst>
            <a:ext uri="{909E8E84-426E-40DD-AFC4-6F175D3DCCD1}">
              <a14:hiddenFill xmlns:a14="http://schemas.microsoft.com/office/drawing/2010/main">
                <a:solidFill>
                  <a:srgbClr val="FFFFFF"/>
                </a:solidFill>
              </a14:hiddenFill>
            </a:ext>
          </a:extLst>
        </p:spPr>
      </p:pic>
      <p:pic>
        <p:nvPicPr>
          <p:cNvPr id="9218" name="Picture 2" descr="Le biomasse in Italia | Teampower Srl">
            <a:extLst>
              <a:ext uri="{FF2B5EF4-FFF2-40B4-BE49-F238E27FC236}">
                <a16:creationId xmlns:a16="http://schemas.microsoft.com/office/drawing/2014/main" xmlns="" id="{D2F3292D-8129-8B48-8B69-9011A37CA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21"/>
          <a:stretch/>
        </p:blipFill>
        <p:spPr bwMode="auto">
          <a:xfrm>
            <a:off x="6988408" y="2286000"/>
            <a:ext cx="5203590"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noFill/>
          <a:extLst>
            <a:ext uri="{909E8E84-426E-40DD-AFC4-6F175D3DCCD1}">
              <a14:hiddenFill xmlns:a14="http://schemas.microsoft.com/office/drawing/2010/main">
                <a:solidFill>
                  <a:srgbClr val="FFFFFF"/>
                </a:solidFill>
              </a14:hiddenFill>
            </a:ext>
          </a:extLst>
        </p:spPr>
      </p:pic>
      <p:pic>
        <p:nvPicPr>
          <p:cNvPr id="9222" name="Picture 6" descr="fondi UE per energia da biomassa e rifiuti - Ignazio Corrao">
            <a:extLst>
              <a:ext uri="{FF2B5EF4-FFF2-40B4-BE49-F238E27FC236}">
                <a16:creationId xmlns:a16="http://schemas.microsoft.com/office/drawing/2014/main" xmlns="" id="{5533BEEA-2C55-A24E-9121-ABA8594EC9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111" r="14090" b="-1"/>
          <a:stretch/>
        </p:blipFill>
        <p:spPr bwMode="auto">
          <a:xfrm>
            <a:off x="8047618" y="4572000"/>
            <a:ext cx="4144382"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xmlns="" id="{89637A1C-769C-BB4A-8C48-EA4F39B40443}"/>
              </a:ext>
            </a:extLst>
          </p:cNvPr>
          <p:cNvSpPr txBox="1"/>
          <p:nvPr/>
        </p:nvSpPr>
        <p:spPr>
          <a:xfrm>
            <a:off x="780425" y="480223"/>
            <a:ext cx="508804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err="1">
                <a:solidFill>
                  <a:srgbClr val="000000"/>
                </a:solidFill>
                <a:latin typeface="Modern Love" pitchFamily="82" charset="0"/>
                <a:ea typeface="+mj-ea"/>
                <a:cs typeface="+mj-cs"/>
              </a:rPr>
              <a:t>Biomassa</a:t>
            </a:r>
            <a:endParaRPr lang="en-US" sz="4400" kern="1200" dirty="0">
              <a:solidFill>
                <a:srgbClr val="000000"/>
              </a:solidFill>
              <a:latin typeface="Modern Love" pitchFamily="82" charset="0"/>
              <a:ea typeface="+mj-ea"/>
              <a:cs typeface="+mj-cs"/>
            </a:endParaRPr>
          </a:p>
        </p:txBody>
      </p:sp>
      <p:sp>
        <p:nvSpPr>
          <p:cNvPr id="3" name="Segnaposto contenuto 2">
            <a:extLst>
              <a:ext uri="{FF2B5EF4-FFF2-40B4-BE49-F238E27FC236}">
                <a16:creationId xmlns:a16="http://schemas.microsoft.com/office/drawing/2014/main" xmlns="" id="{7D3AF065-1AEF-BF46-AD81-99A2C62570FE}"/>
              </a:ext>
            </a:extLst>
          </p:cNvPr>
          <p:cNvSpPr>
            <a:spLocks noGrp="1"/>
          </p:cNvSpPr>
          <p:nvPr>
            <p:ph idx="1"/>
          </p:nvPr>
        </p:nvSpPr>
        <p:spPr>
          <a:xfrm>
            <a:off x="421388" y="1451927"/>
            <a:ext cx="6145632" cy="5199621"/>
          </a:xfrm>
        </p:spPr>
        <p:txBody>
          <a:bodyPr vert="horz" lIns="91440" tIns="45720" rIns="91440" bIns="45720" rtlCol="0">
            <a:normAutofit/>
          </a:bodyPr>
          <a:lstStyle/>
          <a:p>
            <a:pPr marL="0"/>
            <a:endParaRPr lang="en-US" sz="2000" dirty="0">
              <a:solidFill>
                <a:srgbClr val="000000"/>
              </a:solidFill>
            </a:endParaRPr>
          </a:p>
          <a:p>
            <a:pPr marL="0" indent="0">
              <a:buNone/>
            </a:pPr>
            <a:r>
              <a:rPr lang="en-US" sz="2000" dirty="0" err="1">
                <a:solidFill>
                  <a:srgbClr val="000000"/>
                </a:solidFill>
              </a:rPr>
              <a:t>Gli</a:t>
            </a:r>
            <a:r>
              <a:rPr lang="en-US" sz="2000" dirty="0">
                <a:solidFill>
                  <a:srgbClr val="000000"/>
                </a:solidFill>
              </a:rPr>
              <a:t> </a:t>
            </a:r>
            <a:r>
              <a:rPr lang="en-US" sz="2000" dirty="0" err="1">
                <a:solidFill>
                  <a:srgbClr val="000000"/>
                </a:solidFill>
              </a:rPr>
              <a:t>ecologi</a:t>
            </a:r>
            <a:r>
              <a:rPr lang="en-US" sz="2000" dirty="0">
                <a:solidFill>
                  <a:srgbClr val="000000"/>
                </a:solidFill>
              </a:rPr>
              <a:t> </a:t>
            </a:r>
            <a:r>
              <a:rPr lang="en-US" sz="2000" dirty="0" err="1">
                <a:solidFill>
                  <a:srgbClr val="000000"/>
                </a:solidFill>
              </a:rPr>
              <a:t>chiamano</a:t>
            </a:r>
            <a:r>
              <a:rPr lang="en-US" sz="2000" dirty="0">
                <a:solidFill>
                  <a:srgbClr val="000000"/>
                </a:solidFill>
              </a:rPr>
              <a:t> </a:t>
            </a:r>
            <a:r>
              <a:rPr lang="en-US" sz="2000" dirty="0" err="1">
                <a:solidFill>
                  <a:srgbClr val="000000"/>
                </a:solidFill>
              </a:rPr>
              <a:t>biomassa</a:t>
            </a:r>
            <a:r>
              <a:rPr lang="en-US" sz="2000" dirty="0">
                <a:solidFill>
                  <a:srgbClr val="000000"/>
                </a:solidFill>
              </a:rPr>
              <a:t> la </a:t>
            </a:r>
            <a:r>
              <a:rPr lang="en-US" sz="2000" dirty="0" err="1">
                <a:solidFill>
                  <a:srgbClr val="000000"/>
                </a:solidFill>
              </a:rPr>
              <a:t>quantità</a:t>
            </a:r>
            <a:r>
              <a:rPr lang="en-US" sz="2000" dirty="0">
                <a:solidFill>
                  <a:srgbClr val="000000"/>
                </a:solidFill>
              </a:rPr>
              <a:t> di </a:t>
            </a:r>
            <a:r>
              <a:rPr lang="en-US" sz="2000" dirty="0" err="1">
                <a:solidFill>
                  <a:srgbClr val="000000"/>
                </a:solidFill>
              </a:rPr>
              <a:t>massa</a:t>
            </a:r>
            <a:r>
              <a:rPr lang="en-US" sz="2000" dirty="0">
                <a:solidFill>
                  <a:srgbClr val="000000"/>
                </a:solidFill>
              </a:rPr>
              <a:t> o di </a:t>
            </a:r>
            <a:r>
              <a:rPr lang="en-US" sz="2000" dirty="0" err="1">
                <a:solidFill>
                  <a:srgbClr val="000000"/>
                </a:solidFill>
              </a:rPr>
              <a:t>materia</a:t>
            </a:r>
            <a:r>
              <a:rPr lang="en-US" sz="2000" dirty="0">
                <a:solidFill>
                  <a:srgbClr val="000000"/>
                </a:solidFill>
              </a:rPr>
              <a:t> </a:t>
            </a:r>
            <a:r>
              <a:rPr lang="en-US" sz="2000" dirty="0" err="1">
                <a:solidFill>
                  <a:srgbClr val="000000"/>
                </a:solidFill>
              </a:rPr>
              <a:t>organica</a:t>
            </a:r>
            <a:r>
              <a:rPr lang="en-US" sz="2000" dirty="0">
                <a:solidFill>
                  <a:srgbClr val="000000"/>
                </a:solidFill>
              </a:rPr>
              <a:t> </a:t>
            </a:r>
            <a:r>
              <a:rPr lang="en-US" sz="2000" dirty="0" err="1">
                <a:solidFill>
                  <a:srgbClr val="000000"/>
                </a:solidFill>
              </a:rPr>
              <a:t>vivente</a:t>
            </a:r>
            <a:r>
              <a:rPr lang="en-US" sz="2000" dirty="0">
                <a:solidFill>
                  <a:srgbClr val="000000"/>
                </a:solidFill>
              </a:rPr>
              <a:t> in un </a:t>
            </a:r>
            <a:r>
              <a:rPr lang="en-US" sz="2000" dirty="0" err="1">
                <a:solidFill>
                  <a:srgbClr val="000000"/>
                </a:solidFill>
              </a:rPr>
              <a:t>ecosistema</a:t>
            </a:r>
            <a:r>
              <a:rPr lang="en-US" sz="2000" dirty="0">
                <a:solidFill>
                  <a:srgbClr val="000000"/>
                </a:solidFill>
              </a:rPr>
              <a:t>. La </a:t>
            </a:r>
            <a:r>
              <a:rPr lang="en-US" sz="2000" dirty="0" err="1">
                <a:solidFill>
                  <a:srgbClr val="000000"/>
                </a:solidFill>
              </a:rPr>
              <a:t>quantità</a:t>
            </a:r>
            <a:r>
              <a:rPr lang="en-US" sz="2000" dirty="0">
                <a:solidFill>
                  <a:srgbClr val="000000"/>
                </a:solidFill>
              </a:rPr>
              <a:t> di </a:t>
            </a:r>
            <a:r>
              <a:rPr lang="en-US" sz="2000" dirty="0" err="1">
                <a:solidFill>
                  <a:srgbClr val="000000"/>
                </a:solidFill>
              </a:rPr>
              <a:t>energia</a:t>
            </a:r>
            <a:r>
              <a:rPr lang="en-US" sz="2000" dirty="0">
                <a:solidFill>
                  <a:srgbClr val="000000"/>
                </a:solidFill>
              </a:rPr>
              <a:t> </a:t>
            </a:r>
            <a:r>
              <a:rPr lang="en-US" sz="2000" dirty="0" err="1">
                <a:solidFill>
                  <a:srgbClr val="000000"/>
                </a:solidFill>
              </a:rPr>
              <a:t>solare</a:t>
            </a:r>
            <a:r>
              <a:rPr lang="en-US" sz="2000" dirty="0">
                <a:solidFill>
                  <a:srgbClr val="000000"/>
                </a:solidFill>
              </a:rPr>
              <a:t> </a:t>
            </a:r>
            <a:r>
              <a:rPr lang="en-US" sz="2000" dirty="0" err="1">
                <a:solidFill>
                  <a:srgbClr val="000000"/>
                </a:solidFill>
              </a:rPr>
              <a:t>che</a:t>
            </a:r>
            <a:r>
              <a:rPr lang="en-US" sz="2000" dirty="0">
                <a:solidFill>
                  <a:srgbClr val="000000"/>
                </a:solidFill>
              </a:rPr>
              <a:t> </a:t>
            </a:r>
            <a:r>
              <a:rPr lang="en-US" sz="2000" dirty="0" err="1">
                <a:solidFill>
                  <a:srgbClr val="000000"/>
                </a:solidFill>
              </a:rPr>
              <a:t>viene</a:t>
            </a:r>
            <a:r>
              <a:rPr lang="en-US" sz="2000" dirty="0">
                <a:solidFill>
                  <a:srgbClr val="000000"/>
                </a:solidFill>
              </a:rPr>
              <a:t> </a:t>
            </a:r>
            <a:r>
              <a:rPr lang="en-US" sz="2000" dirty="0" err="1">
                <a:solidFill>
                  <a:srgbClr val="000000"/>
                </a:solidFill>
              </a:rPr>
              <a:t>trasformata</a:t>
            </a:r>
            <a:r>
              <a:rPr lang="en-US" sz="2000" dirty="0">
                <a:solidFill>
                  <a:srgbClr val="000000"/>
                </a:solidFill>
              </a:rPr>
              <a:t> in </a:t>
            </a:r>
            <a:r>
              <a:rPr lang="en-US" sz="2000" dirty="0" err="1">
                <a:solidFill>
                  <a:srgbClr val="000000"/>
                </a:solidFill>
              </a:rPr>
              <a:t>biomassa</a:t>
            </a:r>
            <a:r>
              <a:rPr lang="en-US" sz="2000" dirty="0">
                <a:solidFill>
                  <a:srgbClr val="000000"/>
                </a:solidFill>
              </a:rPr>
              <a:t>, </a:t>
            </a:r>
            <a:r>
              <a:rPr lang="en-US" sz="2000" dirty="0" err="1">
                <a:solidFill>
                  <a:srgbClr val="000000"/>
                </a:solidFill>
              </a:rPr>
              <a:t>calcolata</a:t>
            </a:r>
            <a:r>
              <a:rPr lang="en-US" sz="2000" dirty="0">
                <a:solidFill>
                  <a:srgbClr val="000000"/>
                </a:solidFill>
              </a:rPr>
              <a:t> </a:t>
            </a:r>
            <a:r>
              <a:rPr lang="en-US" sz="2000" dirty="0" err="1">
                <a:solidFill>
                  <a:srgbClr val="000000"/>
                </a:solidFill>
              </a:rPr>
              <a:t>su</a:t>
            </a:r>
            <a:r>
              <a:rPr lang="en-US" sz="2000" dirty="0">
                <a:solidFill>
                  <a:srgbClr val="000000"/>
                </a:solidFill>
              </a:rPr>
              <a:t> una data area e in un </a:t>
            </a:r>
            <a:r>
              <a:rPr lang="en-US" sz="2000" dirty="0" err="1">
                <a:solidFill>
                  <a:srgbClr val="000000"/>
                </a:solidFill>
              </a:rPr>
              <a:t>certo</a:t>
            </a:r>
            <a:r>
              <a:rPr lang="en-US" sz="2000" dirty="0">
                <a:solidFill>
                  <a:srgbClr val="000000"/>
                </a:solidFill>
              </a:rPr>
              <a:t> </a:t>
            </a:r>
            <a:r>
              <a:rPr lang="en-US" sz="2000" dirty="0" err="1">
                <a:solidFill>
                  <a:srgbClr val="000000"/>
                </a:solidFill>
              </a:rPr>
              <a:t>periodo</a:t>
            </a:r>
            <a:r>
              <a:rPr lang="en-US" sz="2000" dirty="0">
                <a:solidFill>
                  <a:srgbClr val="000000"/>
                </a:solidFill>
              </a:rPr>
              <a:t> di tempo </a:t>
            </a:r>
            <a:r>
              <a:rPr lang="en-US" sz="2000" dirty="0" err="1">
                <a:solidFill>
                  <a:srgbClr val="000000"/>
                </a:solidFill>
              </a:rPr>
              <a:t>viene</a:t>
            </a:r>
            <a:r>
              <a:rPr lang="en-US" sz="2000" dirty="0">
                <a:solidFill>
                  <a:srgbClr val="000000"/>
                </a:solidFill>
              </a:rPr>
              <a:t> </a:t>
            </a:r>
            <a:r>
              <a:rPr lang="en-US" sz="2000" dirty="0" err="1">
                <a:solidFill>
                  <a:srgbClr val="000000"/>
                </a:solidFill>
              </a:rPr>
              <a:t>definita</a:t>
            </a:r>
            <a:r>
              <a:rPr lang="en-US" sz="2000" dirty="0">
                <a:solidFill>
                  <a:srgbClr val="000000"/>
                </a:solidFill>
              </a:rPr>
              <a:t> </a:t>
            </a:r>
            <a:r>
              <a:rPr lang="en-US" sz="2000" dirty="0" err="1">
                <a:solidFill>
                  <a:srgbClr val="000000"/>
                </a:solidFill>
              </a:rPr>
              <a:t>produzione</a:t>
            </a:r>
            <a:r>
              <a:rPr lang="en-US" sz="2000" dirty="0">
                <a:solidFill>
                  <a:srgbClr val="000000"/>
                </a:solidFill>
              </a:rPr>
              <a:t> </a:t>
            </a:r>
            <a:r>
              <a:rPr lang="en-US" sz="2000" dirty="0" err="1">
                <a:solidFill>
                  <a:srgbClr val="000000"/>
                </a:solidFill>
              </a:rPr>
              <a:t>primaria</a:t>
            </a:r>
            <a:r>
              <a:rPr lang="en-US" sz="2000" dirty="0">
                <a:solidFill>
                  <a:srgbClr val="000000"/>
                </a:solidFill>
              </a:rPr>
              <a:t> ed </a:t>
            </a:r>
            <a:r>
              <a:rPr lang="en-US" sz="2000" dirty="0" err="1">
                <a:solidFill>
                  <a:srgbClr val="000000"/>
                </a:solidFill>
              </a:rPr>
              <a:t>è</a:t>
            </a:r>
            <a:r>
              <a:rPr lang="en-US" sz="2000" dirty="0">
                <a:solidFill>
                  <a:srgbClr val="000000"/>
                </a:solidFill>
              </a:rPr>
              <a:t> </a:t>
            </a:r>
            <a:r>
              <a:rPr lang="en-US" sz="2000" dirty="0" err="1">
                <a:solidFill>
                  <a:srgbClr val="000000"/>
                </a:solidFill>
              </a:rPr>
              <a:t>espressa</a:t>
            </a:r>
            <a:r>
              <a:rPr lang="en-US" sz="2000" dirty="0">
                <a:solidFill>
                  <a:srgbClr val="000000"/>
                </a:solidFill>
              </a:rPr>
              <a:t> in </a:t>
            </a:r>
            <a:r>
              <a:rPr lang="en-US" sz="2000" dirty="0" err="1">
                <a:solidFill>
                  <a:srgbClr val="000000"/>
                </a:solidFill>
              </a:rPr>
              <a:t>unità</a:t>
            </a:r>
            <a:r>
              <a:rPr lang="en-US" sz="2000" dirty="0">
                <a:solidFill>
                  <a:srgbClr val="000000"/>
                </a:solidFill>
              </a:rPr>
              <a:t> di </a:t>
            </a:r>
            <a:r>
              <a:rPr lang="en-US" sz="2000" dirty="0" err="1">
                <a:solidFill>
                  <a:srgbClr val="000000"/>
                </a:solidFill>
              </a:rPr>
              <a:t>energia</a:t>
            </a:r>
            <a:r>
              <a:rPr lang="en-US" sz="2000" dirty="0">
                <a:solidFill>
                  <a:srgbClr val="000000"/>
                </a:solidFill>
              </a:rPr>
              <a:t> o </a:t>
            </a:r>
            <a:r>
              <a:rPr lang="en-US" sz="2000" dirty="0" err="1">
                <a:solidFill>
                  <a:srgbClr val="000000"/>
                </a:solidFill>
              </a:rPr>
              <a:t>massa</a:t>
            </a:r>
            <a:r>
              <a:rPr lang="en-US" sz="2000" dirty="0">
                <a:solidFill>
                  <a:srgbClr val="000000"/>
                </a:solidFill>
              </a:rPr>
              <a:t>. La </a:t>
            </a:r>
            <a:r>
              <a:rPr lang="en-US" sz="2000" dirty="0" err="1">
                <a:solidFill>
                  <a:srgbClr val="000000"/>
                </a:solidFill>
              </a:rPr>
              <a:t>produzione</a:t>
            </a:r>
            <a:r>
              <a:rPr lang="en-US" sz="2000" dirty="0">
                <a:solidFill>
                  <a:srgbClr val="000000"/>
                </a:solidFill>
              </a:rPr>
              <a:t> </a:t>
            </a:r>
            <a:r>
              <a:rPr lang="en-US" sz="2000" dirty="0" err="1">
                <a:solidFill>
                  <a:srgbClr val="000000"/>
                </a:solidFill>
              </a:rPr>
              <a:t>primaria</a:t>
            </a:r>
            <a:r>
              <a:rPr lang="en-US" sz="2000" dirty="0">
                <a:solidFill>
                  <a:srgbClr val="000000"/>
                </a:solidFill>
              </a:rPr>
              <a:t> </a:t>
            </a:r>
            <a:r>
              <a:rPr lang="en-US" sz="2000" dirty="0" err="1">
                <a:solidFill>
                  <a:srgbClr val="000000"/>
                </a:solidFill>
              </a:rPr>
              <a:t>è</a:t>
            </a:r>
            <a:r>
              <a:rPr lang="en-US" sz="2000" dirty="0">
                <a:solidFill>
                  <a:srgbClr val="000000"/>
                </a:solidFill>
              </a:rPr>
              <a:t> </a:t>
            </a:r>
            <a:r>
              <a:rPr lang="en-US" sz="2000" dirty="0" err="1">
                <a:solidFill>
                  <a:srgbClr val="000000"/>
                </a:solidFill>
              </a:rPr>
              <a:t>pari</a:t>
            </a:r>
            <a:r>
              <a:rPr lang="en-US" sz="2000" dirty="0">
                <a:solidFill>
                  <a:srgbClr val="000000"/>
                </a:solidFill>
              </a:rPr>
              <a:t> a circa 165 </a:t>
            </a:r>
            <a:r>
              <a:rPr lang="en-US" sz="2000" dirty="0" err="1">
                <a:solidFill>
                  <a:srgbClr val="000000"/>
                </a:solidFill>
              </a:rPr>
              <a:t>miliardi</a:t>
            </a:r>
            <a:r>
              <a:rPr lang="en-US" sz="2000" dirty="0">
                <a:solidFill>
                  <a:srgbClr val="000000"/>
                </a:solidFill>
              </a:rPr>
              <a:t> di </a:t>
            </a:r>
            <a:r>
              <a:rPr lang="en-US" sz="2000" dirty="0" err="1">
                <a:solidFill>
                  <a:srgbClr val="000000"/>
                </a:solidFill>
              </a:rPr>
              <a:t>tonnellate</a:t>
            </a:r>
            <a:r>
              <a:rPr lang="en-US" sz="2000" dirty="0">
                <a:solidFill>
                  <a:srgbClr val="000000"/>
                </a:solidFill>
              </a:rPr>
              <a:t> di </a:t>
            </a:r>
            <a:r>
              <a:rPr lang="en-US" sz="2000" dirty="0" err="1">
                <a:solidFill>
                  <a:srgbClr val="000000"/>
                </a:solidFill>
              </a:rPr>
              <a:t>biomassa</a:t>
            </a:r>
            <a:r>
              <a:rPr lang="en-US" sz="2000" dirty="0">
                <a:solidFill>
                  <a:srgbClr val="000000"/>
                </a:solidFill>
              </a:rPr>
              <a:t> </a:t>
            </a:r>
            <a:r>
              <a:rPr lang="en-US" sz="2000" dirty="0" err="1">
                <a:solidFill>
                  <a:srgbClr val="000000"/>
                </a:solidFill>
              </a:rPr>
              <a:t>all’anno</a:t>
            </a:r>
            <a:r>
              <a:rPr lang="en-US" sz="2000" dirty="0">
                <a:solidFill>
                  <a:srgbClr val="000000"/>
                </a:solidFill>
              </a:rPr>
              <a:t>. Il </a:t>
            </a:r>
            <a:r>
              <a:rPr lang="en-US" sz="2000" dirty="0" err="1">
                <a:solidFill>
                  <a:srgbClr val="000000"/>
                </a:solidFill>
              </a:rPr>
              <a:t>contributo</a:t>
            </a:r>
            <a:r>
              <a:rPr lang="en-US" sz="2000" dirty="0">
                <a:solidFill>
                  <a:srgbClr val="000000"/>
                </a:solidFill>
              </a:rPr>
              <a:t> </a:t>
            </a:r>
            <a:r>
              <a:rPr lang="en-US" sz="2000" dirty="0" err="1">
                <a:solidFill>
                  <a:srgbClr val="000000"/>
                </a:solidFill>
              </a:rPr>
              <a:t>fornito</a:t>
            </a:r>
            <a:r>
              <a:rPr lang="en-US" sz="2000" dirty="0">
                <a:solidFill>
                  <a:srgbClr val="000000"/>
                </a:solidFill>
              </a:rPr>
              <a:t> da </a:t>
            </a:r>
            <a:r>
              <a:rPr lang="en-US" sz="2000" dirty="0" err="1">
                <a:solidFill>
                  <a:srgbClr val="000000"/>
                </a:solidFill>
              </a:rPr>
              <a:t>ciascun</a:t>
            </a:r>
            <a:r>
              <a:rPr lang="en-US" sz="2000" dirty="0">
                <a:solidFill>
                  <a:srgbClr val="000000"/>
                </a:solidFill>
              </a:rPr>
              <a:t> </a:t>
            </a:r>
            <a:r>
              <a:rPr lang="en-US" sz="2000" dirty="0" err="1">
                <a:solidFill>
                  <a:srgbClr val="000000"/>
                </a:solidFill>
              </a:rPr>
              <a:t>ecosistema</a:t>
            </a:r>
            <a:r>
              <a:rPr lang="en-US" sz="2000" dirty="0">
                <a:solidFill>
                  <a:srgbClr val="000000"/>
                </a:solidFill>
              </a:rPr>
              <a:t> </a:t>
            </a:r>
            <a:r>
              <a:rPr lang="en-US" sz="2000" dirty="0" err="1">
                <a:solidFill>
                  <a:srgbClr val="000000"/>
                </a:solidFill>
              </a:rPr>
              <a:t>può</a:t>
            </a:r>
            <a:r>
              <a:rPr lang="en-US" sz="2000" dirty="0">
                <a:solidFill>
                  <a:srgbClr val="000000"/>
                </a:solidFill>
              </a:rPr>
              <a:t> </a:t>
            </a:r>
            <a:r>
              <a:rPr lang="en-US" sz="2000" dirty="0" err="1">
                <a:solidFill>
                  <a:srgbClr val="000000"/>
                </a:solidFill>
              </a:rPr>
              <a:t>variare</a:t>
            </a:r>
            <a:r>
              <a:rPr lang="en-US" sz="2000" dirty="0">
                <a:solidFill>
                  <a:srgbClr val="000000"/>
                </a:solidFill>
              </a:rPr>
              <a:t>. Le </a:t>
            </a:r>
            <a:r>
              <a:rPr lang="en-US" sz="2000" dirty="0" err="1">
                <a:solidFill>
                  <a:srgbClr val="000000"/>
                </a:solidFill>
              </a:rPr>
              <a:t>foreste</a:t>
            </a:r>
            <a:r>
              <a:rPr lang="en-US" sz="2000" dirty="0">
                <a:solidFill>
                  <a:srgbClr val="000000"/>
                </a:solidFill>
              </a:rPr>
              <a:t> </a:t>
            </a:r>
            <a:r>
              <a:rPr lang="en-US" sz="2000" dirty="0" err="1">
                <a:solidFill>
                  <a:srgbClr val="000000"/>
                </a:solidFill>
              </a:rPr>
              <a:t>pluviali</a:t>
            </a:r>
            <a:r>
              <a:rPr lang="en-US" sz="2000" dirty="0">
                <a:solidFill>
                  <a:srgbClr val="000000"/>
                </a:solidFill>
              </a:rPr>
              <a:t> </a:t>
            </a:r>
            <a:r>
              <a:rPr lang="en-US" sz="2000" dirty="0" err="1">
                <a:solidFill>
                  <a:srgbClr val="000000"/>
                </a:solidFill>
              </a:rPr>
              <a:t>tropicali</a:t>
            </a:r>
            <a:r>
              <a:rPr lang="en-US" sz="2000" dirty="0">
                <a:solidFill>
                  <a:srgbClr val="000000"/>
                </a:solidFill>
              </a:rPr>
              <a:t> </a:t>
            </a:r>
            <a:r>
              <a:rPr lang="en-US" sz="2000" dirty="0" err="1">
                <a:solidFill>
                  <a:srgbClr val="000000"/>
                </a:solidFill>
              </a:rPr>
              <a:t>sono</a:t>
            </a:r>
            <a:r>
              <a:rPr lang="en-US" sz="2000" dirty="0">
                <a:solidFill>
                  <a:srgbClr val="000000"/>
                </a:solidFill>
              </a:rPr>
              <a:t> </a:t>
            </a:r>
            <a:r>
              <a:rPr lang="en-US" sz="2000" dirty="0" err="1">
                <a:solidFill>
                  <a:srgbClr val="000000"/>
                </a:solidFill>
              </a:rPr>
              <a:t>tra</a:t>
            </a:r>
            <a:r>
              <a:rPr lang="en-US" sz="2000" dirty="0">
                <a:solidFill>
                  <a:srgbClr val="000000"/>
                </a:solidFill>
              </a:rPr>
              <a:t> </a:t>
            </a:r>
            <a:r>
              <a:rPr lang="en-US" sz="2000" dirty="0" err="1">
                <a:solidFill>
                  <a:srgbClr val="000000"/>
                </a:solidFill>
              </a:rPr>
              <a:t>gli</a:t>
            </a:r>
            <a:r>
              <a:rPr lang="en-US" sz="2000" dirty="0">
                <a:solidFill>
                  <a:srgbClr val="000000"/>
                </a:solidFill>
              </a:rPr>
              <a:t> </a:t>
            </a:r>
            <a:r>
              <a:rPr lang="en-US" sz="2000" dirty="0" err="1">
                <a:solidFill>
                  <a:srgbClr val="000000"/>
                </a:solidFill>
              </a:rPr>
              <a:t>ecosistemi</a:t>
            </a:r>
            <a:r>
              <a:rPr lang="en-US" sz="2000" dirty="0">
                <a:solidFill>
                  <a:srgbClr val="000000"/>
                </a:solidFill>
              </a:rPr>
              <a:t> </a:t>
            </a:r>
            <a:r>
              <a:rPr lang="en-US" sz="2000" dirty="0" err="1">
                <a:solidFill>
                  <a:srgbClr val="000000"/>
                </a:solidFill>
              </a:rPr>
              <a:t>più</a:t>
            </a:r>
            <a:r>
              <a:rPr lang="en-US" sz="2000" dirty="0">
                <a:solidFill>
                  <a:srgbClr val="000000"/>
                </a:solidFill>
              </a:rPr>
              <a:t> </a:t>
            </a:r>
            <a:r>
              <a:rPr lang="en-US" sz="2000" dirty="0" err="1">
                <a:solidFill>
                  <a:srgbClr val="000000"/>
                </a:solidFill>
              </a:rPr>
              <a:t>produttivi</a:t>
            </a:r>
            <a:r>
              <a:rPr lang="en-US" sz="2000" dirty="0">
                <a:solidFill>
                  <a:srgbClr val="000000"/>
                </a:solidFill>
              </a:rPr>
              <a:t> di </a:t>
            </a:r>
            <a:r>
              <a:rPr lang="en-US" sz="2000" dirty="0" err="1">
                <a:solidFill>
                  <a:srgbClr val="000000"/>
                </a:solidFill>
              </a:rPr>
              <a:t>biomassa</a:t>
            </a:r>
            <a:r>
              <a:rPr lang="en-US" sz="2000" dirty="0">
                <a:solidFill>
                  <a:srgbClr val="000000"/>
                </a:solidFill>
              </a:rPr>
              <a:t> </a:t>
            </a:r>
            <a:r>
              <a:rPr lang="en-US" sz="2000" dirty="0" err="1">
                <a:solidFill>
                  <a:srgbClr val="000000"/>
                </a:solidFill>
              </a:rPr>
              <a:t>nel</a:t>
            </a:r>
            <a:r>
              <a:rPr lang="en-US" sz="2000" dirty="0">
                <a:solidFill>
                  <a:srgbClr val="000000"/>
                </a:solidFill>
              </a:rPr>
              <a:t> </a:t>
            </a:r>
            <a:r>
              <a:rPr lang="en-US" sz="2000" dirty="0" err="1">
                <a:solidFill>
                  <a:srgbClr val="000000"/>
                </a:solidFill>
              </a:rPr>
              <a:t>pianeta</a:t>
            </a:r>
            <a:r>
              <a:rPr lang="en-US" sz="2000" dirty="0">
                <a:solidFill>
                  <a:srgbClr val="000000"/>
                </a:solidFill>
              </a:rPr>
              <a:t>.</a:t>
            </a:r>
          </a:p>
          <a:p>
            <a:pPr marL="0" indent="0">
              <a:buNone/>
            </a:pPr>
            <a:r>
              <a:rPr lang="en-US" sz="2000" dirty="0" err="1">
                <a:solidFill>
                  <a:srgbClr val="000000"/>
                </a:solidFill>
              </a:rPr>
              <a:t>Gli</a:t>
            </a:r>
            <a:r>
              <a:rPr lang="en-US" sz="2000" dirty="0">
                <a:solidFill>
                  <a:srgbClr val="000000"/>
                </a:solidFill>
              </a:rPr>
              <a:t> </a:t>
            </a:r>
            <a:r>
              <a:rPr lang="en-US" sz="2000" dirty="0" err="1">
                <a:solidFill>
                  <a:srgbClr val="000000"/>
                </a:solidFill>
              </a:rPr>
              <a:t>oceani</a:t>
            </a:r>
            <a:r>
              <a:rPr lang="en-US" sz="2000" dirty="0">
                <a:solidFill>
                  <a:srgbClr val="000000"/>
                </a:solidFill>
              </a:rPr>
              <a:t>, </a:t>
            </a:r>
            <a:r>
              <a:rPr lang="en-US" sz="2000" dirty="0" err="1">
                <a:solidFill>
                  <a:srgbClr val="000000"/>
                </a:solidFill>
              </a:rPr>
              <a:t>nonostante</a:t>
            </a:r>
            <a:r>
              <a:rPr lang="en-US" sz="2000" dirty="0">
                <a:solidFill>
                  <a:srgbClr val="000000"/>
                </a:solidFill>
              </a:rPr>
              <a:t> la </a:t>
            </a:r>
            <a:r>
              <a:rPr lang="en-US" sz="2000" dirty="0" err="1">
                <a:solidFill>
                  <a:srgbClr val="000000"/>
                </a:solidFill>
              </a:rPr>
              <a:t>loro</a:t>
            </a:r>
            <a:r>
              <a:rPr lang="en-US" sz="2000" dirty="0">
                <a:solidFill>
                  <a:srgbClr val="000000"/>
                </a:solidFill>
              </a:rPr>
              <a:t> </a:t>
            </a:r>
            <a:r>
              <a:rPr lang="en-US" sz="2000" dirty="0" err="1">
                <a:solidFill>
                  <a:srgbClr val="000000"/>
                </a:solidFill>
              </a:rPr>
              <a:t>bassa</a:t>
            </a:r>
            <a:r>
              <a:rPr lang="en-US" sz="2000" dirty="0">
                <a:solidFill>
                  <a:srgbClr val="000000"/>
                </a:solidFill>
              </a:rPr>
              <a:t> </a:t>
            </a:r>
            <a:r>
              <a:rPr lang="en-US" sz="2000" dirty="0" err="1">
                <a:solidFill>
                  <a:srgbClr val="000000"/>
                </a:solidFill>
              </a:rPr>
              <a:t>produttività</a:t>
            </a:r>
            <a:r>
              <a:rPr lang="en-US" sz="2000" dirty="0">
                <a:solidFill>
                  <a:srgbClr val="000000"/>
                </a:solidFill>
              </a:rPr>
              <a:t>, </a:t>
            </a:r>
            <a:r>
              <a:rPr lang="en-US" sz="2000" dirty="0" err="1">
                <a:solidFill>
                  <a:srgbClr val="000000"/>
                </a:solidFill>
              </a:rPr>
              <a:t>sono</a:t>
            </a:r>
            <a:r>
              <a:rPr lang="en-US" sz="2000" dirty="0">
                <a:solidFill>
                  <a:srgbClr val="000000"/>
                </a:solidFill>
              </a:rPr>
              <a:t> </a:t>
            </a:r>
            <a:r>
              <a:rPr lang="en-US" sz="2000" dirty="0" err="1">
                <a:solidFill>
                  <a:srgbClr val="000000"/>
                </a:solidFill>
              </a:rPr>
              <a:t>responsabili</a:t>
            </a:r>
            <a:r>
              <a:rPr lang="en-US" sz="2000" dirty="0">
                <a:solidFill>
                  <a:srgbClr val="000000"/>
                </a:solidFill>
              </a:rPr>
              <a:t> </a:t>
            </a:r>
            <a:r>
              <a:rPr lang="en-US" sz="2000" dirty="0" err="1">
                <a:solidFill>
                  <a:srgbClr val="000000"/>
                </a:solidFill>
              </a:rPr>
              <a:t>della</a:t>
            </a:r>
            <a:r>
              <a:rPr lang="en-US" sz="2000" dirty="0">
                <a:solidFill>
                  <a:srgbClr val="000000"/>
                </a:solidFill>
              </a:rPr>
              <a:t> gran </a:t>
            </a:r>
            <a:r>
              <a:rPr lang="en-US" sz="2000" dirty="0" err="1">
                <a:solidFill>
                  <a:srgbClr val="000000"/>
                </a:solidFill>
              </a:rPr>
              <a:t>parte</a:t>
            </a:r>
            <a:r>
              <a:rPr lang="en-US" sz="2000" dirty="0">
                <a:solidFill>
                  <a:srgbClr val="000000"/>
                </a:solidFill>
              </a:rPr>
              <a:t> </a:t>
            </a:r>
            <a:r>
              <a:rPr lang="en-US" sz="2000" dirty="0" err="1">
                <a:solidFill>
                  <a:srgbClr val="000000"/>
                </a:solidFill>
              </a:rPr>
              <a:t>della</a:t>
            </a:r>
            <a:r>
              <a:rPr lang="en-US" sz="2000" dirty="0">
                <a:solidFill>
                  <a:srgbClr val="000000"/>
                </a:solidFill>
              </a:rPr>
              <a:t> </a:t>
            </a:r>
            <a:r>
              <a:rPr lang="en-US" sz="2000" dirty="0" err="1">
                <a:solidFill>
                  <a:srgbClr val="000000"/>
                </a:solidFill>
              </a:rPr>
              <a:t>produzione</a:t>
            </a:r>
            <a:r>
              <a:rPr lang="en-US" sz="2000" dirty="0">
                <a:solidFill>
                  <a:srgbClr val="000000"/>
                </a:solidFill>
              </a:rPr>
              <a:t> </a:t>
            </a:r>
            <a:r>
              <a:rPr lang="en-US" sz="2000" dirty="0" err="1">
                <a:solidFill>
                  <a:srgbClr val="000000"/>
                </a:solidFill>
              </a:rPr>
              <a:t>primaria</a:t>
            </a:r>
            <a:r>
              <a:rPr lang="en-US" sz="2000" dirty="0">
                <a:solidFill>
                  <a:srgbClr val="000000"/>
                </a:solidFill>
              </a:rPr>
              <a:t> in </a:t>
            </a:r>
            <a:r>
              <a:rPr lang="en-US" sz="2000" dirty="0" err="1">
                <a:solidFill>
                  <a:srgbClr val="000000"/>
                </a:solidFill>
              </a:rPr>
              <a:t>quanto</a:t>
            </a:r>
            <a:r>
              <a:rPr lang="en-US" sz="2000" dirty="0">
                <a:solidFill>
                  <a:srgbClr val="000000"/>
                </a:solidFill>
              </a:rPr>
              <a:t> </a:t>
            </a:r>
            <a:r>
              <a:rPr lang="en-US" sz="2000" dirty="0" err="1">
                <a:solidFill>
                  <a:srgbClr val="000000"/>
                </a:solidFill>
              </a:rPr>
              <a:t>costituiscono</a:t>
            </a:r>
            <a:r>
              <a:rPr lang="en-US" sz="2000" dirty="0">
                <a:solidFill>
                  <a:srgbClr val="000000"/>
                </a:solidFill>
              </a:rPr>
              <a:t> il 71% </a:t>
            </a:r>
            <a:r>
              <a:rPr lang="en-US" sz="2000" dirty="0" err="1">
                <a:solidFill>
                  <a:srgbClr val="000000"/>
                </a:solidFill>
              </a:rPr>
              <a:t>della</a:t>
            </a:r>
            <a:r>
              <a:rPr lang="en-US" sz="2000" dirty="0">
                <a:solidFill>
                  <a:srgbClr val="000000"/>
                </a:solidFill>
              </a:rPr>
              <a:t> </a:t>
            </a:r>
            <a:r>
              <a:rPr lang="en-US" sz="2000" dirty="0" err="1">
                <a:solidFill>
                  <a:srgbClr val="000000"/>
                </a:solidFill>
              </a:rPr>
              <a:t>superficie</a:t>
            </a:r>
            <a:r>
              <a:rPr lang="en-US" sz="2000" dirty="0">
                <a:solidFill>
                  <a:srgbClr val="000000"/>
                </a:solidFill>
              </a:rPr>
              <a:t> </a:t>
            </a:r>
            <a:r>
              <a:rPr lang="en-US" sz="2000" dirty="0" err="1">
                <a:solidFill>
                  <a:srgbClr val="000000"/>
                </a:solidFill>
              </a:rPr>
              <a:t>terrestre</a:t>
            </a:r>
            <a:r>
              <a:rPr lang="en-US" sz="2000" dirty="0">
                <a:solidFill>
                  <a:srgbClr val="000000"/>
                </a:solidFill>
              </a:rPr>
              <a:t>.</a:t>
            </a:r>
          </a:p>
        </p:txBody>
      </p:sp>
    </p:spTree>
    <p:extLst>
      <p:ext uri="{BB962C8B-B14F-4D97-AF65-F5344CB8AC3E}">
        <p14:creationId xmlns:p14="http://schemas.microsoft.com/office/powerpoint/2010/main" val="658193123"/>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diritto 5">
            <a:extLst>
              <a:ext uri="{FF2B5EF4-FFF2-40B4-BE49-F238E27FC236}">
                <a16:creationId xmlns:a16="http://schemas.microsoft.com/office/drawing/2014/main" xmlns="" id="{ED6DC112-F943-4503-AB56-E6629A4ACC9C}"/>
              </a:ext>
            </a:extLst>
          </p:cNvPr>
          <p:cNvCxnSpPr>
            <a:cxnSpLocks/>
          </p:cNvCxnSpPr>
          <p:nvPr/>
        </p:nvCxnSpPr>
        <p:spPr>
          <a:xfrm>
            <a:off x="7673009" y="720299"/>
            <a:ext cx="4518991" cy="857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xmlns="" id="{6D37B464-20C2-4FBF-846D-6D9991A1130F}"/>
              </a:ext>
            </a:extLst>
          </p:cNvPr>
          <p:cNvPicPr>
            <a:picLocks noChangeAspect="1"/>
          </p:cNvPicPr>
          <p:nvPr/>
        </p:nvPicPr>
        <p:blipFill>
          <a:blip r:embed="rId2"/>
          <a:stretch>
            <a:fillRect/>
          </a:stretch>
        </p:blipFill>
        <p:spPr>
          <a:xfrm>
            <a:off x="7619603" y="1084588"/>
            <a:ext cx="73158" cy="5773412"/>
          </a:xfrm>
          <a:prstGeom prst="rect">
            <a:avLst/>
          </a:prstGeom>
        </p:spPr>
      </p:pic>
      <p:pic>
        <p:nvPicPr>
          <p:cNvPr id="11" name="Immagine 10">
            <a:extLst>
              <a:ext uri="{FF2B5EF4-FFF2-40B4-BE49-F238E27FC236}">
                <a16:creationId xmlns:a16="http://schemas.microsoft.com/office/drawing/2014/main" xmlns="" id="{BED42A33-6167-4A87-90D8-F084541D0C52}"/>
              </a:ext>
            </a:extLst>
          </p:cNvPr>
          <p:cNvPicPr>
            <a:picLocks noChangeAspect="1"/>
          </p:cNvPicPr>
          <p:nvPr/>
        </p:nvPicPr>
        <p:blipFill>
          <a:blip r:embed="rId3"/>
          <a:stretch>
            <a:fillRect/>
          </a:stretch>
        </p:blipFill>
        <p:spPr>
          <a:xfrm>
            <a:off x="3126461" y="6534910"/>
            <a:ext cx="4529721" cy="18290"/>
          </a:xfrm>
          <a:prstGeom prst="rect">
            <a:avLst/>
          </a:prstGeom>
        </p:spPr>
      </p:pic>
      <p:pic>
        <p:nvPicPr>
          <p:cNvPr id="13" name="Immagine 12">
            <a:extLst>
              <a:ext uri="{FF2B5EF4-FFF2-40B4-BE49-F238E27FC236}">
                <a16:creationId xmlns:a16="http://schemas.microsoft.com/office/drawing/2014/main" xmlns="" id="{61F33874-D46B-4F53-AF52-84DA28E3AFE1}"/>
              </a:ext>
            </a:extLst>
          </p:cNvPr>
          <p:cNvPicPr>
            <a:picLocks noChangeAspect="1"/>
          </p:cNvPicPr>
          <p:nvPr/>
        </p:nvPicPr>
        <p:blipFill>
          <a:blip r:embed="rId4"/>
          <a:stretch>
            <a:fillRect/>
          </a:stretch>
        </p:blipFill>
        <p:spPr>
          <a:xfrm>
            <a:off x="7156267" y="5863793"/>
            <a:ext cx="1072989" cy="1054699"/>
          </a:xfrm>
          <a:prstGeom prst="rect">
            <a:avLst/>
          </a:prstGeom>
        </p:spPr>
      </p:pic>
      <p:pic>
        <p:nvPicPr>
          <p:cNvPr id="14" name="Immagine 13">
            <a:extLst>
              <a:ext uri="{FF2B5EF4-FFF2-40B4-BE49-F238E27FC236}">
                <a16:creationId xmlns:a16="http://schemas.microsoft.com/office/drawing/2014/main" xmlns="" id="{4E06F19A-85A5-4618-8B4C-03A12D7F37B3}"/>
              </a:ext>
            </a:extLst>
          </p:cNvPr>
          <p:cNvPicPr>
            <a:picLocks noChangeAspect="1"/>
          </p:cNvPicPr>
          <p:nvPr/>
        </p:nvPicPr>
        <p:blipFill>
          <a:blip r:embed="rId5"/>
          <a:stretch>
            <a:fillRect/>
          </a:stretch>
        </p:blipFill>
        <p:spPr>
          <a:xfrm>
            <a:off x="6994415" y="5773412"/>
            <a:ext cx="731583" cy="719390"/>
          </a:xfrm>
          <a:prstGeom prst="rect">
            <a:avLst/>
          </a:prstGeom>
        </p:spPr>
      </p:pic>
      <p:pic>
        <p:nvPicPr>
          <p:cNvPr id="15" name="Immagine 14">
            <a:extLst>
              <a:ext uri="{FF2B5EF4-FFF2-40B4-BE49-F238E27FC236}">
                <a16:creationId xmlns:a16="http://schemas.microsoft.com/office/drawing/2014/main" xmlns="" id="{84A0B84A-D999-489E-B42F-BEDD46D50E14}"/>
              </a:ext>
            </a:extLst>
          </p:cNvPr>
          <p:cNvPicPr>
            <a:picLocks noChangeAspect="1"/>
          </p:cNvPicPr>
          <p:nvPr/>
        </p:nvPicPr>
        <p:blipFill>
          <a:blip r:embed="rId6"/>
          <a:stretch>
            <a:fillRect/>
          </a:stretch>
        </p:blipFill>
        <p:spPr>
          <a:xfrm>
            <a:off x="185529" y="1054433"/>
            <a:ext cx="608738" cy="598592"/>
          </a:xfrm>
          <a:prstGeom prst="rect">
            <a:avLst/>
          </a:prstGeom>
        </p:spPr>
      </p:pic>
      <p:pic>
        <p:nvPicPr>
          <p:cNvPr id="16" name="Immagine 15">
            <a:extLst>
              <a:ext uri="{FF2B5EF4-FFF2-40B4-BE49-F238E27FC236}">
                <a16:creationId xmlns:a16="http://schemas.microsoft.com/office/drawing/2014/main" xmlns="" id="{41EC733F-4EC0-4FF3-B545-FF6FA7735910}"/>
              </a:ext>
            </a:extLst>
          </p:cNvPr>
          <p:cNvPicPr>
            <a:picLocks noChangeAspect="1"/>
          </p:cNvPicPr>
          <p:nvPr/>
        </p:nvPicPr>
        <p:blipFill>
          <a:blip r:embed="rId7"/>
          <a:stretch>
            <a:fillRect/>
          </a:stretch>
        </p:blipFill>
        <p:spPr>
          <a:xfrm>
            <a:off x="11489435" y="-17990"/>
            <a:ext cx="755970" cy="1371719"/>
          </a:xfrm>
          <a:prstGeom prst="rect">
            <a:avLst/>
          </a:prstGeom>
        </p:spPr>
      </p:pic>
      <p:pic>
        <p:nvPicPr>
          <p:cNvPr id="17" name="Immagine 16">
            <a:extLst>
              <a:ext uri="{FF2B5EF4-FFF2-40B4-BE49-F238E27FC236}">
                <a16:creationId xmlns:a16="http://schemas.microsoft.com/office/drawing/2014/main" xmlns="" id="{728C4BAF-38E2-4937-B97F-050EAED28A70}"/>
              </a:ext>
            </a:extLst>
          </p:cNvPr>
          <p:cNvPicPr>
            <a:picLocks noChangeAspect="1"/>
          </p:cNvPicPr>
          <p:nvPr/>
        </p:nvPicPr>
        <p:blipFill>
          <a:blip r:embed="rId4"/>
          <a:stretch>
            <a:fillRect/>
          </a:stretch>
        </p:blipFill>
        <p:spPr>
          <a:xfrm flipH="1">
            <a:off x="7472027" y="964165"/>
            <a:ext cx="507942" cy="527350"/>
          </a:xfrm>
          <a:prstGeom prst="rect">
            <a:avLst/>
          </a:prstGeom>
        </p:spPr>
      </p:pic>
      <p:sp>
        <p:nvSpPr>
          <p:cNvPr id="2" name="CasellaDiTesto 1">
            <a:extLst>
              <a:ext uri="{FF2B5EF4-FFF2-40B4-BE49-F238E27FC236}">
                <a16:creationId xmlns:a16="http://schemas.microsoft.com/office/drawing/2014/main" xmlns="" id="{FF16276E-FEEA-5B4B-B237-572A7AF22670}"/>
              </a:ext>
            </a:extLst>
          </p:cNvPr>
          <p:cNvSpPr txBox="1"/>
          <p:nvPr/>
        </p:nvSpPr>
        <p:spPr>
          <a:xfrm>
            <a:off x="745823" y="1337241"/>
            <a:ext cx="6579476" cy="2031325"/>
          </a:xfrm>
          <a:prstGeom prst="rect">
            <a:avLst/>
          </a:prstGeom>
          <a:noFill/>
        </p:spPr>
        <p:txBody>
          <a:bodyPr wrap="square" rtlCol="0">
            <a:spAutoFit/>
          </a:bodyPr>
          <a:lstStyle/>
          <a:p>
            <a:r>
              <a:rPr lang="it-IT" dirty="0"/>
              <a:t>L’energia entra nel territorio sotto forma di luce solare. Gli animali nutrendosi delle piante utilizzano parte di questa energia chimica immagazzinata nei composti organici. In ogni paesaggio l’energia viene in parte dispersa nell’ambiente sotto forma di calore. Non tutti gli ecosistemi dipendono dal sole: ad esempio i camini </a:t>
            </a:r>
            <a:r>
              <a:rPr lang="it-IT" dirty="0" err="1"/>
              <a:t>idrotermici</a:t>
            </a:r>
            <a:r>
              <a:rPr lang="it-IT" dirty="0"/>
              <a:t> degli abissi oceanici sono alimentati dall’energia chimica di composti inorganici</a:t>
            </a:r>
          </a:p>
        </p:txBody>
      </p:sp>
      <p:sp>
        <p:nvSpPr>
          <p:cNvPr id="3" name="CasellaDiTesto 2">
            <a:extLst>
              <a:ext uri="{FF2B5EF4-FFF2-40B4-BE49-F238E27FC236}">
                <a16:creationId xmlns:a16="http://schemas.microsoft.com/office/drawing/2014/main" xmlns="" id="{E6B8E20C-DD97-BF4B-9487-02EEC848FA4B}"/>
              </a:ext>
            </a:extLst>
          </p:cNvPr>
          <p:cNvSpPr txBox="1"/>
          <p:nvPr/>
        </p:nvSpPr>
        <p:spPr>
          <a:xfrm>
            <a:off x="984571" y="459793"/>
            <a:ext cx="4674678" cy="707886"/>
          </a:xfrm>
          <a:prstGeom prst="rect">
            <a:avLst/>
          </a:prstGeom>
          <a:noFill/>
        </p:spPr>
        <p:txBody>
          <a:bodyPr wrap="none" rtlCol="0">
            <a:spAutoFit/>
          </a:bodyPr>
          <a:lstStyle/>
          <a:p>
            <a:r>
              <a:rPr lang="it-IT" sz="4000" dirty="0">
                <a:latin typeface="Modern Love" pitchFamily="82" charset="0"/>
              </a:rPr>
              <a:t>Il flusso di energia</a:t>
            </a:r>
          </a:p>
        </p:txBody>
      </p:sp>
      <p:pic>
        <p:nvPicPr>
          <p:cNvPr id="10242" name="Picture 2" descr="flussi di energia e produttività">
            <a:extLst>
              <a:ext uri="{FF2B5EF4-FFF2-40B4-BE49-F238E27FC236}">
                <a16:creationId xmlns:a16="http://schemas.microsoft.com/office/drawing/2014/main" xmlns="" id="{7615A136-A423-9745-8433-F7B3F6A051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939" y="3429000"/>
            <a:ext cx="5266499" cy="337479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l flusso di energia">
            <a:extLst>
              <a:ext uri="{FF2B5EF4-FFF2-40B4-BE49-F238E27FC236}">
                <a16:creationId xmlns:a16="http://schemas.microsoft.com/office/drawing/2014/main" xmlns="" id="{DBEB596A-C432-3C44-BC49-F39D8D8C57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8577" y="294125"/>
            <a:ext cx="2997200" cy="27178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L'analisi del fenomeno – il pianeta che cambia">
            <a:extLst>
              <a:ext uri="{FF2B5EF4-FFF2-40B4-BE49-F238E27FC236}">
                <a16:creationId xmlns:a16="http://schemas.microsoft.com/office/drawing/2014/main" xmlns="" id="{2F05DC51-CCDF-4145-A467-C3DD9C8890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1369" y="2887702"/>
            <a:ext cx="3470305" cy="3782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313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4DB50AF-4B45-4F19-AC6E-9D4EE03A3FFA}"/>
              </a:ext>
            </a:extLst>
          </p:cNvPr>
          <p:cNvSpPr>
            <a:spLocks noGrp="1"/>
          </p:cNvSpPr>
          <p:nvPr>
            <p:ph type="ctrTitle"/>
          </p:nvPr>
        </p:nvSpPr>
        <p:spPr>
          <a:xfrm>
            <a:off x="1412789" y="-1193800"/>
            <a:ext cx="9144000" cy="2387600"/>
          </a:xfrm>
        </p:spPr>
        <p:txBody>
          <a:bodyPr/>
          <a:lstStyle/>
          <a:p>
            <a:r>
              <a:rPr lang="it-IT" dirty="0">
                <a:solidFill>
                  <a:schemeClr val="bg1"/>
                </a:solidFill>
                <a:latin typeface="Times New Roman" panose="02020603050405020304" pitchFamily="18" charset="0"/>
                <a:cs typeface="Times New Roman" panose="02020603050405020304" pitchFamily="18" charset="0"/>
              </a:rPr>
              <a:t>AGENDA 2030</a:t>
            </a:r>
          </a:p>
        </p:txBody>
      </p:sp>
      <p:sp>
        <p:nvSpPr>
          <p:cNvPr id="3" name="Sottotitolo 2">
            <a:extLst>
              <a:ext uri="{FF2B5EF4-FFF2-40B4-BE49-F238E27FC236}">
                <a16:creationId xmlns:a16="http://schemas.microsoft.com/office/drawing/2014/main" xmlns="" id="{1059838E-5C47-459A-841D-12A74BA893B7}"/>
              </a:ext>
            </a:extLst>
          </p:cNvPr>
          <p:cNvSpPr>
            <a:spLocks noGrp="1"/>
          </p:cNvSpPr>
          <p:nvPr>
            <p:ph type="subTitle" idx="1"/>
          </p:nvPr>
        </p:nvSpPr>
        <p:spPr>
          <a:xfrm>
            <a:off x="4487594" y="5407998"/>
            <a:ext cx="7704406" cy="710470"/>
          </a:xfrm>
        </p:spPr>
        <p:txBody>
          <a:bodyPr>
            <a:normAutofit lnSpcReduction="10000"/>
          </a:bodyPr>
          <a:lstStyle/>
          <a:p>
            <a:pPr algn="r"/>
            <a:r>
              <a:rPr lang="it-IT" dirty="0">
                <a:solidFill>
                  <a:schemeClr val="bg1"/>
                </a:solidFill>
                <a:latin typeface="Avenir Next LT Pro Light" panose="020B0304020202020204" pitchFamily="34" charset="0"/>
              </a:rPr>
              <a:t>Analisi degli articoli 9 (comma 2) e 10 (comma 1) della Costituzione italiana</a:t>
            </a:r>
          </a:p>
        </p:txBody>
      </p:sp>
      <p:sp>
        <p:nvSpPr>
          <p:cNvPr id="4" name="CasellaDiTesto 3">
            <a:extLst>
              <a:ext uri="{FF2B5EF4-FFF2-40B4-BE49-F238E27FC236}">
                <a16:creationId xmlns:a16="http://schemas.microsoft.com/office/drawing/2014/main" xmlns="" id="{946634C3-CD1F-433F-BB32-0ED14AF808CB}"/>
              </a:ext>
            </a:extLst>
          </p:cNvPr>
          <p:cNvSpPr txBox="1"/>
          <p:nvPr/>
        </p:nvSpPr>
        <p:spPr>
          <a:xfrm>
            <a:off x="214183" y="4609071"/>
            <a:ext cx="1812324" cy="2308324"/>
          </a:xfrm>
          <a:prstGeom prst="rect">
            <a:avLst/>
          </a:prstGeom>
          <a:noFill/>
        </p:spPr>
        <p:txBody>
          <a:bodyPr wrap="square" rtlCol="0">
            <a:spAutoFit/>
          </a:bodyPr>
          <a:lstStyle/>
          <a:p>
            <a:r>
              <a:rPr lang="it-IT" sz="1800" i="1" dirty="0">
                <a:solidFill>
                  <a:schemeClr val="bg1"/>
                </a:solidFill>
                <a:latin typeface="Monotype Corsiva" panose="03010101010201010101" pitchFamily="66" charset="0"/>
              </a:rPr>
              <a:t>A cura di: </a:t>
            </a:r>
          </a:p>
          <a:p>
            <a:r>
              <a:rPr lang="it-IT" sz="1800" i="1" dirty="0">
                <a:solidFill>
                  <a:schemeClr val="bg1"/>
                </a:solidFill>
                <a:latin typeface="Monotype Corsiva" panose="03010101010201010101" pitchFamily="66" charset="0"/>
              </a:rPr>
              <a:t>Nicol Martellucci, Alessia Caiola, Fabiana Carretta, Fabiola Mancinelli, Consiglia Altieri, Ilaria Pavone.</a:t>
            </a:r>
          </a:p>
          <a:p>
            <a:endParaRPr lang="it-IT" dirty="0"/>
          </a:p>
        </p:txBody>
      </p:sp>
    </p:spTree>
    <p:extLst>
      <p:ext uri="{BB962C8B-B14F-4D97-AF65-F5344CB8AC3E}">
        <p14:creationId xmlns:p14="http://schemas.microsoft.com/office/powerpoint/2010/main" val="1167188485"/>
      </p:ext>
    </p:extLst>
  </p:cSld>
  <p:clrMapOvr>
    <a:masterClrMapping/>
  </p:clrMapOvr>
  <mc:AlternateContent xmlns:mc="http://schemas.openxmlformats.org/markup-compatibility/2006" xmlns:p14="http://schemas.microsoft.com/office/powerpoint/2010/main">
    <mc:Choice Requires="p14">
      <p:transition spd="slow" p14:dur="3000">
        <p14:glitter pattern="hexagon"/>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03DE6968-02BF-4EB8-ABD3-65704503B672}"/>
              </a:ext>
            </a:extLst>
          </p:cNvPr>
          <p:cNvPicPr>
            <a:picLocks noChangeAspect="1"/>
          </p:cNvPicPr>
          <p:nvPr/>
        </p:nvPicPr>
        <p:blipFill>
          <a:blip r:embed="rId2"/>
          <a:stretch>
            <a:fillRect/>
          </a:stretch>
        </p:blipFill>
        <p:spPr>
          <a:xfrm>
            <a:off x="11436030" y="0"/>
            <a:ext cx="755970" cy="1371719"/>
          </a:xfrm>
          <a:prstGeom prst="rect">
            <a:avLst/>
          </a:prstGeom>
        </p:spPr>
      </p:pic>
      <p:sp>
        <p:nvSpPr>
          <p:cNvPr id="6" name="CasellaDiTesto 5">
            <a:extLst>
              <a:ext uri="{FF2B5EF4-FFF2-40B4-BE49-F238E27FC236}">
                <a16:creationId xmlns:a16="http://schemas.microsoft.com/office/drawing/2014/main" xmlns="" id="{40BED86D-0018-497D-8C46-8049F5258B44}"/>
              </a:ext>
            </a:extLst>
          </p:cNvPr>
          <p:cNvSpPr txBox="1"/>
          <p:nvPr/>
        </p:nvSpPr>
        <p:spPr>
          <a:xfrm>
            <a:off x="106017" y="130274"/>
            <a:ext cx="7460974" cy="830997"/>
          </a:xfrm>
          <a:prstGeom prst="rect">
            <a:avLst/>
          </a:prstGeom>
          <a:noFill/>
        </p:spPr>
        <p:txBody>
          <a:bodyPr wrap="square">
            <a:spAutoFit/>
          </a:bodyPr>
          <a:lstStyle/>
          <a:p>
            <a:r>
              <a:rPr lang="it-IT" sz="4800" dirty="0">
                <a:latin typeface="Modern Love" panose="04090805081005020601" pitchFamily="82" charset="0"/>
              </a:rPr>
              <a:t>Trasmissione di energia</a:t>
            </a:r>
          </a:p>
        </p:txBody>
      </p:sp>
      <p:cxnSp>
        <p:nvCxnSpPr>
          <p:cNvPr id="8" name="Connettore diritto 7">
            <a:extLst>
              <a:ext uri="{FF2B5EF4-FFF2-40B4-BE49-F238E27FC236}">
                <a16:creationId xmlns:a16="http://schemas.microsoft.com/office/drawing/2014/main" xmlns="" id="{5C6EE62D-DD93-4339-95F2-F736E6F2D13A}"/>
              </a:ext>
            </a:extLst>
          </p:cNvPr>
          <p:cNvCxnSpPr>
            <a:stCxn id="6" idx="3"/>
            <a:endCxn id="4" idx="1"/>
          </p:cNvCxnSpPr>
          <p:nvPr/>
        </p:nvCxnSpPr>
        <p:spPr>
          <a:xfrm>
            <a:off x="7566991" y="545773"/>
            <a:ext cx="3869039" cy="140087"/>
          </a:xfrm>
          <a:prstGeom prst="line">
            <a:avLst/>
          </a:prstGeom>
        </p:spPr>
        <p:style>
          <a:lnRef idx="2">
            <a:schemeClr val="accent6"/>
          </a:lnRef>
          <a:fillRef idx="0">
            <a:schemeClr val="accent6"/>
          </a:fillRef>
          <a:effectRef idx="1">
            <a:schemeClr val="accent6"/>
          </a:effectRef>
          <a:fontRef idx="minor">
            <a:schemeClr val="tx1"/>
          </a:fontRef>
        </p:style>
      </p:cxnSp>
      <p:sp>
        <p:nvSpPr>
          <p:cNvPr id="14" name="CasellaDiTesto 13">
            <a:extLst>
              <a:ext uri="{FF2B5EF4-FFF2-40B4-BE49-F238E27FC236}">
                <a16:creationId xmlns:a16="http://schemas.microsoft.com/office/drawing/2014/main" xmlns="" id="{587B8098-319F-4C53-8CDD-7182CD5AF7FD}"/>
              </a:ext>
            </a:extLst>
          </p:cNvPr>
          <p:cNvSpPr txBox="1"/>
          <p:nvPr/>
        </p:nvSpPr>
        <p:spPr>
          <a:xfrm>
            <a:off x="5552661" y="2975113"/>
            <a:ext cx="914400" cy="914400"/>
          </a:xfrm>
          <a:prstGeom prst="rect">
            <a:avLst/>
          </a:prstGeom>
          <a:noFill/>
        </p:spPr>
        <p:txBody>
          <a:bodyPr wrap="square" rtlCol="0">
            <a:spAutoFit/>
          </a:bodyPr>
          <a:lstStyle/>
          <a:p>
            <a:endParaRPr lang="it-IT" dirty="0"/>
          </a:p>
        </p:txBody>
      </p:sp>
      <p:cxnSp>
        <p:nvCxnSpPr>
          <p:cNvPr id="17" name="Connettore diritto 16">
            <a:extLst>
              <a:ext uri="{FF2B5EF4-FFF2-40B4-BE49-F238E27FC236}">
                <a16:creationId xmlns:a16="http://schemas.microsoft.com/office/drawing/2014/main" xmlns="" id="{C0711F82-DC7B-43B6-9DF1-FDD2237E6E3A}"/>
              </a:ext>
            </a:extLst>
          </p:cNvPr>
          <p:cNvCxnSpPr>
            <a:cxnSpLocks/>
          </p:cNvCxnSpPr>
          <p:nvPr/>
        </p:nvCxnSpPr>
        <p:spPr>
          <a:xfrm>
            <a:off x="6937409" y="1668392"/>
            <a:ext cx="0" cy="5189608"/>
          </a:xfrm>
          <a:prstGeom prst="line">
            <a:avLst/>
          </a:prstGeom>
        </p:spPr>
        <p:style>
          <a:lnRef idx="2">
            <a:schemeClr val="accent6"/>
          </a:lnRef>
          <a:fillRef idx="0">
            <a:schemeClr val="accent6"/>
          </a:fillRef>
          <a:effectRef idx="1">
            <a:schemeClr val="accent6"/>
          </a:effectRef>
          <a:fontRef idx="minor">
            <a:schemeClr val="tx1"/>
          </a:fontRef>
        </p:style>
      </p:cxnSp>
      <p:cxnSp>
        <p:nvCxnSpPr>
          <p:cNvPr id="21" name="Connettore diritto 20">
            <a:extLst>
              <a:ext uri="{FF2B5EF4-FFF2-40B4-BE49-F238E27FC236}">
                <a16:creationId xmlns:a16="http://schemas.microsoft.com/office/drawing/2014/main" xmlns="" id="{3793E2BA-74E1-42F4-878F-6FA19A81BBB5}"/>
              </a:ext>
            </a:extLst>
          </p:cNvPr>
          <p:cNvCxnSpPr/>
          <p:nvPr/>
        </p:nvCxnSpPr>
        <p:spPr>
          <a:xfrm>
            <a:off x="508375" y="6540980"/>
            <a:ext cx="7712766"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22" name="Immagine 21">
            <a:extLst>
              <a:ext uri="{FF2B5EF4-FFF2-40B4-BE49-F238E27FC236}">
                <a16:creationId xmlns:a16="http://schemas.microsoft.com/office/drawing/2014/main" xmlns="" id="{088F657C-F928-40C8-B14F-834D715472FE}"/>
              </a:ext>
            </a:extLst>
          </p:cNvPr>
          <p:cNvPicPr>
            <a:picLocks noChangeAspect="1"/>
          </p:cNvPicPr>
          <p:nvPr/>
        </p:nvPicPr>
        <p:blipFill>
          <a:blip r:embed="rId3"/>
          <a:stretch>
            <a:fillRect/>
          </a:stretch>
        </p:blipFill>
        <p:spPr>
          <a:xfrm>
            <a:off x="6704332" y="6240443"/>
            <a:ext cx="609653" cy="499696"/>
          </a:xfrm>
          <a:prstGeom prst="rect">
            <a:avLst/>
          </a:prstGeom>
        </p:spPr>
      </p:pic>
      <p:pic>
        <p:nvPicPr>
          <p:cNvPr id="23" name="Immagine 22">
            <a:extLst>
              <a:ext uri="{FF2B5EF4-FFF2-40B4-BE49-F238E27FC236}">
                <a16:creationId xmlns:a16="http://schemas.microsoft.com/office/drawing/2014/main" xmlns="" id="{BBD291C3-C95C-4BA3-8FF1-2CC415C2674D}"/>
              </a:ext>
            </a:extLst>
          </p:cNvPr>
          <p:cNvPicPr>
            <a:picLocks noChangeAspect="1"/>
          </p:cNvPicPr>
          <p:nvPr/>
        </p:nvPicPr>
        <p:blipFill>
          <a:blip r:embed="rId3"/>
          <a:stretch>
            <a:fillRect/>
          </a:stretch>
        </p:blipFill>
        <p:spPr>
          <a:xfrm>
            <a:off x="10295308" y="384062"/>
            <a:ext cx="609653" cy="597460"/>
          </a:xfrm>
          <a:prstGeom prst="rect">
            <a:avLst/>
          </a:prstGeom>
        </p:spPr>
      </p:pic>
      <p:cxnSp>
        <p:nvCxnSpPr>
          <p:cNvPr id="25" name="Connettore diritto 24">
            <a:extLst>
              <a:ext uri="{FF2B5EF4-FFF2-40B4-BE49-F238E27FC236}">
                <a16:creationId xmlns:a16="http://schemas.microsoft.com/office/drawing/2014/main" xmlns="" id="{92BC4EAB-2A1B-4A1E-8574-D1691264F568}"/>
              </a:ext>
            </a:extLst>
          </p:cNvPr>
          <p:cNvCxnSpPr/>
          <p:nvPr/>
        </p:nvCxnSpPr>
        <p:spPr>
          <a:xfrm>
            <a:off x="7060979" y="1668392"/>
            <a:ext cx="0" cy="5189608"/>
          </a:xfrm>
          <a:prstGeom prst="line">
            <a:avLst/>
          </a:prstGeom>
        </p:spPr>
        <p:style>
          <a:lnRef idx="2">
            <a:schemeClr val="accent6"/>
          </a:lnRef>
          <a:fillRef idx="0">
            <a:schemeClr val="accent6"/>
          </a:fillRef>
          <a:effectRef idx="1">
            <a:schemeClr val="accent6"/>
          </a:effectRef>
          <a:fontRef idx="minor">
            <a:schemeClr val="tx1"/>
          </a:fontRef>
        </p:style>
      </p:cxnSp>
      <p:pic>
        <p:nvPicPr>
          <p:cNvPr id="26" name="Immagine 25">
            <a:extLst>
              <a:ext uri="{FF2B5EF4-FFF2-40B4-BE49-F238E27FC236}">
                <a16:creationId xmlns:a16="http://schemas.microsoft.com/office/drawing/2014/main" xmlns="" id="{F112A3D2-99A5-4326-9A0C-93472911317B}"/>
              </a:ext>
            </a:extLst>
          </p:cNvPr>
          <p:cNvPicPr>
            <a:picLocks noChangeAspect="1"/>
          </p:cNvPicPr>
          <p:nvPr/>
        </p:nvPicPr>
        <p:blipFill>
          <a:blip r:embed="rId4"/>
          <a:stretch>
            <a:fillRect/>
          </a:stretch>
        </p:blipFill>
        <p:spPr>
          <a:xfrm>
            <a:off x="7156414" y="1371719"/>
            <a:ext cx="5035586" cy="2517793"/>
          </a:xfrm>
          <a:prstGeom prst="rect">
            <a:avLst/>
          </a:prstGeom>
        </p:spPr>
      </p:pic>
      <p:pic>
        <p:nvPicPr>
          <p:cNvPr id="11" name="Immagine 10">
            <a:extLst>
              <a:ext uri="{FF2B5EF4-FFF2-40B4-BE49-F238E27FC236}">
                <a16:creationId xmlns:a16="http://schemas.microsoft.com/office/drawing/2014/main" xmlns="" id="{BB5F8A0A-40C7-4708-AF6E-40C28312B2D4}"/>
              </a:ext>
            </a:extLst>
          </p:cNvPr>
          <p:cNvPicPr>
            <a:picLocks noChangeAspect="1"/>
          </p:cNvPicPr>
          <p:nvPr/>
        </p:nvPicPr>
        <p:blipFill>
          <a:blip r:embed="rId5"/>
          <a:stretch>
            <a:fillRect/>
          </a:stretch>
        </p:blipFill>
        <p:spPr>
          <a:xfrm>
            <a:off x="7060979" y="1010896"/>
            <a:ext cx="506012" cy="530398"/>
          </a:xfrm>
          <a:prstGeom prst="rect">
            <a:avLst/>
          </a:prstGeom>
        </p:spPr>
      </p:pic>
      <p:pic>
        <p:nvPicPr>
          <p:cNvPr id="27" name="Immagine 26">
            <a:extLst>
              <a:ext uri="{FF2B5EF4-FFF2-40B4-BE49-F238E27FC236}">
                <a16:creationId xmlns:a16="http://schemas.microsoft.com/office/drawing/2014/main" xmlns="" id="{24A2D71B-C7AE-4F9D-91C4-FADC72654141}"/>
              </a:ext>
            </a:extLst>
          </p:cNvPr>
          <p:cNvPicPr>
            <a:picLocks noChangeAspect="1"/>
          </p:cNvPicPr>
          <p:nvPr/>
        </p:nvPicPr>
        <p:blipFill>
          <a:blip r:embed="rId6"/>
          <a:stretch>
            <a:fillRect/>
          </a:stretch>
        </p:blipFill>
        <p:spPr>
          <a:xfrm>
            <a:off x="7156413" y="3889512"/>
            <a:ext cx="5035587" cy="2517995"/>
          </a:xfrm>
          <a:prstGeom prst="rect">
            <a:avLst/>
          </a:prstGeom>
        </p:spPr>
      </p:pic>
      <p:pic>
        <p:nvPicPr>
          <p:cNvPr id="12" name="Immagine 11">
            <a:extLst>
              <a:ext uri="{FF2B5EF4-FFF2-40B4-BE49-F238E27FC236}">
                <a16:creationId xmlns:a16="http://schemas.microsoft.com/office/drawing/2014/main" xmlns="" id="{F0116160-783C-43A5-88AB-EB8F52A99CED}"/>
              </a:ext>
            </a:extLst>
          </p:cNvPr>
          <p:cNvPicPr>
            <a:picLocks noChangeAspect="1"/>
          </p:cNvPicPr>
          <p:nvPr/>
        </p:nvPicPr>
        <p:blipFill>
          <a:blip r:embed="rId7"/>
          <a:stretch>
            <a:fillRect/>
          </a:stretch>
        </p:blipFill>
        <p:spPr>
          <a:xfrm>
            <a:off x="10676782" y="5486281"/>
            <a:ext cx="1072989" cy="1054699"/>
          </a:xfrm>
          <a:prstGeom prst="rect">
            <a:avLst/>
          </a:prstGeom>
        </p:spPr>
      </p:pic>
      <p:pic>
        <p:nvPicPr>
          <p:cNvPr id="13" name="Immagine 12">
            <a:extLst>
              <a:ext uri="{FF2B5EF4-FFF2-40B4-BE49-F238E27FC236}">
                <a16:creationId xmlns:a16="http://schemas.microsoft.com/office/drawing/2014/main" xmlns="" id="{104AF908-159D-426E-ABCA-BE202B2B4467}"/>
              </a:ext>
            </a:extLst>
          </p:cNvPr>
          <p:cNvPicPr>
            <a:picLocks noChangeAspect="1"/>
          </p:cNvPicPr>
          <p:nvPr/>
        </p:nvPicPr>
        <p:blipFill>
          <a:blip r:embed="rId8"/>
          <a:stretch>
            <a:fillRect/>
          </a:stretch>
        </p:blipFill>
        <p:spPr>
          <a:xfrm>
            <a:off x="10481693" y="5393768"/>
            <a:ext cx="731583" cy="719390"/>
          </a:xfrm>
          <a:prstGeom prst="rect">
            <a:avLst/>
          </a:prstGeom>
        </p:spPr>
      </p:pic>
      <p:pic>
        <p:nvPicPr>
          <p:cNvPr id="28" name="Immagine 27">
            <a:extLst>
              <a:ext uri="{FF2B5EF4-FFF2-40B4-BE49-F238E27FC236}">
                <a16:creationId xmlns:a16="http://schemas.microsoft.com/office/drawing/2014/main" xmlns="" id="{2355FFD3-14FE-4314-BC1F-87E8A509B0DE}"/>
              </a:ext>
            </a:extLst>
          </p:cNvPr>
          <p:cNvPicPr>
            <a:picLocks noChangeAspect="1"/>
          </p:cNvPicPr>
          <p:nvPr/>
        </p:nvPicPr>
        <p:blipFill>
          <a:blip r:embed="rId9"/>
          <a:stretch>
            <a:fillRect/>
          </a:stretch>
        </p:blipFill>
        <p:spPr>
          <a:xfrm>
            <a:off x="2132385" y="5796049"/>
            <a:ext cx="372270" cy="390211"/>
          </a:xfrm>
          <a:prstGeom prst="rect">
            <a:avLst/>
          </a:prstGeom>
        </p:spPr>
      </p:pic>
      <p:sp>
        <p:nvSpPr>
          <p:cNvPr id="2" name="CasellaDiTesto 1">
            <a:extLst>
              <a:ext uri="{FF2B5EF4-FFF2-40B4-BE49-F238E27FC236}">
                <a16:creationId xmlns:a16="http://schemas.microsoft.com/office/drawing/2014/main" xmlns="" id="{3C9D6CBB-E25A-BC43-B325-7CF3B4D4DC88}"/>
              </a:ext>
            </a:extLst>
          </p:cNvPr>
          <p:cNvSpPr txBox="1"/>
          <p:nvPr/>
        </p:nvSpPr>
        <p:spPr>
          <a:xfrm>
            <a:off x="442810" y="833536"/>
            <a:ext cx="5871403" cy="3477875"/>
          </a:xfrm>
          <a:prstGeom prst="rect">
            <a:avLst/>
          </a:prstGeom>
          <a:noFill/>
        </p:spPr>
        <p:txBody>
          <a:bodyPr wrap="square" rtlCol="0">
            <a:spAutoFit/>
          </a:bodyPr>
          <a:lstStyle/>
          <a:p>
            <a:r>
              <a:rPr lang="it-IT" sz="2000" dirty="0"/>
              <a:t>Quando l’energia fluisce attraverso un ecosistema, viene in gran parte persa a ogni anello della catena alimentare. Nella  maggior parte degli ecosistemi, ad esempio,  gli erbivori riescono a mangiare solo una percentuale del materiale vegetale prodotto e non sono in grado di digerire tutto ciò che consumano. I due terzi dei composti organici che vengono assorbiti, inoltre, sono utilizzati come combustibile per la respirazione cellulare e solo l’energia chimica restante può essere convertita nella biomassa dell’erbivoro, disponibile per il livello trofico successivo.</a:t>
            </a:r>
          </a:p>
        </p:txBody>
      </p:sp>
      <p:pic>
        <p:nvPicPr>
          <p:cNvPr id="11266" name="Picture 2" descr="L'importanza degli animali erbivori - I Miei Animali">
            <a:extLst>
              <a:ext uri="{FF2B5EF4-FFF2-40B4-BE49-F238E27FC236}">
                <a16:creationId xmlns:a16="http://schemas.microsoft.com/office/drawing/2014/main" xmlns="" id="{C15D8951-E337-F34A-9E08-C2169F2978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5114" y="4174583"/>
            <a:ext cx="4385489" cy="243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282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3575CED-A209-7E4D-84FB-ABE328D01FB6}"/>
              </a:ext>
            </a:extLst>
          </p:cNvPr>
          <p:cNvSpPr>
            <a:spLocks noGrp="1"/>
          </p:cNvSpPr>
          <p:nvPr>
            <p:ph type="title"/>
          </p:nvPr>
        </p:nvSpPr>
        <p:spPr>
          <a:xfrm>
            <a:off x="838200" y="341294"/>
            <a:ext cx="10515600" cy="1325563"/>
          </a:xfrm>
        </p:spPr>
        <p:txBody>
          <a:bodyPr>
            <a:normAutofit/>
          </a:bodyPr>
          <a:lstStyle/>
          <a:p>
            <a:r>
              <a:rPr lang="it-IT" sz="4800" dirty="0">
                <a:solidFill>
                  <a:schemeClr val="bg1"/>
                </a:solidFill>
                <a:latin typeface="Modern Love" pitchFamily="82" charset="0"/>
              </a:rPr>
              <a:t>La </a:t>
            </a:r>
            <a:r>
              <a:rPr lang="it-IT" sz="4800" dirty="0">
                <a:latin typeface="Modern Love" pitchFamily="82" charset="0"/>
              </a:rPr>
              <a:t>la piramide dell’energia</a:t>
            </a:r>
          </a:p>
        </p:txBody>
      </p:sp>
      <p:sp>
        <p:nvSpPr>
          <p:cNvPr id="3" name="Segnaposto contenuto 2">
            <a:extLst>
              <a:ext uri="{FF2B5EF4-FFF2-40B4-BE49-F238E27FC236}">
                <a16:creationId xmlns:a16="http://schemas.microsoft.com/office/drawing/2014/main" xmlns="" id="{374897BC-E80A-C143-B4B9-7519D90FE66B}"/>
              </a:ext>
            </a:extLst>
          </p:cNvPr>
          <p:cNvSpPr>
            <a:spLocks noGrp="1"/>
          </p:cNvSpPr>
          <p:nvPr>
            <p:ph idx="1"/>
          </p:nvPr>
        </p:nvSpPr>
        <p:spPr>
          <a:xfrm>
            <a:off x="6501694" y="2140515"/>
            <a:ext cx="5758832" cy="4376191"/>
          </a:xfrm>
        </p:spPr>
        <p:txBody>
          <a:bodyPr anchor="ctr">
            <a:normAutofit/>
          </a:bodyPr>
          <a:lstStyle/>
          <a:p>
            <a:pPr marL="0" indent="0">
              <a:buNone/>
            </a:pPr>
            <a:r>
              <a:rPr lang="it-IT" sz="2000" dirty="0"/>
              <a:t>La piramide dell’energia, ci mostra graficamente questa dispersione energetica che avviene tra i vari passaggi di una catena alimentare. Ogni gradino corrisponde a un livello trofico, e la sua ampiezza indica la quantità di energia chimica immagazzinata nella sostanza organica. L'efficienza reale del trasferimento varia fra il 5 e 20%:ciò significa che l' 80-95% dell'energia di un livello trofico non viene trasferito mai a quello successivo. </a:t>
            </a:r>
          </a:p>
          <a:p>
            <a:pPr marL="0" indent="0">
              <a:buNone/>
            </a:pPr>
            <a:r>
              <a:rPr lang="it-IT" sz="2000" dirty="0"/>
              <a:t>In sostanza, possiamo notare che solo una minuscola frazione dell’energia immagazzinata attraverso la fotosintesi giunge ai consumatori terziari o quaternari; per questa ragione, in genere, i livelli trofici non sono più di quattro.</a:t>
            </a:r>
          </a:p>
        </p:txBody>
      </p:sp>
      <p:pic>
        <p:nvPicPr>
          <p:cNvPr id="12290" name="Picture 2" descr="Modelli di fenomeni ecologici: la piramide trofica">
            <a:extLst>
              <a:ext uri="{FF2B5EF4-FFF2-40B4-BE49-F238E27FC236}">
                <a16:creationId xmlns:a16="http://schemas.microsoft.com/office/drawing/2014/main" xmlns="" id="{97B2B7A6-CE8C-C747-B09A-C25C4DAA68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5" r="2" b="2"/>
          <a:stretch/>
        </p:blipFill>
        <p:spPr bwMode="auto">
          <a:xfrm>
            <a:off x="368700" y="2074333"/>
            <a:ext cx="5927416" cy="462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713464"/>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al rifiuto al nuovo: ecco come funziona il processo di riciclo della  spazzatura - RE.VETRO">
            <a:extLst>
              <a:ext uri="{FF2B5EF4-FFF2-40B4-BE49-F238E27FC236}">
                <a16:creationId xmlns:a16="http://schemas.microsoft.com/office/drawing/2014/main" xmlns="" id="{03ADBDC0-1213-C24B-8B60-7762E1A49CF5}"/>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1588" r="2" b="9183"/>
          <a:stretch/>
        </p:blipFill>
        <p:spPr bwMode="auto">
          <a:xfrm>
            <a:off x="-7567" y="-213865"/>
            <a:ext cx="81330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xmlns="" id="{C6AEDCBD-04ED-9441-8A8E-3C6667155313}"/>
              </a:ext>
            </a:extLst>
          </p:cNvPr>
          <p:cNvSpPr>
            <a:spLocks noGrp="1"/>
          </p:cNvSpPr>
          <p:nvPr>
            <p:ph type="title"/>
          </p:nvPr>
        </p:nvSpPr>
        <p:spPr>
          <a:xfrm>
            <a:off x="1078752" y="1054121"/>
            <a:ext cx="5452698" cy="1183351"/>
          </a:xfrm>
        </p:spPr>
        <p:txBody>
          <a:bodyPr>
            <a:normAutofit/>
          </a:bodyPr>
          <a:lstStyle/>
          <a:p>
            <a:r>
              <a:rPr lang="it-IT" sz="4000">
                <a:latin typeface="Modern Love" pitchFamily="82" charset="0"/>
              </a:rPr>
              <a:t>Il riciclaggio chimico</a:t>
            </a:r>
          </a:p>
        </p:txBody>
      </p:sp>
      <p:sp>
        <p:nvSpPr>
          <p:cNvPr id="3" name="Segnaposto contenuto 2">
            <a:extLst>
              <a:ext uri="{FF2B5EF4-FFF2-40B4-BE49-F238E27FC236}">
                <a16:creationId xmlns:a16="http://schemas.microsoft.com/office/drawing/2014/main" xmlns="" id="{C6B54370-8C73-C746-9A62-EB74A9E7D888}"/>
              </a:ext>
            </a:extLst>
          </p:cNvPr>
          <p:cNvSpPr>
            <a:spLocks noGrp="1"/>
          </p:cNvSpPr>
          <p:nvPr>
            <p:ph idx="1"/>
          </p:nvPr>
        </p:nvSpPr>
        <p:spPr>
          <a:xfrm>
            <a:off x="1045643" y="2076987"/>
            <a:ext cx="6057532" cy="3726892"/>
          </a:xfrm>
        </p:spPr>
        <p:txBody>
          <a:bodyPr>
            <a:normAutofit lnSpcReduction="10000"/>
          </a:bodyPr>
          <a:lstStyle/>
          <a:p>
            <a:pPr marL="0" indent="0">
              <a:buNone/>
            </a:pPr>
            <a:r>
              <a:rPr lang="it-IT" sz="2000" dirty="0"/>
              <a:t>Le sostanze chimiche devono essere riciclate</a:t>
            </a:r>
          </a:p>
          <a:p>
            <a:pPr marL="0" indent="0">
              <a:buNone/>
            </a:pPr>
            <a:r>
              <a:rPr lang="it-IT" sz="2000" dirty="0"/>
              <a:t> all'interno dell'ecosistema. Mentre l'energia solare è sempre disponibile, il rifornimento di elementi chimici è limitata. Gli elementi chimici come il carbonio e azoto, possono circolare tra l'aria, acqua e suolo(componenti abiotiche) e tra la comunità di un un ecosistema(componenti biotiche). Le piante, ricavano gli elementi, </a:t>
            </a:r>
            <a:r>
              <a:rPr lang="it-IT" sz="2000" dirty="0" err="1"/>
              <a:t>sottoforma</a:t>
            </a:r>
            <a:r>
              <a:rPr lang="it-IT" sz="2000" dirty="0"/>
              <a:t> inorganica dall'aria, fissandole nei loro tessuti come molecole organiche. Sia i corpi morti che i prodotti di scarto di piante e animali, si trasformano in detriti organici che vengono restituiti al suolo e aria in maniera organica. In seguito al metabolismo di piante e animali, alcuni elementi tornano al suolo e nell'aria</a:t>
            </a:r>
            <a:r>
              <a:rPr lang="it-IT" sz="1800" dirty="0"/>
              <a:t>.</a:t>
            </a:r>
          </a:p>
        </p:txBody>
      </p:sp>
      <p:pic>
        <p:nvPicPr>
          <p:cNvPr id="1028" name="Picture 4" descr="L'industria delle materie plastiche punta sul riciclo chimico - Plastix">
            <a:extLst>
              <a:ext uri="{FF2B5EF4-FFF2-40B4-BE49-F238E27FC236}">
                <a16:creationId xmlns:a16="http://schemas.microsoft.com/office/drawing/2014/main" xmlns="" id="{E4239825-ABE8-5141-A2AB-808EDF858E59}"/>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t="2202" r="-4" b="-4"/>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talia investe sul riciclo chimico - Plastix">
            <a:extLst>
              <a:ext uri="{FF2B5EF4-FFF2-40B4-BE49-F238E27FC236}">
                <a16:creationId xmlns:a16="http://schemas.microsoft.com/office/drawing/2014/main" xmlns="" id="{A0BB658C-842B-5543-AF21-B1506D80D62A}"/>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31810" b="-1"/>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338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702855" y="1989572"/>
            <a:ext cx="3313355" cy="1702160"/>
          </a:xfrm>
        </p:spPr>
        <p:txBody>
          <a:bodyPr>
            <a:normAutofit fontScale="90000"/>
          </a:bodyPr>
          <a:lstStyle/>
          <a:p>
            <a:r>
              <a:rPr lang="it-IT" dirty="0">
                <a:solidFill>
                  <a:schemeClr val="accent6">
                    <a:lumMod val="75000"/>
                  </a:schemeClr>
                </a:solidFill>
                <a:latin typeface="Copperplate Gothic Bold" panose="020E0705020206020404" pitchFamily="34" charset="0"/>
              </a:rPr>
              <a:t>La scuola sostenibile </a:t>
            </a:r>
          </a:p>
        </p:txBody>
      </p:sp>
      <p:sp>
        <p:nvSpPr>
          <p:cNvPr id="3" name="Sottotitolo 2"/>
          <p:cNvSpPr>
            <a:spLocks noGrp="1"/>
          </p:cNvSpPr>
          <p:nvPr>
            <p:ph type="subTitle" idx="1"/>
          </p:nvPr>
        </p:nvSpPr>
        <p:spPr>
          <a:xfrm>
            <a:off x="-1764704" y="1628800"/>
            <a:ext cx="1152128" cy="1296144"/>
          </a:xfrm>
        </p:spPr>
        <p:txBody>
          <a:bodyPr>
            <a:noAutofit/>
          </a:bodyPr>
          <a:lstStyle/>
          <a:p>
            <a:endParaRPr lang="it-IT" sz="1600" dirty="0">
              <a:latin typeface="Book Antiqua" panose="02040602050305030304" pitchFamily="18" charset="0"/>
            </a:endParaRPr>
          </a:p>
        </p:txBody>
      </p:sp>
      <p:pic>
        <p:nvPicPr>
          <p:cNvPr id="1026" name="Picture 2" descr="C:\Users\Antonio\Desktop\ale 1 ed ci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227" y="281906"/>
            <a:ext cx="3738997" cy="30854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ntonio\Desktop\fabi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829" y="4196062"/>
            <a:ext cx="4004448" cy="2522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7715" y="3824544"/>
            <a:ext cx="5494830" cy="3033456"/>
          </a:xfrm>
          <a:prstGeom prst="rect">
            <a:avLst/>
          </a:prstGeom>
          <a:noFill/>
          <a:extLst>
            <a:ext uri="{909E8E84-426E-40DD-AFC4-6F175D3DCCD1}">
              <a14:hiddenFill xmlns:a14="http://schemas.microsoft.com/office/drawing/2010/main">
                <a:solidFill>
                  <a:srgbClr val="FFFFFF"/>
                </a:solidFill>
              </a14:hiddenFill>
            </a:ext>
          </a:extLst>
        </p:spPr>
      </p:pic>
      <p:sp>
        <p:nvSpPr>
          <p:cNvPr id="4" name="Sole 3"/>
          <p:cNvSpPr/>
          <p:nvPr/>
        </p:nvSpPr>
        <p:spPr>
          <a:xfrm>
            <a:off x="9069208" y="3367345"/>
            <a:ext cx="815021" cy="798772"/>
          </a:xfrm>
          <a:prstGeom prst="sun">
            <a:avLst>
              <a:gd name="adj" fmla="val 28030"/>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pic>
        <p:nvPicPr>
          <p:cNvPr id="8" name="Segnaposto immagine 8" descr="Bambini a un tavolo che guardano un blocco appunti">
            <a:extLst>
              <a:ext uri="{FF2B5EF4-FFF2-40B4-BE49-F238E27FC236}">
                <a16:creationId xmlns:a16="http://schemas.microsoft.com/office/drawing/2014/main" xmlns="" id="{F1EACC03-9DC7-4C77-9BAE-11CBF767B58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85801" y="1167317"/>
            <a:ext cx="3973746" cy="2762426"/>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pic>
      <p:pic>
        <p:nvPicPr>
          <p:cNvPr id="9" name="Picture 8" descr="L'educazione ambientale arriva a scuola: da settembre 2020 la crisi  climatica diventerà materia d'insegnamento | Ohga!">
            <a:extLst>
              <a:ext uri="{FF2B5EF4-FFF2-40B4-BE49-F238E27FC236}">
                <a16:creationId xmlns:a16="http://schemas.microsoft.com/office/drawing/2014/main" xmlns="" id="{20DC4BAE-FAF5-E647-87BA-CD13E4A8FE6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846"/>
          <a:stretch/>
        </p:blipFill>
        <p:spPr bwMode="auto">
          <a:xfrm>
            <a:off x="303353" y="0"/>
            <a:ext cx="3524906" cy="16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67469"/>
      </p:ext>
    </p:extLst>
  </p:cSld>
  <p:clrMapOvr>
    <a:masterClrMapping/>
  </p:clrMapOvr>
  <mc:AlternateContent xmlns:mc="http://schemas.openxmlformats.org/markup-compatibility/2006" xmlns:p14="http://schemas.microsoft.com/office/powerpoint/2010/main">
    <mc:Choice Requires="p14">
      <p:transition spd="slow" p14:dur="4000" advClick="0" advTm="4000">
        <p14:vortex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07500" y="116632"/>
            <a:ext cx="8645297" cy="1149696"/>
          </a:xfrm>
        </p:spPr>
        <p:txBody>
          <a:bodyPr>
            <a:normAutofit/>
          </a:bodyPr>
          <a:lstStyle/>
          <a:p>
            <a:r>
              <a:rPr lang="it-IT"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Cos’è una scuola sostenibile?</a:t>
            </a:r>
          </a:p>
        </p:txBody>
      </p:sp>
      <p:sp>
        <p:nvSpPr>
          <p:cNvPr id="3" name="Segnaposto contenuto 2"/>
          <p:cNvSpPr>
            <a:spLocks noGrp="1"/>
          </p:cNvSpPr>
          <p:nvPr>
            <p:ph idx="1"/>
          </p:nvPr>
        </p:nvSpPr>
        <p:spPr>
          <a:xfrm>
            <a:off x="693015" y="1074174"/>
            <a:ext cx="8555263" cy="3096344"/>
          </a:xfrm>
        </p:spPr>
        <p:txBody>
          <a:bodyPr>
            <a:normAutofit lnSpcReduction="10000"/>
          </a:bodyPr>
          <a:lstStyle/>
          <a:p>
            <a:pPr marL="68580" indent="0">
              <a:lnSpc>
                <a:spcPct val="150000"/>
              </a:lnSpc>
              <a:spcBef>
                <a:spcPts val="0"/>
              </a:spcBef>
              <a:buNone/>
            </a:pPr>
            <a:r>
              <a:rPr lang="it-IT" sz="2000" dirty="0"/>
              <a:t>Una scuola sostenibile mira al principio delle tre cure:</a:t>
            </a:r>
          </a:p>
          <a:p>
            <a:pPr>
              <a:lnSpc>
                <a:spcPct val="150000"/>
              </a:lnSpc>
              <a:spcBef>
                <a:spcPts val="0"/>
              </a:spcBef>
            </a:pPr>
            <a:r>
              <a:rPr lang="it-IT" sz="2000" dirty="0"/>
              <a:t>cura di sé;</a:t>
            </a:r>
          </a:p>
          <a:p>
            <a:pPr>
              <a:lnSpc>
                <a:spcPct val="150000"/>
              </a:lnSpc>
              <a:spcBef>
                <a:spcPts val="0"/>
              </a:spcBef>
            </a:pPr>
            <a:r>
              <a:rPr lang="it-IT" sz="2000" dirty="0"/>
              <a:t>cura per l’altro;</a:t>
            </a:r>
          </a:p>
          <a:p>
            <a:pPr>
              <a:lnSpc>
                <a:spcPct val="150000"/>
              </a:lnSpc>
              <a:spcBef>
                <a:spcPts val="0"/>
              </a:spcBef>
            </a:pPr>
            <a:r>
              <a:rPr lang="it-IT" sz="2000" dirty="0"/>
              <a:t>cura per l’ambiente.</a:t>
            </a:r>
          </a:p>
          <a:p>
            <a:pPr marL="68580" indent="0">
              <a:lnSpc>
                <a:spcPct val="150000"/>
              </a:lnSpc>
              <a:spcBef>
                <a:spcPts val="0"/>
              </a:spcBef>
              <a:buNone/>
            </a:pPr>
            <a:r>
              <a:rPr lang="it-IT" sz="2000" dirty="0"/>
              <a:t>Si preoccupa per l’energia e l’acqua che consuma, i rifiuti che produce, il cibo che serve, il traffico verso la scuola e per tutte quelle opportunità che possono interessare agli abitanti del territorio e del mondo intero.</a:t>
            </a:r>
          </a:p>
        </p:txBody>
      </p:sp>
      <p:pic>
        <p:nvPicPr>
          <p:cNvPr id="1026" name="Picture 2" descr="C:\Users\Antonio\Desktop\al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259" y="3950795"/>
            <a:ext cx="3908038" cy="2790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10" descr="Mobilità casa-scuola sicura, sostenibile, autonoma">
            <a:extLst>
              <a:ext uri="{FF2B5EF4-FFF2-40B4-BE49-F238E27FC236}">
                <a16:creationId xmlns:a16="http://schemas.microsoft.com/office/drawing/2014/main" xmlns="" id="{866F670D-50AA-564A-B57B-0B0D76A900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00"/>
          <a:stretch/>
        </p:blipFill>
        <p:spPr bwMode="auto">
          <a:xfrm flipH="1">
            <a:off x="8433792" y="1185435"/>
            <a:ext cx="2376264" cy="13366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e mani dei bambini che piantano insieme giovane albero su suolo nero come  concetto del mondo del salvataggio | Foto Premium">
            <a:extLst>
              <a:ext uri="{FF2B5EF4-FFF2-40B4-BE49-F238E27FC236}">
                <a16:creationId xmlns:a16="http://schemas.microsoft.com/office/drawing/2014/main" xmlns="" id="{CFC41118-3C95-FA48-9D79-5DB2F5B2E3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99" b="11015"/>
          <a:stretch/>
        </p:blipFill>
        <p:spPr bwMode="auto">
          <a:xfrm>
            <a:off x="816429" y="4300608"/>
            <a:ext cx="4605345" cy="2440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a Raccolta Differenziata Spiegata ai Bambini: metodi utili | Frùttolo">
            <a:extLst>
              <a:ext uri="{FF2B5EF4-FFF2-40B4-BE49-F238E27FC236}">
                <a16:creationId xmlns:a16="http://schemas.microsoft.com/office/drawing/2014/main" xmlns="" id="{47C8DA96-E43D-B04D-B044-0B9B04FA4E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36" b="3"/>
          <a:stretch/>
        </p:blipFill>
        <p:spPr bwMode="auto">
          <a:xfrm>
            <a:off x="4663413" y="4713625"/>
            <a:ext cx="3144805" cy="177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09730"/>
      </p:ext>
    </p:extLst>
  </p:cSld>
  <p:clrMapOvr>
    <a:masterClrMapping/>
  </p:clrMapOvr>
  <mc:AlternateContent xmlns:mc="http://schemas.openxmlformats.org/markup-compatibility/2006" xmlns:p14="http://schemas.microsoft.com/office/powerpoint/2010/main">
    <mc:Choice Requires="p14">
      <p:transition spd="slow" p14:dur="1600" advClick="0" advTm="10000">
        <p:blinds dir="vert"/>
      </p:transition>
    </mc:Choice>
    <mc:Fallback xmlns="">
      <p:transition spd="slow" advClick="0"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2050" name="Picture 2" descr="C:\Users\Antonio\Desktop\bimb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37" y="397027"/>
            <a:ext cx="5528263" cy="30985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asellaDiTesto 2"/>
          <p:cNvSpPr txBox="1"/>
          <p:nvPr/>
        </p:nvSpPr>
        <p:spPr>
          <a:xfrm>
            <a:off x="7748755" y="1153855"/>
            <a:ext cx="2947392" cy="5450851"/>
          </a:xfrm>
          <a:prstGeom prst="rect">
            <a:avLst/>
          </a:prstGeom>
          <a:noFill/>
        </p:spPr>
        <p:txBody>
          <a:bodyPr wrap="square" rtlCol="0">
            <a:spAutoFit/>
          </a:bodyPr>
          <a:lstStyle/>
          <a:p>
            <a:pPr algn="r">
              <a:lnSpc>
                <a:spcPct val="150000"/>
              </a:lnSpc>
            </a:pPr>
            <a:r>
              <a:rPr lang="it-IT" dirty="0"/>
              <a:t>Sappiamo che la sostenibilità deve trovare modi di vivere e di lavorare a </a:t>
            </a:r>
            <a:r>
              <a:rPr lang="it-IT" u="sng" dirty="0">
                <a:solidFill>
                  <a:schemeClr val="accent6">
                    <a:lumMod val="75000"/>
                  </a:schemeClr>
                </a:solidFill>
              </a:rPr>
              <a:t>supporto</a:t>
            </a:r>
            <a:r>
              <a:rPr lang="it-IT" dirty="0">
                <a:solidFill>
                  <a:schemeClr val="accent6">
                    <a:lumMod val="75000"/>
                  </a:schemeClr>
                </a:solidFill>
              </a:rPr>
              <a:t> </a:t>
            </a:r>
            <a:r>
              <a:rPr lang="it-IT" dirty="0"/>
              <a:t>della qualità della vita e senza compromettere il futuro delle generazioni avvenire. Le persone devono essere sempre più </a:t>
            </a:r>
            <a:r>
              <a:rPr lang="it-IT" b="1" dirty="0"/>
              <a:t>consapevoli </a:t>
            </a:r>
            <a:r>
              <a:rPr lang="it-IT" dirty="0"/>
              <a:t>che devono cambiare i loro stili di vita e le abitudini per assicurare una cura migliore del nostro Pianeta e delle sue risorse.</a:t>
            </a:r>
          </a:p>
        </p:txBody>
      </p:sp>
      <p:pic>
        <p:nvPicPr>
          <p:cNvPr id="2051" name="Picture 3" descr="C:\Users\Antonio\Desktop\fabi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754" y="3953734"/>
            <a:ext cx="5724824" cy="2650972"/>
          </a:xfrm>
          <a:prstGeom prst="rect">
            <a:avLst/>
          </a:prstGeom>
          <a:ln w="88900" cap="sq" cmpd="thickThin">
            <a:solidFill>
              <a:srgbClr val="000000"/>
            </a:solidFill>
            <a:prstDash val="solid"/>
            <a:miter lim="800000"/>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5" name="Rettangolo 4"/>
          <p:cNvSpPr/>
          <p:nvPr/>
        </p:nvSpPr>
        <p:spPr>
          <a:xfrm>
            <a:off x="6394918" y="86628"/>
            <a:ext cx="2827533" cy="830997"/>
          </a:xfrm>
          <a:prstGeom prst="rect">
            <a:avLst/>
          </a:prstGeom>
        </p:spPr>
        <p:txBody>
          <a:bodyPr wrap="square">
            <a:spAutoFit/>
          </a:bodyPr>
          <a:lstStyle/>
          <a:p>
            <a:r>
              <a:rPr lang="it-IT" sz="2400" dirty="0">
                <a:solidFill>
                  <a:srgbClr val="94C600">
                    <a:lumMod val="20000"/>
                    <a:lumOff val="80000"/>
                  </a:srgbClr>
                </a:solidFill>
                <a:highlight>
                  <a:srgbClr val="008000"/>
                </a:highlight>
                <a:latin typeface="Forte" panose="03060902040502070203" pitchFamily="66" charset="0"/>
              </a:rPr>
              <a:t>La sostenibilità per ognuno di noi!</a:t>
            </a:r>
            <a:endParaRPr lang="it-IT" sz="2000" dirty="0">
              <a:highlight>
                <a:srgbClr val="008000"/>
              </a:highlight>
            </a:endParaRPr>
          </a:p>
        </p:txBody>
      </p:sp>
    </p:spTree>
    <p:extLst>
      <p:ext uri="{BB962C8B-B14F-4D97-AF65-F5344CB8AC3E}">
        <p14:creationId xmlns:p14="http://schemas.microsoft.com/office/powerpoint/2010/main" val="3797157717"/>
      </p:ext>
    </p:extLst>
  </p:cSld>
  <p:clrMapOvr>
    <a:masterClrMapping/>
  </p:clrMapOvr>
  <mc:AlternateContent xmlns:mc="http://schemas.openxmlformats.org/markup-compatibility/2006" xmlns:p14="http://schemas.microsoft.com/office/powerpoint/2010/main">
    <mc:Choice Requires="p14">
      <p:transition spd="slow" p14:dur="1600" advClick="0" advTm="10000">
        <p:blinds dir="vert"/>
      </p:transition>
    </mc:Choice>
    <mc:Fallback xmlns="">
      <p:transition spd="slow" advClick="0"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243434" y="231144"/>
            <a:ext cx="7912640" cy="1269853"/>
          </a:xfrm>
        </p:spPr>
        <p:txBody>
          <a:bodyPr>
            <a:normAutofit/>
          </a:bodyPr>
          <a:lstStyle/>
          <a:p>
            <a:r>
              <a:rPr lang="it-IT" sz="3600" dirty="0">
                <a:solidFill>
                  <a:srgbClr val="002060"/>
                </a:solidFill>
                <a:latin typeface="Broadway" panose="04040905080B02020502" pitchFamily="82" charset="0"/>
              </a:rPr>
              <a:t>Perché è così importante la sostenibilità?</a:t>
            </a:r>
          </a:p>
        </p:txBody>
      </p:sp>
      <p:sp>
        <p:nvSpPr>
          <p:cNvPr id="3" name="Segnaposto contenuto 2"/>
          <p:cNvSpPr>
            <a:spLocks noGrp="1"/>
          </p:cNvSpPr>
          <p:nvPr>
            <p:ph idx="1"/>
          </p:nvPr>
        </p:nvSpPr>
        <p:spPr>
          <a:xfrm>
            <a:off x="691243" y="1730828"/>
            <a:ext cx="10809514" cy="3666999"/>
          </a:xfrm>
        </p:spPr>
        <p:txBody>
          <a:bodyPr>
            <a:normAutofit/>
          </a:bodyPr>
          <a:lstStyle/>
          <a:p>
            <a:pPr marL="68580" indent="0">
              <a:lnSpc>
                <a:spcPct val="150000"/>
              </a:lnSpc>
              <a:spcBef>
                <a:spcPts val="0"/>
              </a:spcBef>
              <a:buNone/>
            </a:pPr>
            <a:r>
              <a:rPr lang="it-IT" sz="2000" dirty="0"/>
              <a:t>Perché ha avuto un impatto molto </a:t>
            </a:r>
            <a:r>
              <a:rPr lang="it-IT" sz="2000" dirty="0">
                <a:solidFill>
                  <a:schemeClr val="accent3">
                    <a:lumMod val="75000"/>
                  </a:schemeClr>
                </a:solidFill>
                <a:effectLst>
                  <a:outerShdw blurRad="38100" dist="38100" dir="2700000" algn="tl">
                    <a:srgbClr val="000000">
                      <a:alpha val="43137"/>
                    </a:srgbClr>
                  </a:outerShdw>
                </a:effectLst>
              </a:rPr>
              <a:t>positivo </a:t>
            </a:r>
            <a:r>
              <a:rPr lang="it-IT" sz="2000" dirty="0"/>
              <a:t>sull’insegnamento e sull’apprendimento. Ponendo la </a:t>
            </a:r>
            <a:r>
              <a:rPr lang="it-IT" sz="2000" i="1" dirty="0">
                <a:solidFill>
                  <a:schemeClr val="accent3"/>
                </a:solidFill>
              </a:rPr>
              <a:t>sostenibilità</a:t>
            </a:r>
            <a:r>
              <a:rPr lang="it-IT" sz="2000" b="1" dirty="0"/>
              <a:t> </a:t>
            </a:r>
            <a:r>
              <a:rPr lang="it-IT" sz="2000" dirty="0"/>
              <a:t>al centro della cultura delle scuole diventa un compito impegnativo ma allo stesso tempo gratificante.</a:t>
            </a:r>
          </a:p>
        </p:txBody>
      </p:sp>
      <p:pic>
        <p:nvPicPr>
          <p:cNvPr id="6146" name="Picture 2" descr="C:\Users\Antonio\Desktop\bic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285" y="3253138"/>
            <a:ext cx="4702629" cy="3174274"/>
          </a:xfrm>
          <a:prstGeom prst="rect">
            <a:avLst/>
          </a:prstGeom>
          <a:ln w="88900" cap="sq" cmpd="thickThin">
            <a:solidFill>
              <a:schemeClr val="accent4">
                <a:lumMod val="60000"/>
                <a:lumOff val="4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48" name="Picture 4" descr="C:\Users\Antonio\Desktop\green-school-e15216713023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6" y="3294531"/>
            <a:ext cx="5007428" cy="3332325"/>
          </a:xfrm>
          <a:prstGeom prst="rect">
            <a:avLst/>
          </a:prstGeom>
          <a:ln>
            <a:solidFill>
              <a:srgbClr val="FFFF00"/>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090274"/>
      </p:ext>
    </p:extLst>
  </p:cSld>
  <p:clrMapOvr>
    <a:masterClrMapping/>
  </p:clrMapOvr>
  <mc:AlternateContent xmlns:mc="http://schemas.openxmlformats.org/markup-compatibility/2006" xmlns:p14="http://schemas.microsoft.com/office/powerpoint/2010/main">
    <mc:Choice Requires="p14">
      <p:transition spd="slow" p14:dur="1600" advClick="0" advTm="10000">
        <p:blinds dir="vert"/>
      </p:transition>
    </mc:Choice>
    <mc:Fallback xmlns="">
      <p:transition spd="slow" advClick="0"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randombar(horizontal)">
                                      <p:cBhvr>
                                        <p:cTn id="7" dur="500"/>
                                        <p:tgtEl>
                                          <p:spTgt spid="6148"/>
                                        </p:tgtEl>
                                      </p:cBhvr>
                                    </p:animEffect>
                                  </p:childTnLst>
                                </p:cTn>
                              </p:par>
                              <p:par>
                                <p:cTn id="8" presetID="31"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 calcmode="lin" valueType="num">
                                      <p:cBhvr>
                                        <p:cTn id="10" dur="1000" fill="hold"/>
                                        <p:tgtEl>
                                          <p:spTgt spid="6146"/>
                                        </p:tgtEl>
                                        <p:attrNameLst>
                                          <p:attrName>ppt_w</p:attrName>
                                        </p:attrNameLst>
                                      </p:cBhvr>
                                      <p:tavLst>
                                        <p:tav tm="0">
                                          <p:val>
                                            <p:fltVal val="0"/>
                                          </p:val>
                                        </p:tav>
                                        <p:tav tm="100000">
                                          <p:val>
                                            <p:strVal val="#ppt_w"/>
                                          </p:val>
                                        </p:tav>
                                      </p:tavLst>
                                    </p:anim>
                                    <p:anim calcmode="lin" valueType="num">
                                      <p:cBhvr>
                                        <p:cTn id="11" dur="1000" fill="hold"/>
                                        <p:tgtEl>
                                          <p:spTgt spid="6146"/>
                                        </p:tgtEl>
                                        <p:attrNameLst>
                                          <p:attrName>ppt_h</p:attrName>
                                        </p:attrNameLst>
                                      </p:cBhvr>
                                      <p:tavLst>
                                        <p:tav tm="0">
                                          <p:val>
                                            <p:fltVal val="0"/>
                                          </p:val>
                                        </p:tav>
                                        <p:tav tm="100000">
                                          <p:val>
                                            <p:strVal val="#ppt_h"/>
                                          </p:val>
                                        </p:tav>
                                      </p:tavLst>
                                    </p:anim>
                                    <p:anim calcmode="lin" valueType="num">
                                      <p:cBhvr>
                                        <p:cTn id="12" dur="1000" fill="hold"/>
                                        <p:tgtEl>
                                          <p:spTgt spid="6146"/>
                                        </p:tgtEl>
                                        <p:attrNameLst>
                                          <p:attrName>style.rotation</p:attrName>
                                        </p:attrNameLst>
                                      </p:cBhvr>
                                      <p:tavLst>
                                        <p:tav tm="0">
                                          <p:val>
                                            <p:fltVal val="90"/>
                                          </p:val>
                                        </p:tav>
                                        <p:tav tm="100000">
                                          <p:val>
                                            <p:fltVal val="0"/>
                                          </p:val>
                                        </p:tav>
                                      </p:tavLst>
                                    </p:anim>
                                    <p:animEffect transition="in" filter="fade">
                                      <p:cBhvr>
                                        <p:cTn id="13"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atura | Ohga!">
            <a:extLst>
              <a:ext uri="{FF2B5EF4-FFF2-40B4-BE49-F238E27FC236}">
                <a16:creationId xmlns:a16="http://schemas.microsoft.com/office/drawing/2014/main" xmlns="" id="{4ED3F3EB-91BC-EC49-8524-DC0C810D222F}"/>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5119" b="612"/>
          <a:stretch/>
        </p:blipFill>
        <p:spPr bwMode="auto">
          <a:xfrm>
            <a:off x="0" y="0"/>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088571" y="1065862"/>
            <a:ext cx="3276600"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b="1" dirty="0">
                <a:ln w="17780" cmpd="sng">
                  <a:solidFill>
                    <a:srgbClr val="FFFFFF"/>
                  </a:solidFill>
                  <a:prstDash val="solid"/>
                  <a:miter lim="800000"/>
                </a:ln>
                <a:solidFill>
                  <a:srgbClr val="FFFFFF"/>
                </a:solidFill>
                <a:effectLst>
                  <a:outerShdw blurRad="50800" algn="tl" rotWithShape="0">
                    <a:srgbClr val="000000"/>
                  </a:outerShdw>
                </a:effectLst>
                <a:latin typeface="+mj-lt"/>
                <a:ea typeface="+mj-ea"/>
                <a:cs typeface="+mj-cs"/>
              </a:rPr>
              <a:t>Che </a:t>
            </a:r>
            <a:r>
              <a:rPr lang="en-US" sz="4000" b="1" dirty="0" err="1">
                <a:ln w="17780" cmpd="sng">
                  <a:solidFill>
                    <a:srgbClr val="FFFFFF"/>
                  </a:solidFill>
                  <a:prstDash val="solid"/>
                  <a:miter lim="800000"/>
                </a:ln>
                <a:solidFill>
                  <a:srgbClr val="FFFFFF"/>
                </a:solidFill>
                <a:effectLst>
                  <a:outerShdw blurRad="50800" algn="tl" rotWithShape="0">
                    <a:srgbClr val="000000"/>
                  </a:outerShdw>
                </a:effectLst>
                <a:latin typeface="+mj-lt"/>
                <a:ea typeface="+mj-ea"/>
                <a:cs typeface="+mj-cs"/>
              </a:rPr>
              <a:t>cosa</a:t>
            </a:r>
            <a:r>
              <a:rPr lang="en-US" sz="4000" b="1" dirty="0">
                <a:ln w="17780" cmpd="sng">
                  <a:solidFill>
                    <a:srgbClr val="FFFFFF"/>
                  </a:solidFill>
                  <a:prstDash val="solid"/>
                  <a:miter lim="800000"/>
                </a:ln>
                <a:solidFill>
                  <a:srgbClr val="FFFFFF"/>
                </a:solidFill>
                <a:effectLst>
                  <a:outerShdw blurRad="50800" algn="tl" rotWithShape="0">
                    <a:srgbClr val="000000"/>
                  </a:outerShdw>
                </a:effectLst>
                <a:latin typeface="+mj-lt"/>
                <a:ea typeface="+mj-ea"/>
                <a:cs typeface="+mj-cs"/>
              </a:rPr>
              <a:t> fa una </a:t>
            </a:r>
            <a:r>
              <a:rPr lang="en-US" sz="4000" b="1" dirty="0" err="1">
                <a:ln w="17780" cmpd="sng">
                  <a:solidFill>
                    <a:srgbClr val="FFFFFF"/>
                  </a:solidFill>
                  <a:prstDash val="solid"/>
                  <a:miter lim="800000"/>
                </a:ln>
                <a:solidFill>
                  <a:srgbClr val="FFFFFF"/>
                </a:solidFill>
                <a:effectLst>
                  <a:outerShdw blurRad="50800" algn="tl" rotWithShape="0">
                    <a:srgbClr val="000000"/>
                  </a:outerShdw>
                </a:effectLst>
                <a:latin typeface="+mj-lt"/>
                <a:ea typeface="+mj-ea"/>
                <a:cs typeface="+mj-cs"/>
              </a:rPr>
              <a:t>scuola</a:t>
            </a:r>
            <a:r>
              <a:rPr lang="en-US" sz="4000" b="1" dirty="0">
                <a:ln w="17780" cmpd="sng">
                  <a:solidFill>
                    <a:srgbClr val="FFFFFF"/>
                  </a:solidFill>
                  <a:prstDash val="solid"/>
                  <a:miter lim="800000"/>
                </a:ln>
                <a:solidFill>
                  <a:srgbClr val="FFFFFF"/>
                </a:solidFill>
                <a:effectLst>
                  <a:outerShdw blurRad="50800" algn="tl" rotWithShape="0">
                    <a:srgbClr val="000000"/>
                  </a:outerShdw>
                </a:effectLst>
                <a:latin typeface="+mj-lt"/>
                <a:ea typeface="+mj-ea"/>
                <a:cs typeface="+mj-cs"/>
              </a:rPr>
              <a:t> </a:t>
            </a:r>
            <a:r>
              <a:rPr lang="en-US" sz="4000" b="1" dirty="0" err="1">
                <a:ln w="17780" cmpd="sng">
                  <a:solidFill>
                    <a:srgbClr val="FFFFFF"/>
                  </a:solidFill>
                  <a:prstDash val="solid"/>
                  <a:miter lim="800000"/>
                </a:ln>
                <a:solidFill>
                  <a:srgbClr val="FFFFFF"/>
                </a:solidFill>
                <a:effectLst>
                  <a:outerShdw blurRad="50800" algn="tl" rotWithShape="0">
                    <a:srgbClr val="000000"/>
                  </a:outerShdw>
                </a:effectLst>
                <a:latin typeface="+mj-lt"/>
                <a:ea typeface="+mj-ea"/>
                <a:cs typeface="+mj-cs"/>
              </a:rPr>
              <a:t>sostenibile</a:t>
            </a:r>
            <a:r>
              <a:rPr lang="en-US" sz="4000" b="1" dirty="0">
                <a:ln w="17780" cmpd="sng">
                  <a:solidFill>
                    <a:srgbClr val="FFFFFF"/>
                  </a:solidFill>
                  <a:prstDash val="solid"/>
                  <a:miter lim="800000"/>
                </a:ln>
                <a:solidFill>
                  <a:srgbClr val="FFFFFF"/>
                </a:solidFill>
                <a:effectLst>
                  <a:outerShdw blurRad="50800" algn="tl" rotWithShape="0">
                    <a:srgbClr val="000000"/>
                  </a:outerShdw>
                </a:effectLst>
                <a:latin typeface="+mj-lt"/>
                <a:ea typeface="+mj-ea"/>
                <a:cs typeface="+mj-cs"/>
              </a:rPr>
              <a:t>?</a:t>
            </a:r>
          </a:p>
        </p:txBody>
      </p:sp>
      <p:cxnSp>
        <p:nvCxnSpPr>
          <p:cNvPr id="73" name="Straight Connector 72">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4708061" y="707571"/>
            <a:ext cx="7141028" cy="5693230"/>
          </a:xfrm>
          <a:prstGeom prst="rect">
            <a:avLst/>
          </a:prstGeom>
        </p:spPr>
        <p:txBody>
          <a:bodyPr vert="horz" lIns="91440" tIns="45720" rIns="91440" bIns="45720" rtlCol="0" anchor="ctr">
            <a:normAutofit fontScale="92500"/>
          </a:bodyPr>
          <a:lstStyle/>
          <a:p>
            <a:pPr>
              <a:lnSpc>
                <a:spcPct val="90000"/>
              </a:lnSpc>
              <a:spcAft>
                <a:spcPts val="600"/>
              </a:spcAft>
            </a:pPr>
            <a:r>
              <a:rPr lang="en-US" sz="2400" dirty="0">
                <a:solidFill>
                  <a:srgbClr val="FFFFFF"/>
                </a:solidFill>
              </a:rPr>
              <a:t>Ecco </a:t>
            </a:r>
            <a:r>
              <a:rPr lang="en-US" sz="2400" dirty="0" err="1">
                <a:solidFill>
                  <a:srgbClr val="FFFFFF"/>
                </a:solidFill>
              </a:rPr>
              <a:t>alcuni</a:t>
            </a:r>
            <a:r>
              <a:rPr lang="en-US" sz="2400" dirty="0">
                <a:solidFill>
                  <a:srgbClr val="FFFFFF"/>
                </a:solidFill>
              </a:rPr>
              <a:t> </a:t>
            </a:r>
            <a:r>
              <a:rPr lang="en-US" sz="2400" dirty="0" err="1">
                <a:solidFill>
                  <a:srgbClr val="FFFFFF"/>
                </a:solidFill>
              </a:rPr>
              <a:t>comportamenti</a:t>
            </a:r>
            <a:r>
              <a:rPr lang="en-US" sz="2400" dirty="0">
                <a:solidFill>
                  <a:srgbClr val="FFFFFF"/>
                </a:solidFill>
              </a:rPr>
              <a:t>:</a:t>
            </a:r>
          </a:p>
          <a:p>
            <a:pPr marL="285750" indent="-228600">
              <a:lnSpc>
                <a:spcPct val="90000"/>
              </a:lnSpc>
              <a:spcAft>
                <a:spcPts val="600"/>
              </a:spcAft>
              <a:buFont typeface="Arial" panose="020B0604020202020204" pitchFamily="34" charset="0"/>
              <a:buChar char="•"/>
            </a:pPr>
            <a:r>
              <a:rPr lang="en-US" sz="2400" dirty="0" err="1">
                <a:solidFill>
                  <a:srgbClr val="FFFFFF"/>
                </a:solidFill>
              </a:rPr>
              <a:t>attenzione</a:t>
            </a:r>
            <a:r>
              <a:rPr lang="en-US" sz="2400" dirty="0">
                <a:solidFill>
                  <a:srgbClr val="FFFFFF"/>
                </a:solidFill>
              </a:rPr>
              <a:t> continua </a:t>
            </a:r>
            <a:r>
              <a:rPr lang="en-US" sz="2400" dirty="0" err="1">
                <a:solidFill>
                  <a:srgbClr val="FFFFFF"/>
                </a:solidFill>
              </a:rPr>
              <a:t>sulle</a:t>
            </a:r>
            <a:r>
              <a:rPr lang="en-US" sz="2400" dirty="0">
                <a:solidFill>
                  <a:srgbClr val="FFFFFF"/>
                </a:solidFill>
              </a:rPr>
              <a:t> </a:t>
            </a:r>
            <a:r>
              <a:rPr lang="en-US" sz="2400" dirty="0" err="1">
                <a:solidFill>
                  <a:srgbClr val="FFFFFF"/>
                </a:solidFill>
              </a:rPr>
              <a:t>riduzioni</a:t>
            </a:r>
            <a:r>
              <a:rPr lang="en-US" sz="2400" dirty="0">
                <a:solidFill>
                  <a:srgbClr val="FFFFFF"/>
                </a:solidFill>
              </a:rPr>
              <a:t> di </a:t>
            </a:r>
            <a:r>
              <a:rPr lang="en-US" sz="2400" dirty="0" err="1">
                <a:solidFill>
                  <a:srgbClr val="FFFFFF"/>
                </a:solidFill>
              </a:rPr>
              <a:t>anidride</a:t>
            </a:r>
            <a:r>
              <a:rPr lang="en-US" sz="2400" dirty="0">
                <a:solidFill>
                  <a:srgbClr val="FFFFFF"/>
                </a:solidFill>
              </a:rPr>
              <a:t> </a:t>
            </a:r>
            <a:r>
              <a:rPr lang="en-US" sz="2400" dirty="0" err="1">
                <a:solidFill>
                  <a:srgbClr val="FFFFFF"/>
                </a:solidFill>
              </a:rPr>
              <a:t>carbonica</a:t>
            </a:r>
            <a:r>
              <a:rPr lang="en-US" sz="2400" dirty="0">
                <a:solidFill>
                  <a:srgbClr val="FFFFFF"/>
                </a:solidFill>
              </a:rPr>
              <a:t>;</a:t>
            </a:r>
          </a:p>
          <a:p>
            <a:pPr marL="285750" indent="-228600">
              <a:lnSpc>
                <a:spcPct val="90000"/>
              </a:lnSpc>
              <a:spcAft>
                <a:spcPts val="600"/>
              </a:spcAft>
              <a:buFont typeface="Arial" panose="020B0604020202020204" pitchFamily="34" charset="0"/>
              <a:buChar char="•"/>
            </a:pPr>
            <a:r>
              <a:rPr lang="en-US" sz="2400" dirty="0">
                <a:solidFill>
                  <a:srgbClr val="FFFFFF"/>
                </a:solidFill>
              </a:rPr>
              <a:t>una </a:t>
            </a:r>
            <a:r>
              <a:rPr lang="en-US" sz="2400" dirty="0" err="1">
                <a:solidFill>
                  <a:srgbClr val="FFFFFF"/>
                </a:solidFill>
              </a:rPr>
              <a:t>politica</a:t>
            </a:r>
            <a:r>
              <a:rPr lang="en-US" sz="2400" dirty="0">
                <a:solidFill>
                  <a:srgbClr val="FFFFFF"/>
                </a:solidFill>
              </a:rPr>
              <a:t> di </a:t>
            </a:r>
            <a:r>
              <a:rPr lang="en-US" sz="2400" dirty="0" err="1">
                <a:solidFill>
                  <a:srgbClr val="FFFFFF"/>
                </a:solidFill>
              </a:rPr>
              <a:t>riduzione</a:t>
            </a:r>
            <a:r>
              <a:rPr lang="en-US" sz="2400" dirty="0">
                <a:solidFill>
                  <a:srgbClr val="FFFFFF"/>
                </a:solidFill>
              </a:rPr>
              <a:t>, </a:t>
            </a:r>
            <a:r>
              <a:rPr lang="en-US" sz="2400" dirty="0" err="1">
                <a:solidFill>
                  <a:srgbClr val="FFFFFF"/>
                </a:solidFill>
              </a:rPr>
              <a:t>riutilizzo</a:t>
            </a:r>
            <a:r>
              <a:rPr lang="en-US" sz="2400" dirty="0">
                <a:solidFill>
                  <a:srgbClr val="FFFFFF"/>
                </a:solidFill>
              </a:rPr>
              <a:t> e </a:t>
            </a:r>
            <a:r>
              <a:rPr lang="en-US" sz="2400" dirty="0" err="1">
                <a:solidFill>
                  <a:srgbClr val="FFFFFF"/>
                </a:solidFill>
              </a:rPr>
              <a:t>riciclaggio</a:t>
            </a:r>
            <a:r>
              <a:rPr lang="en-US" sz="2400" dirty="0">
                <a:solidFill>
                  <a:srgbClr val="FFFFFF"/>
                </a:solidFill>
              </a:rPr>
              <a:t> </a:t>
            </a:r>
            <a:r>
              <a:rPr lang="en-US" sz="2400" dirty="0" err="1">
                <a:solidFill>
                  <a:srgbClr val="FFFFFF"/>
                </a:solidFill>
              </a:rPr>
              <a:t>dei</a:t>
            </a:r>
            <a:r>
              <a:rPr lang="en-US" sz="2400" dirty="0">
                <a:solidFill>
                  <a:srgbClr val="FFFFFF"/>
                </a:solidFill>
              </a:rPr>
              <a:t> </a:t>
            </a:r>
            <a:r>
              <a:rPr lang="en-US" sz="2400" dirty="0" err="1">
                <a:solidFill>
                  <a:srgbClr val="FFFFFF"/>
                </a:solidFill>
              </a:rPr>
              <a:t>rifiuti</a:t>
            </a:r>
            <a:r>
              <a:rPr lang="en-US" sz="2400" dirty="0">
                <a:solidFill>
                  <a:srgbClr val="FFFFFF"/>
                </a:solidFill>
              </a:rPr>
              <a:t>;</a:t>
            </a:r>
          </a:p>
          <a:p>
            <a:pPr marL="285750" indent="-228600">
              <a:lnSpc>
                <a:spcPct val="90000"/>
              </a:lnSpc>
              <a:spcAft>
                <a:spcPts val="600"/>
              </a:spcAft>
              <a:buFont typeface="Arial" panose="020B0604020202020204" pitchFamily="34" charset="0"/>
              <a:buChar char="•"/>
            </a:pPr>
            <a:r>
              <a:rPr lang="en-US" sz="2400" dirty="0" err="1">
                <a:solidFill>
                  <a:srgbClr val="FFFFFF"/>
                </a:solidFill>
              </a:rPr>
              <a:t>promuovere</a:t>
            </a:r>
            <a:r>
              <a:rPr lang="en-US" sz="2400" dirty="0">
                <a:solidFill>
                  <a:srgbClr val="FFFFFF"/>
                </a:solidFill>
              </a:rPr>
              <a:t> </a:t>
            </a:r>
            <a:r>
              <a:rPr lang="en-US" sz="2400" dirty="0" err="1">
                <a:solidFill>
                  <a:srgbClr val="FFFFFF"/>
                </a:solidFill>
              </a:rPr>
              <a:t>i</a:t>
            </a:r>
            <a:r>
              <a:rPr lang="en-US" sz="2400" dirty="0">
                <a:solidFill>
                  <a:srgbClr val="FFFFFF"/>
                </a:solidFill>
              </a:rPr>
              <a:t> </a:t>
            </a:r>
            <a:r>
              <a:rPr lang="en-US" sz="2400" dirty="0" err="1">
                <a:solidFill>
                  <a:srgbClr val="FFFFFF"/>
                </a:solidFill>
              </a:rPr>
              <a:t>prodotti</a:t>
            </a:r>
            <a:r>
              <a:rPr lang="en-US" sz="2400" dirty="0">
                <a:solidFill>
                  <a:srgbClr val="FFFFFF"/>
                </a:solidFill>
              </a:rPr>
              <a:t> </a:t>
            </a:r>
            <a:r>
              <a:rPr lang="en-US" sz="2400" dirty="0" err="1">
                <a:solidFill>
                  <a:srgbClr val="FFFFFF"/>
                </a:solidFill>
              </a:rPr>
              <a:t>locali</a:t>
            </a:r>
            <a:r>
              <a:rPr lang="en-US" sz="2400" dirty="0">
                <a:solidFill>
                  <a:srgbClr val="FFFFFF"/>
                </a:solidFill>
              </a:rPr>
              <a:t> </a:t>
            </a:r>
            <a:r>
              <a:rPr lang="en-US" sz="2400" dirty="0" err="1">
                <a:solidFill>
                  <a:srgbClr val="FFFFFF"/>
                </a:solidFill>
              </a:rPr>
              <a:t>nelle</a:t>
            </a:r>
            <a:r>
              <a:rPr lang="en-US" sz="2400" dirty="0">
                <a:solidFill>
                  <a:srgbClr val="FFFFFF"/>
                </a:solidFill>
              </a:rPr>
              <a:t> </a:t>
            </a:r>
            <a:r>
              <a:rPr lang="en-US" sz="2400" dirty="0" err="1">
                <a:solidFill>
                  <a:srgbClr val="FFFFFF"/>
                </a:solidFill>
              </a:rPr>
              <a:t>mense</a:t>
            </a:r>
            <a:r>
              <a:rPr lang="en-US" sz="2400" dirty="0">
                <a:solidFill>
                  <a:srgbClr val="FFFFFF"/>
                </a:solidFill>
              </a:rPr>
              <a:t> per </a:t>
            </a:r>
            <a:r>
              <a:rPr lang="en-US" sz="2400" dirty="0" err="1">
                <a:solidFill>
                  <a:srgbClr val="FFFFFF"/>
                </a:solidFill>
              </a:rPr>
              <a:t>un’alimentazione</a:t>
            </a:r>
            <a:r>
              <a:rPr lang="en-US" sz="2400" dirty="0">
                <a:solidFill>
                  <a:srgbClr val="FFFFFF"/>
                </a:solidFill>
              </a:rPr>
              <a:t> </a:t>
            </a:r>
            <a:r>
              <a:rPr lang="en-US" sz="2400" dirty="0" err="1">
                <a:solidFill>
                  <a:srgbClr val="FFFFFF"/>
                </a:solidFill>
              </a:rPr>
              <a:t>più</a:t>
            </a:r>
            <a:r>
              <a:rPr lang="en-US" sz="2400" dirty="0">
                <a:solidFill>
                  <a:srgbClr val="FFFFFF"/>
                </a:solidFill>
              </a:rPr>
              <a:t> </a:t>
            </a:r>
            <a:r>
              <a:rPr lang="en-US" sz="2400" dirty="0" err="1">
                <a:solidFill>
                  <a:srgbClr val="FFFFFF"/>
                </a:solidFill>
              </a:rPr>
              <a:t>sana</a:t>
            </a:r>
            <a:r>
              <a:rPr lang="en-US" sz="2400" dirty="0">
                <a:solidFill>
                  <a:srgbClr val="FFFFFF"/>
                </a:solidFill>
              </a:rPr>
              <a:t>;</a:t>
            </a:r>
          </a:p>
          <a:p>
            <a:pPr marL="285750" indent="-228600">
              <a:lnSpc>
                <a:spcPct val="90000"/>
              </a:lnSpc>
              <a:spcAft>
                <a:spcPts val="600"/>
              </a:spcAft>
              <a:buFont typeface="Arial" panose="020B0604020202020204" pitchFamily="34" charset="0"/>
              <a:buChar char="•"/>
            </a:pPr>
            <a:r>
              <a:rPr lang="en-US" sz="2400" dirty="0" err="1">
                <a:solidFill>
                  <a:srgbClr val="FFFFFF"/>
                </a:solidFill>
              </a:rPr>
              <a:t>ridurre</a:t>
            </a:r>
            <a:r>
              <a:rPr lang="en-US" sz="2400" dirty="0">
                <a:solidFill>
                  <a:srgbClr val="FFFFFF"/>
                </a:solidFill>
              </a:rPr>
              <a:t> </a:t>
            </a:r>
            <a:r>
              <a:rPr lang="en-US" sz="2400" dirty="0" err="1">
                <a:solidFill>
                  <a:srgbClr val="FFFFFF"/>
                </a:solidFill>
              </a:rPr>
              <a:t>i</a:t>
            </a:r>
            <a:r>
              <a:rPr lang="en-US" sz="2400" dirty="0">
                <a:solidFill>
                  <a:srgbClr val="FFFFFF"/>
                </a:solidFill>
              </a:rPr>
              <a:t> </a:t>
            </a:r>
            <a:r>
              <a:rPr lang="en-US" sz="2400" dirty="0" err="1">
                <a:solidFill>
                  <a:srgbClr val="FFFFFF"/>
                </a:solidFill>
              </a:rPr>
              <a:t>consumi</a:t>
            </a:r>
            <a:r>
              <a:rPr lang="en-US" sz="2400" dirty="0">
                <a:solidFill>
                  <a:srgbClr val="FFFFFF"/>
                </a:solidFill>
              </a:rPr>
              <a:t> </a:t>
            </a:r>
            <a:r>
              <a:rPr lang="en-US" sz="2400" dirty="0" err="1">
                <a:solidFill>
                  <a:srgbClr val="FFFFFF"/>
                </a:solidFill>
              </a:rPr>
              <a:t>energetici</a:t>
            </a:r>
            <a:r>
              <a:rPr lang="en-US" sz="2400" dirty="0">
                <a:solidFill>
                  <a:srgbClr val="FFFFFF"/>
                </a:solidFill>
              </a:rPr>
              <a:t> e di </a:t>
            </a:r>
            <a:r>
              <a:rPr lang="en-US" sz="2400" dirty="0" err="1">
                <a:solidFill>
                  <a:srgbClr val="FFFFFF"/>
                </a:solidFill>
              </a:rPr>
              <a:t>acqua</a:t>
            </a:r>
            <a:r>
              <a:rPr lang="en-US" sz="2400" dirty="0">
                <a:solidFill>
                  <a:srgbClr val="FFFFFF"/>
                </a:solidFill>
              </a:rPr>
              <a:t> </a:t>
            </a:r>
            <a:r>
              <a:rPr lang="en-US" sz="2400" dirty="0" err="1">
                <a:solidFill>
                  <a:srgbClr val="FFFFFF"/>
                </a:solidFill>
              </a:rPr>
              <a:t>nelle</a:t>
            </a:r>
            <a:r>
              <a:rPr lang="en-US" sz="2400" dirty="0">
                <a:solidFill>
                  <a:srgbClr val="FFFFFF"/>
                </a:solidFill>
              </a:rPr>
              <a:t> </a:t>
            </a:r>
            <a:r>
              <a:rPr lang="en-US" sz="2400" dirty="0" err="1">
                <a:solidFill>
                  <a:srgbClr val="FFFFFF"/>
                </a:solidFill>
              </a:rPr>
              <a:t>scuole</a:t>
            </a:r>
            <a:r>
              <a:rPr lang="en-US" sz="2400" dirty="0">
                <a:solidFill>
                  <a:srgbClr val="FFFFFF"/>
                </a:solidFill>
              </a:rPr>
              <a:t>;</a:t>
            </a:r>
          </a:p>
          <a:p>
            <a:pPr marL="285750" indent="-228600">
              <a:lnSpc>
                <a:spcPct val="90000"/>
              </a:lnSpc>
              <a:spcAft>
                <a:spcPts val="600"/>
              </a:spcAft>
              <a:buFont typeface="Arial" panose="020B0604020202020204" pitchFamily="34" charset="0"/>
              <a:buChar char="•"/>
            </a:pPr>
            <a:r>
              <a:rPr lang="en-US" sz="2400" dirty="0" err="1">
                <a:solidFill>
                  <a:srgbClr val="FFFFFF"/>
                </a:solidFill>
              </a:rPr>
              <a:t>risparmiare</a:t>
            </a:r>
            <a:r>
              <a:rPr lang="en-US" sz="2400" dirty="0">
                <a:solidFill>
                  <a:srgbClr val="FFFFFF"/>
                </a:solidFill>
              </a:rPr>
              <a:t> </a:t>
            </a:r>
            <a:r>
              <a:rPr lang="en-US" sz="2400" dirty="0" err="1">
                <a:solidFill>
                  <a:srgbClr val="FFFFFF"/>
                </a:solidFill>
              </a:rPr>
              <a:t>energia</a:t>
            </a:r>
            <a:r>
              <a:rPr lang="en-US" sz="2400" dirty="0">
                <a:solidFill>
                  <a:srgbClr val="FFFFFF"/>
                </a:solidFill>
              </a:rPr>
              <a:t> </a:t>
            </a:r>
            <a:r>
              <a:rPr lang="en-US" sz="2400" dirty="0" err="1">
                <a:solidFill>
                  <a:srgbClr val="FFFFFF"/>
                </a:solidFill>
              </a:rPr>
              <a:t>andando</a:t>
            </a:r>
            <a:r>
              <a:rPr lang="en-US" sz="2400" dirty="0">
                <a:solidFill>
                  <a:srgbClr val="FFFFFF"/>
                </a:solidFill>
              </a:rPr>
              <a:t> a </a:t>
            </a:r>
            <a:r>
              <a:rPr lang="en-US" sz="2400" dirty="0" err="1">
                <a:solidFill>
                  <a:srgbClr val="FFFFFF"/>
                </a:solidFill>
              </a:rPr>
              <a:t>scuola</a:t>
            </a:r>
            <a:r>
              <a:rPr lang="en-US" sz="2400" dirty="0">
                <a:solidFill>
                  <a:srgbClr val="FFFFFF"/>
                </a:solidFill>
              </a:rPr>
              <a:t> </a:t>
            </a:r>
            <a:r>
              <a:rPr lang="en-US" sz="2400" dirty="0" err="1">
                <a:solidFill>
                  <a:srgbClr val="FFFFFF"/>
                </a:solidFill>
              </a:rPr>
              <a:t>piedi</a:t>
            </a:r>
            <a:r>
              <a:rPr lang="en-US" sz="2400" dirty="0">
                <a:solidFill>
                  <a:srgbClr val="FFFFFF"/>
                </a:solidFill>
              </a:rPr>
              <a:t>, per </a:t>
            </a:r>
            <a:r>
              <a:rPr lang="en-US" sz="2400" dirty="0" err="1">
                <a:solidFill>
                  <a:srgbClr val="FFFFFF"/>
                </a:solidFill>
              </a:rPr>
              <a:t>esempio</a:t>
            </a:r>
            <a:r>
              <a:rPr lang="en-US" sz="2400" dirty="0">
                <a:solidFill>
                  <a:srgbClr val="FFFFFF"/>
                </a:solidFill>
              </a:rPr>
              <a:t>, </a:t>
            </a:r>
            <a:r>
              <a:rPr lang="en-US" sz="2400" dirty="0" err="1">
                <a:solidFill>
                  <a:srgbClr val="FFFFFF"/>
                </a:solidFill>
              </a:rPr>
              <a:t>riducendo</a:t>
            </a:r>
            <a:r>
              <a:rPr lang="en-US" sz="2400" dirty="0">
                <a:solidFill>
                  <a:srgbClr val="FFFFFF"/>
                </a:solidFill>
              </a:rPr>
              <a:t> il </a:t>
            </a:r>
            <a:r>
              <a:rPr lang="en-US" sz="2400" dirty="0" err="1">
                <a:solidFill>
                  <a:srgbClr val="FFFFFF"/>
                </a:solidFill>
              </a:rPr>
              <a:t>traffico</a:t>
            </a:r>
            <a:r>
              <a:rPr lang="en-US" sz="2400" dirty="0">
                <a:solidFill>
                  <a:srgbClr val="FFFFFF"/>
                </a:solidFill>
              </a:rPr>
              <a:t> e </a:t>
            </a:r>
            <a:r>
              <a:rPr lang="en-US" sz="2400" dirty="0" err="1">
                <a:solidFill>
                  <a:srgbClr val="FFFFFF"/>
                </a:solidFill>
              </a:rPr>
              <a:t>l’inquinamento</a:t>
            </a:r>
            <a:r>
              <a:rPr lang="en-US" sz="2400" dirty="0">
                <a:solidFill>
                  <a:srgbClr val="FFFFFF"/>
                </a:solidFill>
              </a:rPr>
              <a:t>;</a:t>
            </a:r>
          </a:p>
          <a:p>
            <a:pPr marL="285750" indent="-228600">
              <a:lnSpc>
                <a:spcPct val="90000"/>
              </a:lnSpc>
              <a:spcAft>
                <a:spcPts val="600"/>
              </a:spcAft>
              <a:buFont typeface="Arial" panose="020B0604020202020204" pitchFamily="34" charset="0"/>
              <a:buChar char="•"/>
            </a:pPr>
            <a:r>
              <a:rPr lang="en-US" sz="2400" dirty="0">
                <a:solidFill>
                  <a:srgbClr val="FFFFFF"/>
                </a:solidFill>
              </a:rPr>
              <a:t>rispetto </a:t>
            </a:r>
            <a:r>
              <a:rPr lang="en-US" sz="2400" dirty="0" err="1">
                <a:solidFill>
                  <a:srgbClr val="FFFFFF"/>
                </a:solidFill>
              </a:rPr>
              <a:t>delle</a:t>
            </a:r>
            <a:r>
              <a:rPr lang="en-US" sz="2400" dirty="0">
                <a:solidFill>
                  <a:srgbClr val="FFFFFF"/>
                </a:solidFill>
              </a:rPr>
              <a:t> </a:t>
            </a:r>
            <a:r>
              <a:rPr lang="en-US" sz="2400" dirty="0" err="1">
                <a:solidFill>
                  <a:srgbClr val="FFFFFF"/>
                </a:solidFill>
              </a:rPr>
              <a:t>differenze</a:t>
            </a:r>
            <a:r>
              <a:rPr lang="en-US" sz="2400" dirty="0">
                <a:solidFill>
                  <a:srgbClr val="FFFFFF"/>
                </a:solidFill>
              </a:rPr>
              <a:t> </a:t>
            </a:r>
            <a:r>
              <a:rPr lang="en-US" sz="2400" dirty="0" err="1">
                <a:solidFill>
                  <a:srgbClr val="FFFFFF"/>
                </a:solidFill>
              </a:rPr>
              <a:t>individuali</a:t>
            </a:r>
            <a:r>
              <a:rPr lang="en-US" sz="2400" dirty="0">
                <a:solidFill>
                  <a:srgbClr val="FFFFFF"/>
                </a:solidFill>
              </a:rPr>
              <a:t> e </a:t>
            </a:r>
            <a:r>
              <a:rPr lang="en-US" sz="2400" dirty="0" err="1">
                <a:solidFill>
                  <a:srgbClr val="FFFFFF"/>
                </a:solidFill>
              </a:rPr>
              <a:t>culturali</a:t>
            </a:r>
            <a:r>
              <a:rPr lang="en-US" sz="2400" dirty="0">
                <a:solidFill>
                  <a:srgbClr val="FFFFFF"/>
                </a:solidFill>
              </a:rPr>
              <a:t> </a:t>
            </a:r>
            <a:r>
              <a:rPr lang="en-US" sz="2400" dirty="0" err="1">
                <a:solidFill>
                  <a:srgbClr val="FFFFFF"/>
                </a:solidFill>
              </a:rPr>
              <a:t>all’interno</a:t>
            </a:r>
            <a:r>
              <a:rPr lang="en-US" sz="2400" dirty="0">
                <a:solidFill>
                  <a:srgbClr val="FFFFFF"/>
                </a:solidFill>
              </a:rPr>
              <a:t> </a:t>
            </a:r>
            <a:r>
              <a:rPr lang="en-US" sz="2400" dirty="0" err="1">
                <a:solidFill>
                  <a:srgbClr val="FFFFFF"/>
                </a:solidFill>
              </a:rPr>
              <a:t>della</a:t>
            </a:r>
            <a:r>
              <a:rPr lang="en-US" sz="2400" dirty="0">
                <a:solidFill>
                  <a:srgbClr val="FFFFFF"/>
                </a:solidFill>
              </a:rPr>
              <a:t> </a:t>
            </a:r>
            <a:r>
              <a:rPr lang="en-US" sz="2400" dirty="0" err="1">
                <a:solidFill>
                  <a:srgbClr val="FFFFFF"/>
                </a:solidFill>
              </a:rPr>
              <a:t>scuola</a:t>
            </a:r>
            <a:r>
              <a:rPr lang="en-US" sz="2400" dirty="0">
                <a:solidFill>
                  <a:srgbClr val="FFFFFF"/>
                </a:solidFill>
              </a:rPr>
              <a:t>;</a:t>
            </a:r>
          </a:p>
          <a:p>
            <a:pPr marL="285750" indent="-228600">
              <a:lnSpc>
                <a:spcPct val="90000"/>
              </a:lnSpc>
              <a:spcAft>
                <a:spcPts val="600"/>
              </a:spcAft>
              <a:buFont typeface="Arial" panose="020B0604020202020204" pitchFamily="34" charset="0"/>
              <a:buChar char="•"/>
            </a:pPr>
            <a:r>
              <a:rPr lang="en-US" sz="2400" dirty="0">
                <a:solidFill>
                  <a:srgbClr val="FFFFFF"/>
                </a:solidFill>
              </a:rPr>
              <a:t>interesse, </a:t>
            </a:r>
            <a:r>
              <a:rPr lang="en-US" sz="2400" dirty="0" err="1">
                <a:solidFill>
                  <a:srgbClr val="FFFFFF"/>
                </a:solidFill>
              </a:rPr>
              <a:t>impegno</a:t>
            </a:r>
            <a:r>
              <a:rPr lang="en-US" sz="2400" dirty="0">
                <a:solidFill>
                  <a:srgbClr val="FFFFFF"/>
                </a:solidFill>
              </a:rPr>
              <a:t> e </a:t>
            </a:r>
            <a:r>
              <a:rPr lang="en-US" sz="2400" dirty="0" err="1">
                <a:solidFill>
                  <a:srgbClr val="FFFFFF"/>
                </a:solidFill>
              </a:rPr>
              <a:t>partecipazione</a:t>
            </a:r>
            <a:r>
              <a:rPr lang="en-US" sz="2400" dirty="0">
                <a:solidFill>
                  <a:srgbClr val="FFFFFF"/>
                </a:solidFill>
              </a:rPr>
              <a:t> di tutti verso le </a:t>
            </a:r>
            <a:r>
              <a:rPr lang="en-US" sz="2400" dirty="0" err="1">
                <a:solidFill>
                  <a:srgbClr val="FFFFFF"/>
                </a:solidFill>
              </a:rPr>
              <a:t>tematiche</a:t>
            </a:r>
            <a:r>
              <a:rPr lang="en-US" sz="2400" dirty="0">
                <a:solidFill>
                  <a:srgbClr val="FFFFFF"/>
                </a:solidFill>
              </a:rPr>
              <a:t> </a:t>
            </a:r>
            <a:r>
              <a:rPr lang="en-US" sz="2400" dirty="0" err="1">
                <a:solidFill>
                  <a:srgbClr val="FFFFFF"/>
                </a:solidFill>
              </a:rPr>
              <a:t>ambientali</a:t>
            </a:r>
            <a:r>
              <a:rPr lang="en-US" sz="2400" dirty="0">
                <a:solidFill>
                  <a:srgbClr val="FFFFFF"/>
                </a:solidFill>
              </a:rPr>
              <a:t>;</a:t>
            </a:r>
          </a:p>
          <a:p>
            <a:pPr marL="285750" indent="-228600">
              <a:lnSpc>
                <a:spcPct val="90000"/>
              </a:lnSpc>
              <a:spcAft>
                <a:spcPts val="600"/>
              </a:spcAft>
              <a:buFont typeface="Arial" panose="020B0604020202020204" pitchFamily="34" charset="0"/>
              <a:buChar char="•"/>
            </a:pPr>
            <a:r>
              <a:rPr lang="en-US" sz="2400" dirty="0" err="1">
                <a:solidFill>
                  <a:srgbClr val="FFFFFF"/>
                </a:solidFill>
              </a:rPr>
              <a:t>essere</a:t>
            </a:r>
            <a:r>
              <a:rPr lang="en-US" sz="2400" dirty="0">
                <a:solidFill>
                  <a:srgbClr val="FFFFFF"/>
                </a:solidFill>
              </a:rPr>
              <a:t> sempre </a:t>
            </a:r>
            <a:r>
              <a:rPr lang="en-US" sz="2400" dirty="0" err="1">
                <a:solidFill>
                  <a:srgbClr val="FFFFFF"/>
                </a:solidFill>
              </a:rPr>
              <a:t>aggiornati</a:t>
            </a:r>
            <a:r>
              <a:rPr lang="en-US" sz="2400" dirty="0">
                <a:solidFill>
                  <a:srgbClr val="FFFFFF"/>
                </a:solidFill>
              </a:rPr>
              <a:t> </a:t>
            </a:r>
            <a:r>
              <a:rPr lang="en-US" sz="2400" dirty="0" err="1">
                <a:solidFill>
                  <a:srgbClr val="FFFFFF"/>
                </a:solidFill>
              </a:rPr>
              <a:t>sulle</a:t>
            </a:r>
            <a:r>
              <a:rPr lang="en-US" sz="2400" dirty="0">
                <a:solidFill>
                  <a:srgbClr val="FFFFFF"/>
                </a:solidFill>
              </a:rPr>
              <a:t> </a:t>
            </a:r>
            <a:r>
              <a:rPr lang="en-US" sz="2400" dirty="0" err="1">
                <a:solidFill>
                  <a:srgbClr val="FFFFFF"/>
                </a:solidFill>
              </a:rPr>
              <a:t>condizioni</a:t>
            </a:r>
            <a:r>
              <a:rPr lang="en-US" sz="2400" dirty="0">
                <a:solidFill>
                  <a:srgbClr val="FFFFFF"/>
                </a:solidFill>
              </a:rPr>
              <a:t> </a:t>
            </a:r>
            <a:r>
              <a:rPr lang="en-US" sz="2400" dirty="0" err="1">
                <a:solidFill>
                  <a:srgbClr val="FFFFFF"/>
                </a:solidFill>
              </a:rPr>
              <a:t>dell’ambiente</a:t>
            </a:r>
            <a:r>
              <a:rPr lang="en-US" sz="2400" dirty="0">
                <a:solidFill>
                  <a:srgbClr val="FFFFFF"/>
                </a:solidFill>
              </a:rPr>
              <a:t> ed </a:t>
            </a:r>
            <a:r>
              <a:rPr lang="en-US" sz="2400" dirty="0" err="1">
                <a:solidFill>
                  <a:srgbClr val="FFFFFF"/>
                </a:solidFill>
              </a:rPr>
              <a:t>avere</a:t>
            </a:r>
            <a:r>
              <a:rPr lang="en-US" sz="2400" dirty="0">
                <a:solidFill>
                  <a:srgbClr val="FFFFFF"/>
                </a:solidFill>
              </a:rPr>
              <a:t> </a:t>
            </a:r>
            <a:r>
              <a:rPr lang="en-US" sz="2400" dirty="0" err="1">
                <a:solidFill>
                  <a:srgbClr val="FFFFFF"/>
                </a:solidFill>
              </a:rPr>
              <a:t>un’attenzione</a:t>
            </a:r>
            <a:r>
              <a:rPr lang="en-US" sz="2400" dirty="0">
                <a:solidFill>
                  <a:srgbClr val="FFFFFF"/>
                </a:solidFill>
              </a:rPr>
              <a:t> </a:t>
            </a:r>
            <a:r>
              <a:rPr lang="en-US" sz="2400" dirty="0" err="1">
                <a:solidFill>
                  <a:srgbClr val="FFFFFF"/>
                </a:solidFill>
              </a:rPr>
              <a:t>costante</a:t>
            </a:r>
            <a:r>
              <a:rPr lang="en-US" sz="2400" dirty="0">
                <a:solidFill>
                  <a:srgbClr val="FFFFFF"/>
                </a:solidFill>
              </a:rPr>
              <a:t> per </a:t>
            </a:r>
            <a:r>
              <a:rPr lang="en-US" sz="2400" dirty="0" err="1">
                <a:solidFill>
                  <a:srgbClr val="FFFFFF"/>
                </a:solidFill>
              </a:rPr>
              <a:t>questioni</a:t>
            </a:r>
            <a:r>
              <a:rPr lang="en-US" sz="2400" dirty="0">
                <a:solidFill>
                  <a:srgbClr val="FFFFFF"/>
                </a:solidFill>
              </a:rPr>
              <a:t> </a:t>
            </a:r>
            <a:r>
              <a:rPr lang="en-US" sz="2400" dirty="0" err="1">
                <a:solidFill>
                  <a:srgbClr val="FFFFFF"/>
                </a:solidFill>
              </a:rPr>
              <a:t>globali</a:t>
            </a:r>
            <a:r>
              <a:rPr lang="en-US" sz="2400" dirty="0">
                <a:solidFill>
                  <a:srgbClr val="FFFFFF"/>
                </a:solidFill>
              </a:rPr>
              <a:t> come il </a:t>
            </a:r>
            <a:r>
              <a:rPr lang="en-US" sz="2400" dirty="0" err="1">
                <a:solidFill>
                  <a:srgbClr val="FFFFFF"/>
                </a:solidFill>
              </a:rPr>
              <a:t>cambiamento</a:t>
            </a:r>
            <a:r>
              <a:rPr lang="en-US" sz="2400" dirty="0">
                <a:solidFill>
                  <a:srgbClr val="FFFFFF"/>
                </a:solidFill>
              </a:rPr>
              <a:t> </a:t>
            </a:r>
            <a:r>
              <a:rPr lang="en-US" sz="2400" dirty="0" err="1">
                <a:solidFill>
                  <a:srgbClr val="FFFFFF"/>
                </a:solidFill>
              </a:rPr>
              <a:t>climatico</a:t>
            </a:r>
            <a:r>
              <a:rPr lang="en-US" sz="2400" dirty="0">
                <a:solidFill>
                  <a:srgbClr val="FFFFFF"/>
                </a:solidFill>
              </a:rPr>
              <a:t>.</a:t>
            </a:r>
          </a:p>
          <a:p>
            <a:pPr indent="-228600">
              <a:lnSpc>
                <a:spcPct val="90000"/>
              </a:lnSpc>
              <a:spcAft>
                <a:spcPts val="600"/>
              </a:spcAft>
              <a:buFont typeface="Arial" panose="020B0604020202020204" pitchFamily="34" charset="0"/>
              <a:buChar char="•"/>
            </a:pPr>
            <a:endParaRPr lang="en-US" sz="1700" dirty="0">
              <a:solidFill>
                <a:srgbClr val="FFFFFF"/>
              </a:solidFill>
            </a:endParaRPr>
          </a:p>
        </p:txBody>
      </p:sp>
    </p:spTree>
    <p:extLst>
      <p:ext uri="{BB962C8B-B14F-4D97-AF65-F5344CB8AC3E}">
        <p14:creationId xmlns:p14="http://schemas.microsoft.com/office/powerpoint/2010/main" val="2900476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advClick="0" advTm="12000">
        <p:blinds dir="vert"/>
      </p:transition>
    </mc:Choice>
    <mc:Fallback xmlns="">
      <p:transition spd="slow" advClick="0" advTm="12000">
        <p:blinds dir="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ducazione allo sviluppo sostenibile: cominciamo dalla scuola! Appuntamento  a Didacta il 18 e il 19 ottobre – Indire">
            <a:extLst>
              <a:ext uri="{FF2B5EF4-FFF2-40B4-BE49-F238E27FC236}">
                <a16:creationId xmlns:a16="http://schemas.microsoft.com/office/drawing/2014/main" xmlns="" id="{C219B72E-B903-B448-A23E-5E797BFFE21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973" r="11638" b="-1"/>
          <a:stretch/>
        </p:blipFill>
        <p:spPr bwMode="auto">
          <a:xfrm>
            <a:off x="370878" y="-1078466"/>
            <a:ext cx="11450243" cy="957434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468086" y="0"/>
            <a:ext cx="5041845" cy="523220"/>
          </a:xfrm>
          <a:prstGeom prst="rect">
            <a:avLst/>
          </a:prstGeom>
          <a:noFill/>
        </p:spPr>
        <p:txBody>
          <a:bodyPr wrap="square" rtlCol="0">
            <a:spAutoFit/>
          </a:bodyPr>
          <a:lstStyle/>
          <a:p>
            <a:r>
              <a:rPr lang="it-IT" sz="2800" dirty="0">
                <a:solidFill>
                  <a:schemeClr val="accent1">
                    <a:lumMod val="50000"/>
                  </a:schemeClr>
                </a:solidFill>
                <a:latin typeface="Bauhaus 93" panose="04030905020B02020C02" pitchFamily="82" charset="0"/>
              </a:rPr>
              <a:t>Idee per la scuola sostenibile</a:t>
            </a:r>
          </a:p>
        </p:txBody>
      </p:sp>
      <p:sp>
        <p:nvSpPr>
          <p:cNvPr id="10" name="Rettangolo 9"/>
          <p:cNvSpPr/>
          <p:nvPr/>
        </p:nvSpPr>
        <p:spPr>
          <a:xfrm>
            <a:off x="2063554" y="523220"/>
            <a:ext cx="8689145" cy="6370975"/>
          </a:xfrm>
          <a:prstGeom prst="rect">
            <a:avLst/>
          </a:prstGeom>
        </p:spPr>
        <p:txBody>
          <a:bodyPr wrap="square">
            <a:spAutoFit/>
          </a:bodyPr>
          <a:lstStyle/>
          <a:p>
            <a:pPr marL="285750" indent="-285750">
              <a:lnSpc>
                <a:spcPct val="150000"/>
              </a:lnSpc>
              <a:buFont typeface="Arial" panose="020B0604020202020204" pitchFamily="34" charset="0"/>
              <a:buChar char="•"/>
            </a:pPr>
            <a:r>
              <a:rPr lang="it-IT" sz="1700" b="1" dirty="0">
                <a:latin typeface="Century Gothic" panose="020B0502020202020204" pitchFamily="34" charset="0"/>
              </a:rPr>
              <a:t>Una scuola sostenibile si realizza in primis garantendo la raccolta differenziata nella struttura e offrendo energia pulita grazie a pannelli fotovoltaici sul tetto che permettono il fabbisogno energetico.</a:t>
            </a:r>
          </a:p>
          <a:p>
            <a:pPr marL="285750" indent="-285750">
              <a:lnSpc>
                <a:spcPct val="150000"/>
              </a:lnSpc>
              <a:buFont typeface="Arial" panose="020B0604020202020204" pitchFamily="34" charset="0"/>
              <a:buChar char="•"/>
            </a:pPr>
            <a:r>
              <a:rPr lang="it-IT" sz="1700" b="1" dirty="0">
                <a:latin typeface="Century Gothic" panose="020B0502020202020204" pitchFamily="34" charset="0"/>
              </a:rPr>
              <a:t> Successivamente si deve pensare al materiale edilizio e in dotazione per gli alunni.</a:t>
            </a:r>
          </a:p>
          <a:p>
            <a:pPr marL="285750" indent="-285750">
              <a:lnSpc>
                <a:spcPct val="150000"/>
              </a:lnSpc>
              <a:buFont typeface="Arial" panose="020B0604020202020204" pitchFamily="34" charset="0"/>
              <a:buChar char="•"/>
            </a:pPr>
            <a:r>
              <a:rPr lang="it-IT" sz="1700" b="1" dirty="0">
                <a:latin typeface="Century Gothic" panose="020B0502020202020204" pitchFamily="34" charset="0"/>
              </a:rPr>
              <a:t>  Riguardo all’edilizia è bene impiegare sempre materiali riciclabili e a ridotto impatto  ambientale.</a:t>
            </a:r>
          </a:p>
          <a:p>
            <a:pPr marL="285750" indent="-285750">
              <a:lnSpc>
                <a:spcPct val="150000"/>
              </a:lnSpc>
              <a:buFont typeface="Arial" panose="020B0604020202020204" pitchFamily="34" charset="0"/>
              <a:buChar char="•"/>
            </a:pPr>
            <a:r>
              <a:rPr lang="it-IT" sz="1700" b="1" dirty="0">
                <a:latin typeface="Century Gothic" panose="020B0502020202020204" pitchFamily="34" charset="0"/>
              </a:rPr>
              <a:t>Inoltre, si può pensare a banchi, sedie e attrezzature per garantire comodità e aule adeguate per lo studio. Il materiale indicato per banchi, sedie e cattedre è il bambù, perfettamente riciclabile e che, come pianta, cresce rapidamente ed in foreste controllate.</a:t>
            </a:r>
          </a:p>
          <a:p>
            <a:pPr marL="285750" indent="-285750">
              <a:lnSpc>
                <a:spcPct val="150000"/>
              </a:lnSpc>
              <a:buFont typeface="Arial" panose="020B0604020202020204" pitchFamily="34" charset="0"/>
              <a:buChar char="•"/>
            </a:pPr>
            <a:r>
              <a:rPr lang="it-IT" sz="1700" b="1" dirty="0">
                <a:latin typeface="Century Gothic" panose="020B0502020202020204" pitchFamily="34" charset="0"/>
              </a:rPr>
              <a:t>Per poter raccontare e spiegare il proprio lavoro è ideale usare LIM, lavagne digitali in modo da minimizzare gli sprechi dovuti all’uso di gesso per le lavagne tradizionali.</a:t>
            </a:r>
          </a:p>
          <a:p>
            <a:pPr marL="285750" indent="-285750">
              <a:lnSpc>
                <a:spcPct val="150000"/>
              </a:lnSpc>
              <a:buFont typeface="Arial" panose="020B0604020202020204" pitchFamily="34" charset="0"/>
              <a:buChar char="•"/>
            </a:pPr>
            <a:r>
              <a:rPr lang="it-IT" sz="1700" b="1" dirty="0">
                <a:latin typeface="Century Gothic" panose="020B0502020202020204" pitchFamily="34" charset="0"/>
              </a:rPr>
              <a:t>Inoltre, gli studenti potrebbero avere in dotazione un proprio computer personale per annotare appunti come già avviene nei paesi scandinavi.</a:t>
            </a:r>
            <a:endParaRPr lang="it-IT" sz="3200" b="1" dirty="0">
              <a:solidFill>
                <a:srgbClr val="4D4D4D"/>
              </a:solidFill>
              <a:latin typeface="Franklin Gothic Book"/>
            </a:endParaRPr>
          </a:p>
        </p:txBody>
      </p:sp>
    </p:spTree>
    <p:extLst>
      <p:ext uri="{BB962C8B-B14F-4D97-AF65-F5344CB8AC3E}">
        <p14:creationId xmlns:p14="http://schemas.microsoft.com/office/powerpoint/2010/main" val="3628006885"/>
      </p:ext>
    </p:extLst>
  </p:cSld>
  <p:clrMapOvr>
    <a:masterClrMapping/>
  </p:clrMapOvr>
  <mc:AlternateContent xmlns:mc="http://schemas.openxmlformats.org/markup-compatibility/2006" xmlns:p14="http://schemas.microsoft.com/office/powerpoint/2010/main">
    <mc:Choice Requires="p14">
      <p:transition spd="slow" p14:dur="1600" advClick="0" advTm="11000">
        <p:blinds dir="vert"/>
      </p:transition>
    </mc:Choice>
    <mc:Fallback xmlns="">
      <p:transition spd="slow" advClick="0" advTm="11000">
        <p:blinds dir="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0723" y="799836"/>
            <a:ext cx="3887697" cy="23083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ore 3"/>
          <p:cNvSpPr/>
          <p:nvPr/>
        </p:nvSpPr>
        <p:spPr>
          <a:xfrm>
            <a:off x="6240722" y="95323"/>
            <a:ext cx="444624" cy="381421"/>
          </a:xfrm>
          <a:prstGeom prst="hear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uore 4"/>
          <p:cNvSpPr/>
          <p:nvPr/>
        </p:nvSpPr>
        <p:spPr>
          <a:xfrm>
            <a:off x="7627939" y="48701"/>
            <a:ext cx="554627" cy="457200"/>
          </a:xfrm>
          <a:prstGeom prst="hear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uore 5"/>
          <p:cNvSpPr/>
          <p:nvPr/>
        </p:nvSpPr>
        <p:spPr>
          <a:xfrm>
            <a:off x="9130069" y="109865"/>
            <a:ext cx="457200" cy="396036"/>
          </a:xfrm>
          <a:prstGeom prst="hear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1550672" y="199671"/>
            <a:ext cx="3735677" cy="1200329"/>
          </a:xfrm>
          <a:prstGeom prst="rect">
            <a:avLst/>
          </a:prstGeom>
          <a:noFill/>
        </p:spPr>
        <p:txBody>
          <a:bodyPr wrap="square" rtlCol="0">
            <a:spAutoFit/>
          </a:bodyPr>
          <a:lstStyle/>
          <a:p>
            <a:pPr algn="ctr"/>
            <a:r>
              <a:rPr lang="it-IT" sz="3600" dirty="0">
                <a:solidFill>
                  <a:schemeClr val="accent6">
                    <a:lumMod val="50000"/>
                  </a:schemeClr>
                </a:solidFill>
                <a:latin typeface="GungsuhChe" panose="02030609000101010101" pitchFamily="49" charset="-127"/>
                <a:ea typeface="GungsuhChe" panose="02030609000101010101" pitchFamily="49" charset="-127"/>
              </a:rPr>
              <a:t>Le nostre opinioni</a:t>
            </a:r>
          </a:p>
        </p:txBody>
      </p:sp>
      <p:sp>
        <p:nvSpPr>
          <p:cNvPr id="2" name="CasellaDiTesto 1"/>
          <p:cNvSpPr txBox="1"/>
          <p:nvPr/>
        </p:nvSpPr>
        <p:spPr>
          <a:xfrm>
            <a:off x="610192" y="1477691"/>
            <a:ext cx="4471490" cy="9094797"/>
          </a:xfrm>
          <a:prstGeom prst="rect">
            <a:avLst/>
          </a:prstGeom>
          <a:noFill/>
        </p:spPr>
        <p:txBody>
          <a:bodyPr wrap="square" rtlCol="0">
            <a:spAutoFit/>
          </a:bodyPr>
          <a:lstStyle/>
          <a:p>
            <a:pPr marL="342000">
              <a:lnSpc>
                <a:spcPct val="150000"/>
              </a:lnSpc>
            </a:pPr>
            <a:r>
              <a:rPr lang="it-IT" sz="1600" dirty="0"/>
              <a:t>Da un dibattito su tale tematica sono emersi diversi punti di vista, ovvero:</a:t>
            </a:r>
          </a:p>
          <a:p>
            <a:pPr marL="342000" indent="-342900">
              <a:lnSpc>
                <a:spcPct val="150000"/>
              </a:lnSpc>
              <a:buFont typeface="+mj-lt"/>
              <a:buAutoNum type="arabicPeriod"/>
            </a:pPr>
            <a:r>
              <a:rPr lang="it-IT" sz="1600" b="1" dirty="0"/>
              <a:t>DA ALESSIA</a:t>
            </a:r>
            <a:r>
              <a:rPr lang="it-IT" sz="1600" dirty="0"/>
              <a:t>:  </a:t>
            </a:r>
            <a:r>
              <a:rPr lang="it-IT" sz="1600" i="1" dirty="0"/>
              <a:t>«Secondo me la scuola è in grado di insegnare tanto in tutti gli ambiti ed è giusto che si trattino anche determinati argomenti per sensibilizzare ed educare ulteriormente noi giovani, dato che la sostenibilità si sviluppa in modo proficuo soprattutto nell’ambito scolastico»;</a:t>
            </a:r>
          </a:p>
          <a:p>
            <a:pPr marL="342000" indent="-342900">
              <a:lnSpc>
                <a:spcPct val="150000"/>
              </a:lnSpc>
              <a:buFont typeface="+mj-lt"/>
              <a:buAutoNum type="arabicPeriod"/>
            </a:pPr>
            <a:r>
              <a:rPr lang="it-IT" sz="1600" b="1" dirty="0"/>
              <a:t>DA FABIANA</a:t>
            </a:r>
            <a:r>
              <a:rPr lang="it-IT" sz="1600" dirty="0"/>
              <a:t>: </a:t>
            </a:r>
            <a:r>
              <a:rPr lang="it-IT" sz="1600" i="1" dirty="0"/>
              <a:t>«A mio parere far crescere lo sviluppo sostenibile nella scuola è molto importante, perché questo tema non riguarda solo gli adulti, ma anche noi ragazzi, così da sensibilizzarci tutti»;</a:t>
            </a:r>
          </a:p>
          <a:p>
            <a:pPr marL="342000"/>
            <a:endParaRPr lang="it-IT" sz="1500"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sp>
        <p:nvSpPr>
          <p:cNvPr id="3" name="CasellaDiTesto 2"/>
          <p:cNvSpPr txBox="1"/>
          <p:nvPr/>
        </p:nvSpPr>
        <p:spPr>
          <a:xfrm>
            <a:off x="5597209" y="3522795"/>
            <a:ext cx="5170714" cy="2666564"/>
          </a:xfrm>
          <a:prstGeom prst="rect">
            <a:avLst/>
          </a:prstGeom>
          <a:noFill/>
        </p:spPr>
        <p:txBody>
          <a:bodyPr wrap="square" rtlCol="0">
            <a:spAutoFit/>
          </a:bodyPr>
          <a:lstStyle/>
          <a:p>
            <a:pPr marL="342900" indent="-342900" algn="r">
              <a:lnSpc>
                <a:spcPct val="150000"/>
              </a:lnSpc>
              <a:buFont typeface="+mj-lt"/>
              <a:buAutoNum type="arabicPeriod" startAt="3"/>
            </a:pPr>
            <a:r>
              <a:rPr lang="it-IT" b="1" dirty="0"/>
              <a:t>DA NICOL</a:t>
            </a:r>
            <a:r>
              <a:rPr lang="it-IT" dirty="0"/>
              <a:t>: </a:t>
            </a:r>
            <a:r>
              <a:rPr lang="it-IT" i="1" dirty="0"/>
              <a:t>«Concordo con le opinioni delle mie compagne, ma credo anche che la scuola si debba dedicare principalmente a formarci da un punto di vista culturale ed educativo, senza perdere di vista il suo obiettivo principale, al fine di incrementare il nostro senso civico».</a:t>
            </a:r>
            <a:r>
              <a:rPr lang="it-IT" sz="2400" i="1" dirty="0"/>
              <a:t> </a:t>
            </a:r>
          </a:p>
        </p:txBody>
      </p:sp>
    </p:spTree>
    <p:extLst>
      <p:ext uri="{BB962C8B-B14F-4D97-AF65-F5344CB8AC3E}">
        <p14:creationId xmlns:p14="http://schemas.microsoft.com/office/powerpoint/2010/main" val="78208457"/>
      </p:ext>
    </p:extLst>
  </p:cSld>
  <p:clrMapOvr>
    <a:masterClrMapping/>
  </p:clrMapOvr>
  <mc:AlternateContent xmlns:mc="http://schemas.openxmlformats.org/markup-compatibility/2006" xmlns:p14="http://schemas.microsoft.com/office/powerpoint/2010/main">
    <mc:Choice Requires="p14">
      <p:transition spd="slow" p14:dur="1600" advClick="0" advTm="13000">
        <p:blinds dir="vert"/>
      </p:transition>
    </mc:Choice>
    <mc:Fallback xmlns="">
      <p:transition spd="slow" advClick="0" advTm="1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par>
                                <p:cTn id="11" presetID="45"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2000"/>
                                        <p:tgtEl>
                                          <p:spTgt spid="8">
                                            <p:txEl>
                                              <p:pRg st="0" end="0"/>
                                            </p:txEl>
                                          </p:spTgt>
                                        </p:tgtEl>
                                      </p:cBhvr>
                                    </p:animEffect>
                                    <p:anim calcmode="lin" valueType="num">
                                      <p:cBhvr>
                                        <p:cTn id="14"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D3DEA28-3E5A-4688-962D-E42618067C55}"/>
              </a:ext>
            </a:extLst>
          </p:cNvPr>
          <p:cNvSpPr>
            <a:spLocks noGrp="1"/>
          </p:cNvSpPr>
          <p:nvPr>
            <p:ph type="title"/>
          </p:nvPr>
        </p:nvSpPr>
        <p:spPr>
          <a:xfrm>
            <a:off x="838200" y="365125"/>
            <a:ext cx="10515600" cy="969405"/>
          </a:xfrm>
        </p:spPr>
        <p:txBody>
          <a:bodyPr/>
          <a:lstStyle/>
          <a:p>
            <a:r>
              <a:rPr lang="it-IT" dirty="0">
                <a:solidFill>
                  <a:srgbClr val="FFFF00"/>
                </a:solidFill>
                <a:latin typeface="Algerian" panose="04020705040A02060702" pitchFamily="82" charset="0"/>
              </a:rPr>
              <a:t>ARTICOLO 9 (COMMA 2 – Cost.)</a:t>
            </a:r>
          </a:p>
        </p:txBody>
      </p:sp>
      <p:sp>
        <p:nvSpPr>
          <p:cNvPr id="8" name="Segnaposto contenuto 7">
            <a:extLst>
              <a:ext uri="{FF2B5EF4-FFF2-40B4-BE49-F238E27FC236}">
                <a16:creationId xmlns:a16="http://schemas.microsoft.com/office/drawing/2014/main" xmlns="" id="{958FCC31-48F4-4093-8816-5DF7664F8D54}"/>
              </a:ext>
            </a:extLst>
          </p:cNvPr>
          <p:cNvSpPr>
            <a:spLocks noGrp="1"/>
          </p:cNvSpPr>
          <p:nvPr>
            <p:ph idx="1"/>
          </p:nvPr>
        </p:nvSpPr>
        <p:spPr>
          <a:xfrm>
            <a:off x="591065" y="1652631"/>
            <a:ext cx="6526427" cy="4351338"/>
          </a:xfrm>
        </p:spPr>
        <p:txBody>
          <a:bodyPr>
            <a:normAutofit fontScale="92500" lnSpcReduction="20000"/>
          </a:bodyPr>
          <a:lstStyle/>
          <a:p>
            <a:pPr marL="0" indent="0">
              <a:lnSpc>
                <a:spcPct val="110000"/>
              </a:lnSpc>
              <a:spcBef>
                <a:spcPts val="0"/>
              </a:spcBef>
              <a:buNone/>
            </a:pPr>
            <a:r>
              <a:rPr lang="it-IT" sz="2000" dirty="0">
                <a:solidFill>
                  <a:schemeClr val="bg1"/>
                </a:solidFill>
              </a:rPr>
              <a:t>Il secondo comma dell’articolo 9 tutela l’</a:t>
            </a:r>
            <a:r>
              <a:rPr lang="it-IT" sz="2000" b="1" dirty="0">
                <a:solidFill>
                  <a:srgbClr val="C00000"/>
                </a:solidFill>
              </a:rPr>
              <a:t>ambiente</a:t>
            </a:r>
            <a:r>
              <a:rPr lang="it-IT" sz="2000" dirty="0">
                <a:solidFill>
                  <a:schemeClr val="bg1"/>
                </a:solidFill>
              </a:rPr>
              <a:t> e il </a:t>
            </a:r>
            <a:r>
              <a:rPr lang="it-IT" sz="2000" b="1" dirty="0">
                <a:solidFill>
                  <a:srgbClr val="003300"/>
                </a:solidFill>
              </a:rPr>
              <a:t>patrimonio artistico e storico</a:t>
            </a:r>
            <a:r>
              <a:rPr lang="it-IT" sz="2000" dirty="0">
                <a:solidFill>
                  <a:schemeClr val="bg1"/>
                </a:solidFill>
              </a:rPr>
              <a:t> della nazione. Quando si parla di ambiente e paesaggio si intende il luogo in cui l’uomo vive e lavora. La tutela dell’ambiente non deve perseguire finalità astratte, bensì deve esprimere, secondo una sentenza della </a:t>
            </a:r>
            <a:r>
              <a:rPr lang="it-IT" sz="2000" u="sng" dirty="0">
                <a:solidFill>
                  <a:srgbClr val="002060"/>
                </a:solidFill>
              </a:rPr>
              <a:t>Corte Costituzionale</a:t>
            </a:r>
            <a:r>
              <a:rPr lang="it-IT" sz="2000" dirty="0">
                <a:solidFill>
                  <a:schemeClr val="bg1"/>
                </a:solidFill>
              </a:rPr>
              <a:t>, «l’esigenza di un habitat naturale nel quale l’uomo vive e agisce e che è necessario alla collettività e ai cittadini». Per quanto concerne il paesaggio è stato sostenuto che la tutale consiste nella regolazione cosciente degli interventi, nella direzione della costruzione del paesaggio, nella scelta fra i diversi interessi e le diverse possibilità di uso e destinazione. I </a:t>
            </a:r>
            <a:r>
              <a:rPr lang="it-IT" sz="2000" i="1" u="sng" dirty="0">
                <a:solidFill>
                  <a:srgbClr val="660066"/>
                </a:solidFill>
                <a:effectLst>
                  <a:outerShdw blurRad="38100" dist="38100" dir="2700000" algn="tl">
                    <a:srgbClr val="000000">
                      <a:alpha val="43137"/>
                    </a:srgbClr>
                  </a:outerShdw>
                </a:effectLst>
              </a:rPr>
              <a:t>beni culturali </a:t>
            </a:r>
            <a:r>
              <a:rPr lang="it-IT" sz="2000" dirty="0">
                <a:solidFill>
                  <a:schemeClr val="bg1"/>
                </a:solidFill>
              </a:rPr>
              <a:t>non devono solo essere preservati dal punto di vista fisico, ma anche valorizzati consentendone l’accesso a tutti i cittadini. Si prevede anche l’importanza degli aspetti educativi, culturali e sociali in merito.</a:t>
            </a:r>
          </a:p>
        </p:txBody>
      </p:sp>
      <p:pic>
        <p:nvPicPr>
          <p:cNvPr id="10" name="Immagine 9">
            <a:extLst>
              <a:ext uri="{FF2B5EF4-FFF2-40B4-BE49-F238E27FC236}">
                <a16:creationId xmlns:a16="http://schemas.microsoft.com/office/drawing/2014/main" xmlns="" id="{C36888F9-A773-45F1-AB88-63F6787218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01"/>
          <a:stretch/>
        </p:blipFill>
        <p:spPr>
          <a:xfrm>
            <a:off x="7290486" y="1983260"/>
            <a:ext cx="4665057" cy="269215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71336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Cuore 3"/>
          <p:cNvSpPr/>
          <p:nvPr/>
        </p:nvSpPr>
        <p:spPr>
          <a:xfrm>
            <a:off x="6240722" y="95323"/>
            <a:ext cx="444624" cy="381421"/>
          </a:xfrm>
          <a:prstGeom prst="hear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uore 4"/>
          <p:cNvSpPr/>
          <p:nvPr/>
        </p:nvSpPr>
        <p:spPr>
          <a:xfrm>
            <a:off x="7627939" y="48701"/>
            <a:ext cx="554627" cy="457200"/>
          </a:xfrm>
          <a:prstGeom prst="hear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uore 5"/>
          <p:cNvSpPr/>
          <p:nvPr/>
        </p:nvSpPr>
        <p:spPr>
          <a:xfrm>
            <a:off x="9130069" y="109865"/>
            <a:ext cx="457200" cy="396036"/>
          </a:xfrm>
          <a:prstGeom prst="hear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1550672" y="48701"/>
            <a:ext cx="3735677" cy="1200329"/>
          </a:xfrm>
          <a:prstGeom prst="rect">
            <a:avLst/>
          </a:prstGeom>
          <a:noFill/>
        </p:spPr>
        <p:txBody>
          <a:bodyPr wrap="square" rtlCol="0">
            <a:spAutoFit/>
          </a:bodyPr>
          <a:lstStyle/>
          <a:p>
            <a:pPr algn="ctr"/>
            <a:r>
              <a:rPr lang="it-IT" sz="3600" dirty="0">
                <a:solidFill>
                  <a:schemeClr val="accent6">
                    <a:lumMod val="50000"/>
                  </a:schemeClr>
                </a:solidFill>
                <a:latin typeface="GungsuhChe" panose="02030609000101010101" pitchFamily="49" charset="-127"/>
                <a:ea typeface="GungsuhChe" panose="02030609000101010101" pitchFamily="49" charset="-127"/>
              </a:rPr>
              <a:t>Le nostre opinioni</a:t>
            </a:r>
          </a:p>
        </p:txBody>
      </p:sp>
      <p:sp>
        <p:nvSpPr>
          <p:cNvPr id="2" name="CasellaDiTesto 1"/>
          <p:cNvSpPr txBox="1"/>
          <p:nvPr/>
        </p:nvSpPr>
        <p:spPr>
          <a:xfrm>
            <a:off x="536184" y="1623798"/>
            <a:ext cx="5352692" cy="8240717"/>
          </a:xfrm>
          <a:prstGeom prst="rect">
            <a:avLst/>
          </a:prstGeom>
          <a:noFill/>
        </p:spPr>
        <p:txBody>
          <a:bodyPr wrap="square" rtlCol="0">
            <a:spAutoFit/>
          </a:bodyPr>
          <a:lstStyle/>
          <a:p>
            <a:pPr marL="342000" indent="-342900">
              <a:lnSpc>
                <a:spcPct val="150000"/>
              </a:lnSpc>
              <a:buFont typeface="+mj-lt"/>
              <a:buAutoNum type="arabicPeriod" startAt="4"/>
            </a:pPr>
            <a:r>
              <a:rPr lang="it-IT" sz="1600" b="1" dirty="0"/>
              <a:t>DA CONSIGLIA</a:t>
            </a:r>
            <a:r>
              <a:rPr lang="it-IT" sz="1600" dirty="0"/>
              <a:t>:  </a:t>
            </a:r>
            <a:r>
              <a:rPr lang="it-IT" sz="1600" i="1" dirty="0"/>
              <a:t>«Per quanto riguarda la scuola sostenibile penso sia un tema valido che vada inserito in tutte le scuole italiane ed esteso, non solo agli studenti ma anche a tutto il personale scolastico, poiché insegna a tutti noi ragazzi a saper apprezzare e rispettare l’ambiente, per salvaguardare il nostro futuro»;</a:t>
            </a:r>
          </a:p>
          <a:p>
            <a:pPr marL="342000" indent="-342900">
              <a:lnSpc>
                <a:spcPct val="150000"/>
              </a:lnSpc>
              <a:buFont typeface="+mj-lt"/>
              <a:buAutoNum type="arabicPeriod" startAt="4"/>
            </a:pPr>
            <a:r>
              <a:rPr lang="it-IT" sz="1600" b="1" dirty="0"/>
              <a:t>DA FABIOLA</a:t>
            </a:r>
            <a:r>
              <a:rPr lang="it-IT" sz="1600" dirty="0"/>
              <a:t>: </a:t>
            </a:r>
            <a:r>
              <a:rPr lang="it-IT" sz="1600" i="1" dirty="0"/>
              <a:t>«Per me il progetto della scuola sostenibile è molto importante perché ci insegna a rispettare l’ambiente e rendere le nostre città sempre più vivibili ed ecologiche anche se secondo me alcune scuole dovrebbero tenerne maggiormente conto»;</a:t>
            </a:r>
          </a:p>
          <a:p>
            <a:pPr marL="342000">
              <a:lnSpc>
                <a:spcPct val="150000"/>
              </a:lnSpc>
            </a:pPr>
            <a:endParaRPr lang="it-IT" sz="1500" dirty="0"/>
          </a:p>
          <a:p>
            <a:pPr marL="342000">
              <a:lnSpc>
                <a:spcPct val="150000"/>
              </a:lnSpc>
            </a:pPr>
            <a:endParaRPr lang="it-IT" sz="1500" dirty="0"/>
          </a:p>
          <a:p>
            <a:pPr marL="342000">
              <a:lnSpc>
                <a:spcPct val="150000"/>
              </a:lnSpc>
            </a:pPr>
            <a:endParaRPr lang="it-IT" sz="1500"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sp>
        <p:nvSpPr>
          <p:cNvPr id="3" name="CasellaDiTesto 2"/>
          <p:cNvSpPr txBox="1"/>
          <p:nvPr/>
        </p:nvSpPr>
        <p:spPr>
          <a:xfrm>
            <a:off x="6264886" y="3353778"/>
            <a:ext cx="3743710" cy="3008837"/>
          </a:xfrm>
          <a:prstGeom prst="rect">
            <a:avLst/>
          </a:prstGeom>
          <a:noFill/>
        </p:spPr>
        <p:txBody>
          <a:bodyPr wrap="square" rtlCol="0">
            <a:spAutoFit/>
          </a:bodyPr>
          <a:lstStyle/>
          <a:p>
            <a:pPr marL="342900" indent="-342900" algn="r">
              <a:lnSpc>
                <a:spcPct val="150000"/>
              </a:lnSpc>
              <a:buFont typeface="+mj-lt"/>
              <a:buAutoNum type="arabicPeriod" startAt="6"/>
            </a:pPr>
            <a:r>
              <a:rPr lang="it-IT" sz="1600" b="1" dirty="0"/>
              <a:t>DA ILARIA</a:t>
            </a:r>
            <a:r>
              <a:rPr lang="it-IT" sz="1600" dirty="0"/>
              <a:t>: </a:t>
            </a:r>
            <a:r>
              <a:rPr lang="it-IT" sz="1600" i="1" dirty="0"/>
              <a:t>«A mio parere questo tema va inserito in ogni scuola per far capire a noi ragazzi, compresa me, l’importanza di saper rispettare e salvaguardare l’ambiente e il nostro futuro stesso. Questo argomento dovrebbe essere divulgato da tutti (genitori, professori ecc.)». </a:t>
            </a:r>
          </a:p>
        </p:txBody>
      </p:sp>
      <p:pic>
        <p:nvPicPr>
          <p:cNvPr id="9" name="Immagine 8">
            <a:extLst>
              <a:ext uri="{FF2B5EF4-FFF2-40B4-BE49-F238E27FC236}">
                <a16:creationId xmlns:a16="http://schemas.microsoft.com/office/drawing/2014/main" xmlns="" id="{57E50F69-95DA-453F-9DA4-4355DA1FC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1403" y="877465"/>
            <a:ext cx="3517193" cy="21063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56727162"/>
      </p:ext>
    </p:extLst>
  </p:cSld>
  <p:clrMapOvr>
    <a:masterClrMapping/>
  </p:clrMapOvr>
  <mc:AlternateContent xmlns:mc="http://schemas.openxmlformats.org/markup-compatibility/2006" xmlns:p14="http://schemas.microsoft.com/office/powerpoint/2010/main">
    <mc:Choice Requires="p14">
      <p:transition spd="slow" p14:dur="1600" advClick="0" advTm="13000">
        <p:blinds dir="vert"/>
      </p:transition>
    </mc:Choice>
    <mc:Fallback xmlns="">
      <p:transition spd="slow" advClick="0" advTm="1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8">
                                            <p:txEl>
                                              <p:pRg st="0" end="0"/>
                                            </p:txEl>
                                          </p:spTgt>
                                        </p:tgtEl>
                                        <p:attrNameLst>
                                          <p:attrName>ppt_h</p:attrName>
                                        </p:attrNameLst>
                                      </p:cBhvr>
                                      <p:tavLst>
                                        <p:tav tm="0">
                                          <p:val>
                                            <p:strVal val="#ppt_h"/>
                                          </p:val>
                                        </p:tav>
                                        <p:tav tm="100000">
                                          <p:val>
                                            <p:strVal val="#ppt_h"/>
                                          </p:val>
                                        </p:tav>
                                      </p:tavLst>
                                    </p:anim>
                                  </p:childTnLst>
                                </p:cTn>
                              </p:par>
                              <p:par>
                                <p:cTn id="10" presetID="2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A93981-A4D0-5F45-84C5-DAB414EBD787}"/>
              </a:ext>
            </a:extLst>
          </p:cNvPr>
          <p:cNvSpPr>
            <a:spLocks noGrp="1"/>
          </p:cNvSpPr>
          <p:nvPr>
            <p:ph type="title"/>
          </p:nvPr>
        </p:nvSpPr>
        <p:spPr>
          <a:xfrm>
            <a:off x="463386" y="-26231"/>
            <a:ext cx="7029805" cy="1183351"/>
          </a:xfrm>
        </p:spPr>
        <p:txBody>
          <a:bodyPr>
            <a:normAutofit/>
          </a:bodyPr>
          <a:lstStyle/>
          <a:p>
            <a:r>
              <a:rPr lang="it-IT" sz="3700" dirty="0">
                <a:highlight>
                  <a:srgbClr val="C0C0C0"/>
                </a:highlight>
                <a:latin typeface="Modern Love" pitchFamily="82" charset="0"/>
              </a:rPr>
              <a:t>Riflessione Valeria De </a:t>
            </a:r>
            <a:r>
              <a:rPr lang="it-IT" sz="3700" dirty="0" err="1">
                <a:highlight>
                  <a:srgbClr val="C0C0C0"/>
                </a:highlight>
                <a:latin typeface="Modern Love" pitchFamily="82" charset="0"/>
              </a:rPr>
              <a:t>Santis</a:t>
            </a:r>
            <a:endParaRPr lang="it-IT" sz="3700" dirty="0">
              <a:highlight>
                <a:srgbClr val="C0C0C0"/>
              </a:highlight>
              <a:latin typeface="Modern Love" pitchFamily="82" charset="0"/>
            </a:endParaRPr>
          </a:p>
        </p:txBody>
      </p:sp>
      <p:sp>
        <p:nvSpPr>
          <p:cNvPr id="3" name="Segnaposto contenuto 2">
            <a:extLst>
              <a:ext uri="{FF2B5EF4-FFF2-40B4-BE49-F238E27FC236}">
                <a16:creationId xmlns:a16="http://schemas.microsoft.com/office/drawing/2014/main" xmlns="" id="{7DC06247-F985-9447-8CF5-60D707378D8F}"/>
              </a:ext>
            </a:extLst>
          </p:cNvPr>
          <p:cNvSpPr>
            <a:spLocks noGrp="1"/>
          </p:cNvSpPr>
          <p:nvPr>
            <p:ph idx="1"/>
          </p:nvPr>
        </p:nvSpPr>
        <p:spPr>
          <a:xfrm>
            <a:off x="95149" y="1033832"/>
            <a:ext cx="7717971" cy="6052767"/>
          </a:xfrm>
        </p:spPr>
        <p:txBody>
          <a:bodyPr>
            <a:normAutofit/>
          </a:bodyPr>
          <a:lstStyle/>
          <a:p>
            <a:pPr marL="0" indent="0">
              <a:buNone/>
            </a:pPr>
            <a:r>
              <a:rPr lang="it-IT" sz="1600" dirty="0">
                <a:highlight>
                  <a:srgbClr val="FFE6ED"/>
                </a:highlight>
                <a:cs typeface="Apple Chancery" panose="03020702040506060504" pitchFamily="66" charset="-79"/>
              </a:rPr>
              <a:t>La scuola è la nostra fondamenta, qui è dove si impara e si capisce ciò che è sbagliato e ciò che è giusto fare in caso manchi l’educazione in famiglia, cosa ormai sventuratamente molto diffusa in tutte le case, dove la maleducazione vige sovrana e i bambini crescono privi di virtù e regole. A mio parere la scuola non deve solo insegnare, non deve basarsi solo su quel libro di storia che parla dei sumeri e dei babilonesi estinti anni e anni fa, ma deve anche parlare dei problemi della nostra quotidianità, che riguardano noi tutti in prima persona, far capire quanto siano importanti i piccoli gesti che uniti assieme e moltiplicati per 7 miliardi può portare davvero a risultati mettendo un punto a tutte le problematiche che caratterizzano i giorni nostri che se non risolte il prima possibile possono avere disastrose conseguenze tra cui andando sulla peggiore delle ipotesi, anche la fine del mondo, su questo non si scherza e serve piena serietà. Un esempio di queste difficoltà è sicuramente l’ambiente, ovvero il luogo dove l’uomo lavora e vive e va protetto per garantire a tutti una vita equilibrata e sana, diminuendo lo smog, l’inquinamento degli ecosistemi e altre problematiche quali il buco dell’ozono che non sono altro che conseguenza  delle nostre disattenzioni che se ripetute incessantemente causa codesti problemi, la risoluzione è davvero una sciocchezza, che però da quello che vedo è davvero complicato da comprendere per molti: non gettare i rifiuti per terra, oppure non sprecare l’acqua, la carta e la luce, fare la raccolta indifferenziata e così via, questo ci deve essere insegnato sin da piccoli, fa parte dell’educazione: rispettare gli altri e ciò che ci sta attorno, per questo è nata la scuola sostenibile proprio nel caso in cui mancano le fondamenta famigliari, un progetto che mira a sensibilizzare i ragazzi e le famiglie dinanzi alla natura, a riscoprire un mondo che da tempo è stato trascurato amaramente, che man mano sta cadendo a pezzi, ma noi tutti abbiamo il dovere di portare il nostro secchiello d’acqua per spegnere il grande incendio che riguarda tutti, dal primo all’ultimo essere vivente che vi è in questa terra.</a:t>
            </a:r>
          </a:p>
        </p:txBody>
      </p:sp>
      <p:pic>
        <p:nvPicPr>
          <p:cNvPr id="1026" name="Picture 2" descr="Educazione, sviluppo umano e ambiente | Alte Scuole">
            <a:extLst>
              <a:ext uri="{FF2B5EF4-FFF2-40B4-BE49-F238E27FC236}">
                <a16:creationId xmlns:a16="http://schemas.microsoft.com/office/drawing/2014/main" xmlns="" id="{83DCC795-288A-F649-BB2F-FC2403A6E4A8}"/>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l="19283" r="29396" b="-1"/>
          <a:stretch/>
        </p:blipFill>
        <p:spPr bwMode="auto">
          <a:xfrm>
            <a:off x="8133052" y="10"/>
            <a:ext cx="4058948" cy="259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Milano la prima Scuola dello Sviluppo Sostenibile in Italia -">
            <a:extLst>
              <a:ext uri="{FF2B5EF4-FFF2-40B4-BE49-F238E27FC236}">
                <a16:creationId xmlns:a16="http://schemas.microsoft.com/office/drawing/2014/main" xmlns="" id="{26E54045-B136-7C4E-9E41-D22397C2C2EA}"/>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3624" r="21704"/>
          <a:stretch/>
        </p:blipFill>
        <p:spPr bwMode="auto">
          <a:xfrm>
            <a:off x="8133051" y="2590171"/>
            <a:ext cx="4058949" cy="426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4000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ditoriale. La natura ci sta punendo? | Il Bo Live UniPD">
            <a:extLst>
              <a:ext uri="{FF2B5EF4-FFF2-40B4-BE49-F238E27FC236}">
                <a16:creationId xmlns:a16="http://schemas.microsoft.com/office/drawing/2014/main" xmlns="" id="{A60E2C05-BA79-2848-9397-1B1DD29AD2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91" r="18254"/>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Natura | Ohga!">
            <a:extLst>
              <a:ext uri="{FF2B5EF4-FFF2-40B4-BE49-F238E27FC236}">
                <a16:creationId xmlns:a16="http://schemas.microsoft.com/office/drawing/2014/main" xmlns="" id="{BEBAE482-DA52-9B40-9A9F-0841B5FD74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9" r="1"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Educazione allo sviluppo sostenibile: cominciamo dalla scuola! Appuntamento  a Didacta il 18 e il 19 ottobre – Indire">
            <a:extLst>
              <a:ext uri="{FF2B5EF4-FFF2-40B4-BE49-F238E27FC236}">
                <a16:creationId xmlns:a16="http://schemas.microsoft.com/office/drawing/2014/main" xmlns="" id="{E4509133-01AD-E544-B4A6-9D49F7F163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9" r="507"/>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xmlns="" id="{7EE71305-B4B8-3F4D-9F96-750F74F07512}"/>
              </a:ext>
            </a:extLst>
          </p:cNvPr>
          <p:cNvSpPr>
            <a:spLocks noGrp="1"/>
          </p:cNvSpPr>
          <p:nvPr>
            <p:ph type="title"/>
          </p:nvPr>
        </p:nvSpPr>
        <p:spPr>
          <a:xfrm>
            <a:off x="248325" y="1006856"/>
            <a:ext cx="3593805" cy="1325563"/>
          </a:xfrm>
        </p:spPr>
        <p:txBody>
          <a:bodyPr>
            <a:normAutofit/>
          </a:bodyPr>
          <a:lstStyle/>
          <a:p>
            <a:r>
              <a:rPr lang="it-IT" sz="2800" dirty="0">
                <a:latin typeface="Modern Love" pitchFamily="82" charset="0"/>
              </a:rPr>
              <a:t>Riflessione Bianca Ricci</a:t>
            </a:r>
          </a:p>
        </p:txBody>
      </p:sp>
      <p:sp>
        <p:nvSpPr>
          <p:cNvPr id="3" name="Segnaposto contenuto 2">
            <a:extLst>
              <a:ext uri="{FF2B5EF4-FFF2-40B4-BE49-F238E27FC236}">
                <a16:creationId xmlns:a16="http://schemas.microsoft.com/office/drawing/2014/main" xmlns="" id="{F0873450-6DBA-4F47-8145-3F464C97F96B}"/>
              </a:ext>
            </a:extLst>
          </p:cNvPr>
          <p:cNvSpPr>
            <a:spLocks noGrp="1"/>
          </p:cNvSpPr>
          <p:nvPr>
            <p:ph idx="1"/>
          </p:nvPr>
        </p:nvSpPr>
        <p:spPr>
          <a:xfrm>
            <a:off x="171432" y="2283556"/>
            <a:ext cx="3593805" cy="4304696"/>
          </a:xfrm>
        </p:spPr>
        <p:txBody>
          <a:bodyPr>
            <a:normAutofit/>
          </a:bodyPr>
          <a:lstStyle/>
          <a:p>
            <a:pPr marL="0" indent="0">
              <a:buNone/>
            </a:pPr>
            <a:r>
              <a:rPr lang="it-IT" sz="1600" dirty="0"/>
              <a:t>Secondo il mio parere il progetto della scuola sostenibile, se svolto correttamente e nei giusti criteri, può rivelarsi fondamentale per il raggiungimento di una formazione educativa basata anche sul rispetto dell'ambiente e della natura.</a:t>
            </a:r>
          </a:p>
          <a:p>
            <a:pPr marL="0" indent="0">
              <a:buNone/>
            </a:pPr>
            <a:r>
              <a:rPr lang="it-IT" sz="1600" dirty="0"/>
              <a:t> È necessario che i bambini vengano educati con percorsi formativi eco-sostenibili in quanto, spesso e volentieri, questi non ricevono la giusta educazione all'interno del nucleo famigliare. Questo progetto, pertanto, dovrebbe impegnare  i primi anni di vita dell’individuo, il quale deve ancora costruire la propria persona e il proprio pensiero, al fine da orientarlo sul giusto comportamento da assumere nella quotidianità.</a:t>
            </a:r>
          </a:p>
        </p:txBody>
      </p:sp>
    </p:spTree>
    <p:extLst>
      <p:ext uri="{BB962C8B-B14F-4D97-AF65-F5344CB8AC3E}">
        <p14:creationId xmlns:p14="http://schemas.microsoft.com/office/powerpoint/2010/main" val="414899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768A11E-D63B-534D-BF8D-5B6C531818ED}"/>
              </a:ext>
            </a:extLst>
          </p:cNvPr>
          <p:cNvSpPr>
            <a:spLocks noGrp="1"/>
          </p:cNvSpPr>
          <p:nvPr>
            <p:ph type="title"/>
          </p:nvPr>
        </p:nvSpPr>
        <p:spPr>
          <a:xfrm>
            <a:off x="24586" y="4878218"/>
            <a:ext cx="4655289" cy="1173700"/>
          </a:xfrm>
        </p:spPr>
        <p:txBody>
          <a:bodyPr anchor="t">
            <a:normAutofit fontScale="90000"/>
          </a:bodyPr>
          <a:lstStyle/>
          <a:p>
            <a:r>
              <a:rPr lang="it-IT" sz="4000" dirty="0">
                <a:latin typeface="Modern Love" pitchFamily="82" charset="0"/>
              </a:rPr>
              <a:t>Riflessione Ida Forte </a:t>
            </a:r>
          </a:p>
        </p:txBody>
      </p:sp>
      <p:pic>
        <p:nvPicPr>
          <p:cNvPr id="2052" name="Picture 4" descr="Le scuole vincitrici del concorso EASE - Una scuola sostenibile - VERONA IN  - Giornale, magazine, news, cronaca, opinioni - Smart Edizioni">
            <a:extLst>
              <a:ext uri="{FF2B5EF4-FFF2-40B4-BE49-F238E27FC236}">
                <a16:creationId xmlns:a16="http://schemas.microsoft.com/office/drawing/2014/main" xmlns="" id="{9A9CABF9-73DB-7244-9F7E-70963B7940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447" r="10550" b="3"/>
          <a:stretch/>
        </p:blipFill>
        <p:spPr bwMode="auto">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 scuola camminando”: una mobilità sostenibile a scuola | artinmovimento.com">
            <a:extLst>
              <a:ext uri="{FF2B5EF4-FFF2-40B4-BE49-F238E27FC236}">
                <a16:creationId xmlns:a16="http://schemas.microsoft.com/office/drawing/2014/main" xmlns="" id="{93777658-06F5-2548-9C55-4E183BB337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8" r="22065" b="3"/>
          <a:stretch/>
        </p:blipFill>
        <p:spPr bwMode="auto">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Natura e il suo impatto sul benessere dell'uomo | Informareonline.com">
            <a:extLst>
              <a:ext uri="{FF2B5EF4-FFF2-40B4-BE49-F238E27FC236}">
                <a16:creationId xmlns:a16="http://schemas.microsoft.com/office/drawing/2014/main" xmlns="" id="{C05D360D-AD24-C943-9777-F3C7ED8845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45" r="10538" b="2"/>
          <a:stretch/>
        </p:blipFill>
        <p:spPr bwMode="auto">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65F270EA-557F-1E4F-A8EF-7BA4D0805F18}"/>
              </a:ext>
            </a:extLst>
          </p:cNvPr>
          <p:cNvSpPr>
            <a:spLocks noGrp="1"/>
          </p:cNvSpPr>
          <p:nvPr>
            <p:ph idx="1"/>
          </p:nvPr>
        </p:nvSpPr>
        <p:spPr>
          <a:xfrm>
            <a:off x="4540102" y="4008408"/>
            <a:ext cx="7102549" cy="2913321"/>
          </a:xfrm>
        </p:spPr>
        <p:txBody>
          <a:bodyPr>
            <a:normAutofit fontScale="92500" lnSpcReduction="20000"/>
          </a:bodyPr>
          <a:lstStyle/>
          <a:p>
            <a:endParaRPr lang="it-IT" sz="1700" dirty="0"/>
          </a:p>
          <a:p>
            <a:pPr marL="0" indent="0">
              <a:buNone/>
            </a:pPr>
            <a:r>
              <a:rPr lang="it-IT" sz="1700" dirty="0"/>
              <a:t>Avere una scuola sostenibile dalle nostre parti, sarebbe una buona idea perché migliorerebbe molti aspetti sul campo ambientale. In una scuola di questo tipo si potrebbe lavorare anche su una politica alimentare nelle classi e nelle mense, promuovendo i prodotti locali ad una alimentazione più sana. Come tutti sappiamo, respirare all’aria aperta, circondati dal verde, aiuterebbe a concentrarsi meglio e susciterebbe una maggiore partecipazione degli studenti che oltre ad affrontare gli argomenti di studio, potrebbero interessarsi anche sulle tematiche ambientali di parchi, giardini e cortili scolastici, che osservati con entusiasmo porterebbero come vantaggio, una sana promozione per la salute fisica e mentale di tutti i ragazzi. Una scuola sostenibile, permetterebbe di collaborare con tutte le scuole a livello locale, nazionale ed internazionale. Per avere tutto ciò però, bisognerebbe essere consapevoli di dover cambiare il proprio stile di vita e abitudini, per assicurare una cura migliore del nostro Pianeta e delle sue risorse.</a:t>
            </a:r>
          </a:p>
          <a:p>
            <a:pPr marL="0" indent="0">
              <a:buNone/>
            </a:pPr>
            <a:r>
              <a:rPr lang="it-IT" sz="1000" dirty="0"/>
              <a:t> </a:t>
            </a:r>
          </a:p>
          <a:p>
            <a:pPr marL="0" indent="0">
              <a:buNone/>
            </a:pPr>
            <a:endParaRPr lang="it-IT" sz="600" dirty="0">
              <a:solidFill>
                <a:schemeClr val="bg1">
                  <a:alpha val="80000"/>
                </a:schemeClr>
              </a:solidFill>
            </a:endParaRPr>
          </a:p>
        </p:txBody>
      </p:sp>
    </p:spTree>
    <p:extLst>
      <p:ext uri="{BB962C8B-B14F-4D97-AF65-F5344CB8AC3E}">
        <p14:creationId xmlns:p14="http://schemas.microsoft.com/office/powerpoint/2010/main" val="13574988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28FDC5A-1D7F-2846-8A0A-1AE7903F1F34}"/>
              </a:ext>
            </a:extLst>
          </p:cNvPr>
          <p:cNvSpPr>
            <a:spLocks noGrp="1"/>
          </p:cNvSpPr>
          <p:nvPr>
            <p:ph type="title"/>
          </p:nvPr>
        </p:nvSpPr>
        <p:spPr>
          <a:xfrm>
            <a:off x="6594344" y="0"/>
            <a:ext cx="5105400" cy="2579692"/>
          </a:xfrm>
        </p:spPr>
        <p:txBody>
          <a:bodyPr anchor="b">
            <a:normAutofit/>
          </a:bodyPr>
          <a:lstStyle/>
          <a:p>
            <a:r>
              <a:rPr lang="it-IT" dirty="0">
                <a:latin typeface="Modern Love" pitchFamily="82" charset="0"/>
              </a:rPr>
              <a:t>Riflessione Giuseppina Ferri</a:t>
            </a:r>
          </a:p>
        </p:txBody>
      </p:sp>
      <p:pic>
        <p:nvPicPr>
          <p:cNvPr id="3074" name="Picture 2" descr="Sindaci, copiatevi! (l'appello di Rossella Muroni, Legambiente) -  Associati.net">
            <a:extLst>
              <a:ext uri="{FF2B5EF4-FFF2-40B4-BE49-F238E27FC236}">
                <a16:creationId xmlns:a16="http://schemas.microsoft.com/office/drawing/2014/main" xmlns="" id="{831B79F2-E0CC-2E4E-A834-F5916ADEC9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61" r="4413"/>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Giornata mondiale dell'ambiente, responsabilità dell'uomo - Avanti">
            <a:extLst>
              <a:ext uri="{FF2B5EF4-FFF2-40B4-BE49-F238E27FC236}">
                <a16:creationId xmlns:a16="http://schemas.microsoft.com/office/drawing/2014/main" xmlns="" id="{F8B0B04C-3E43-1643-9FE7-AA8CC6AD7F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8303"/>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164E14B1-6B5E-5746-8F88-6B6015340C99}"/>
              </a:ext>
            </a:extLst>
          </p:cNvPr>
          <p:cNvSpPr>
            <a:spLocks noGrp="1"/>
          </p:cNvSpPr>
          <p:nvPr>
            <p:ph idx="1"/>
          </p:nvPr>
        </p:nvSpPr>
        <p:spPr>
          <a:xfrm>
            <a:off x="5876536" y="2919934"/>
            <a:ext cx="6138255" cy="3767945"/>
          </a:xfrm>
        </p:spPr>
        <p:txBody>
          <a:bodyPr>
            <a:normAutofit lnSpcReduction="10000"/>
          </a:bodyPr>
          <a:lstStyle/>
          <a:p>
            <a:pPr marL="0" indent="0">
              <a:buNone/>
            </a:pPr>
            <a:r>
              <a:rPr lang="it-IT" sz="2000" dirty="0"/>
              <a:t>L’esperienza che abbiamo affrontato parlando di scuole ecologiche, è stato un’avventura magnifica. Anche se non abbiamo avuto l’opportunità e l’occasione di rendere la nostra scuola un posto migliore per l’ambiente e per noi stessi. Spero, infatti anche se nel piccolo al nostro rientro potremmo tutti insieme dedicarci alla realizzazione di questo progetto e che quindi non sia stato vano questo lavoro. Sarebbe entusiasmante poter collaborare per un mondo migliore dove le future generazioni potranno vivere in un posto meno inquinato. Cercando di educarci e sensibilizzarci verso un nuovo stile di vita sano e prosperoso. Infatti se l’uomo vuole sopravvivere deve cambiare modo di pensare poiché il mondo possiede un infinità di meraviglie per cui vale la pena lottare.</a:t>
            </a:r>
          </a:p>
          <a:p>
            <a:pPr marL="0" indent="0">
              <a:buNone/>
            </a:pPr>
            <a:endParaRPr lang="it-IT" sz="1400" dirty="0"/>
          </a:p>
        </p:txBody>
      </p:sp>
    </p:spTree>
    <p:extLst>
      <p:ext uri="{BB962C8B-B14F-4D97-AF65-F5344CB8AC3E}">
        <p14:creationId xmlns:p14="http://schemas.microsoft.com/office/powerpoint/2010/main" val="302288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era una volta una natura amica di un uomo non sempre amico |  Naturopataonline">
            <a:extLst>
              <a:ext uri="{FF2B5EF4-FFF2-40B4-BE49-F238E27FC236}">
                <a16:creationId xmlns:a16="http://schemas.microsoft.com/office/drawing/2014/main" xmlns="" id="{A5FC3788-3EAB-1446-815C-1AFCCB96E89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5279" r="2308"/>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xmlns="" id="{2C107EFA-8301-4745-B58E-4C919A89BCA9}"/>
              </a:ext>
            </a:extLst>
          </p:cNvPr>
          <p:cNvSpPr>
            <a:spLocks noGrp="1"/>
          </p:cNvSpPr>
          <p:nvPr>
            <p:ph type="title"/>
          </p:nvPr>
        </p:nvSpPr>
        <p:spPr>
          <a:xfrm>
            <a:off x="838201" y="365125"/>
            <a:ext cx="5251316" cy="1627636"/>
          </a:xfrm>
        </p:spPr>
        <p:txBody>
          <a:bodyPr>
            <a:normAutofit/>
          </a:bodyPr>
          <a:lstStyle/>
          <a:p>
            <a:r>
              <a:rPr lang="it-IT" dirty="0">
                <a:latin typeface="Modern Love" pitchFamily="82" charset="0"/>
              </a:rPr>
              <a:t>Riflessioni Victoria Castillo</a:t>
            </a:r>
          </a:p>
        </p:txBody>
      </p:sp>
      <p:sp>
        <p:nvSpPr>
          <p:cNvPr id="3" name="Segnaposto contenuto 2">
            <a:extLst>
              <a:ext uri="{FF2B5EF4-FFF2-40B4-BE49-F238E27FC236}">
                <a16:creationId xmlns:a16="http://schemas.microsoft.com/office/drawing/2014/main" xmlns="" id="{BD1B898B-D7DC-4248-970B-A3DEACC491B3}"/>
              </a:ext>
            </a:extLst>
          </p:cNvPr>
          <p:cNvSpPr>
            <a:spLocks noGrp="1"/>
          </p:cNvSpPr>
          <p:nvPr>
            <p:ph idx="1"/>
          </p:nvPr>
        </p:nvSpPr>
        <p:spPr>
          <a:xfrm>
            <a:off x="522354" y="2241050"/>
            <a:ext cx="5251315" cy="3957178"/>
          </a:xfrm>
        </p:spPr>
        <p:txBody>
          <a:bodyPr>
            <a:normAutofit/>
          </a:bodyPr>
          <a:lstStyle/>
          <a:p>
            <a:pPr marL="0" indent="0">
              <a:buNone/>
            </a:pPr>
            <a:r>
              <a:rPr lang="it-IT" sz="2000" dirty="0"/>
              <a:t>Credo che la scuola sostenibile sia un'ottima idea per sensibilizzare gli alunni e far si che facciano qualcosa  e non semplicemente sapere senza </a:t>
            </a:r>
            <a:r>
              <a:rPr lang="it-IT" sz="2000" dirty="0" err="1"/>
              <a:t>agire,penso</a:t>
            </a:r>
            <a:r>
              <a:rPr lang="it-IT" sz="2000" dirty="0"/>
              <a:t> però che i diversi concetti sarebbero molto </a:t>
            </a:r>
            <a:r>
              <a:rPr lang="it-IT" sz="2000" dirty="0" err="1"/>
              <a:t>piu</a:t>
            </a:r>
            <a:r>
              <a:rPr lang="it-IT" sz="2000" dirty="0"/>
              <a:t> di impatto per l'alunno se le cose insegnate si avverassero all'interno della scuola  mi sembra chiaro che una sola persona non è in grado di riuscire a preservare la salute del </a:t>
            </a:r>
            <a:r>
              <a:rPr lang="it-IT" sz="2000" dirty="0" err="1"/>
              <a:t>mondo,proprio</a:t>
            </a:r>
            <a:r>
              <a:rPr lang="it-IT" sz="2000" dirty="0"/>
              <a:t> per questo dobbiamo agire in massa per ottenere un'impronta </a:t>
            </a:r>
            <a:r>
              <a:rPr lang="it-IT" sz="2000" dirty="0" err="1"/>
              <a:t>piú</a:t>
            </a:r>
            <a:r>
              <a:rPr lang="it-IT" sz="2000" dirty="0"/>
              <a:t> rilevante e soprattutto non tollerare i diversi sprechi che si presentano quotidianamente</a:t>
            </a:r>
          </a:p>
          <a:p>
            <a:pPr marL="0" indent="0">
              <a:buNone/>
            </a:pPr>
            <a:endParaRPr lang="it-IT" sz="2000" dirty="0">
              <a:solidFill>
                <a:srgbClr val="FFFFFF"/>
              </a:solidFill>
            </a:endParaRPr>
          </a:p>
        </p:txBody>
      </p:sp>
      <p:pic>
        <p:nvPicPr>
          <p:cNvPr id="4100" name="Picture 4" descr="A Milano la prima Scuola dello Sviluppo Sostenibile in Italia -">
            <a:extLst>
              <a:ext uri="{FF2B5EF4-FFF2-40B4-BE49-F238E27FC236}">
                <a16:creationId xmlns:a16="http://schemas.microsoft.com/office/drawing/2014/main" xmlns="" id="{60E00E1F-BCF5-D346-A540-DEE82BDF3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8" r="24478"/>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9853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xmlns="" id="{80448CE9-E124-4117-8DE5-35249E24F4C3}"/>
              </a:ext>
            </a:extLst>
          </p:cNvPr>
          <p:cNvSpPr txBox="1"/>
          <p:nvPr/>
        </p:nvSpPr>
        <p:spPr>
          <a:xfrm>
            <a:off x="4455244" y="1424272"/>
            <a:ext cx="6035777" cy="5078313"/>
          </a:xfrm>
          <a:prstGeom prst="rect">
            <a:avLst/>
          </a:prstGeom>
          <a:noFill/>
        </p:spPr>
        <p:txBody>
          <a:bodyPr wrap="square">
            <a:spAutoFit/>
          </a:bodyPr>
          <a:lstStyle/>
          <a:p>
            <a:r>
              <a:rPr lang="it-IT" sz="1600" b="1" dirty="0">
                <a:solidFill>
                  <a:srgbClr val="9D0F00"/>
                </a:solidFill>
              </a:rPr>
              <a:t>ALESSANDRA TITE</a:t>
            </a:r>
          </a:p>
          <a:p>
            <a:r>
              <a:rPr lang="it-IT" sz="1400" dirty="0"/>
              <a:t>Penso che questo progetto ci abbia aiutato a capire cosa si intende per eco school. Mi è piaciuto anche come siamo riuscite a interagire tra di noi nonostante le distanze. Dobbiamo anche aiutare l’ambiente con piccoli gesti , ovviamente da parte  di tutti. •Come  utilizzare le borracce d'acqua e non le bottigliette di plastica. •Usare meno le macchine  per arrivare a scuola. •Oppure utilizzare la carta riciclata All'inizio mi sembrava qualcosa di banale , visto che oramai di questi progetti ne abbiamo fatto a bizzeffe. Ma ho notato che in realtà parlare del nostro futuro, di un educazione diversa dal solito in un ambiente differente e non banale come quella in cui vivevamo prima della pandemia Preferirei un’ambiente educativo più verde, con più vegetazione. Anche perché ormai tutto è basato sulla tecnologia, in pochi pensano a delle vacanze in montagna o un po’ di tracking nella natura selvaggia. Anche solo per provare un po’ di aria pulita e fresca, differente di quella della città la quale è contaminata da smog. Dobbiamo comprendere che i nostri errori verranno riversati non solo nel nostro presenta ma anche in quelle delle nostre future generazioni. Quindi come abbiamo potuto capire, la scuola è il posto in cui si fanno nuove scoperte e dove si inizia una formazione scolastica. Un' errore che molte scuole fanno e quello di non parlare dell'ambiente e cosa sta' accadendo a quest'ultimo. Per me una scuola sostenibile sarebbe stare più a contatto con la natura che con i banchi, e che possa in qualche modo, far capire ai ragazzi l'importanza del mondo che ci circonda. Bisogna fare qualcosa come la differenziata, oppure fare lezione con strumenti digitali così da non sprecare carta.</a:t>
            </a:r>
          </a:p>
        </p:txBody>
      </p:sp>
      <p:sp>
        <p:nvSpPr>
          <p:cNvPr id="7" name="CasellaDiTesto 6">
            <a:extLst>
              <a:ext uri="{FF2B5EF4-FFF2-40B4-BE49-F238E27FC236}">
                <a16:creationId xmlns:a16="http://schemas.microsoft.com/office/drawing/2014/main" xmlns="" id="{83727E8F-9F89-452A-A705-143EAD1B52E2}"/>
              </a:ext>
            </a:extLst>
          </p:cNvPr>
          <p:cNvSpPr txBox="1"/>
          <p:nvPr/>
        </p:nvSpPr>
        <p:spPr>
          <a:xfrm>
            <a:off x="1524000" y="336649"/>
            <a:ext cx="2613556" cy="4093428"/>
          </a:xfrm>
          <a:prstGeom prst="rect">
            <a:avLst/>
          </a:prstGeom>
          <a:noFill/>
        </p:spPr>
        <p:txBody>
          <a:bodyPr wrap="square">
            <a:spAutoFit/>
          </a:bodyPr>
          <a:lstStyle/>
          <a:p>
            <a:endParaRPr lang="it-IT" dirty="0"/>
          </a:p>
          <a:p>
            <a:r>
              <a:rPr lang="it-IT" b="1" dirty="0"/>
              <a:t>PAOLA GAROFALO</a:t>
            </a:r>
            <a:r>
              <a:rPr lang="it-IT" dirty="0"/>
              <a:t> </a:t>
            </a:r>
          </a:p>
          <a:p>
            <a:r>
              <a:rPr lang="it-IT" sz="1400" dirty="0"/>
              <a:t>Questo progetto è stato molto interessante, siccome la sostenibilità nelle scuole si vede ben poco se non per niente poi a me in prima persona mi ha fatto riflettere perché non sprecando carta, facendo la differenziata e non sprecando l’acqua noi facciamo una buona azione non solo per noi ma anche per l'ambiente. Noi in primis dobbiamo essere responsabili perché alla fine dei conti viene tutto a nostro discapito sprecando queste cose e danneggiando l’ambiente.</a:t>
            </a:r>
          </a:p>
        </p:txBody>
      </p:sp>
    </p:spTree>
    <p:extLst>
      <p:ext uri="{BB962C8B-B14F-4D97-AF65-F5344CB8AC3E}">
        <p14:creationId xmlns:p14="http://schemas.microsoft.com/office/powerpoint/2010/main" val="3001429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BE78CCB7-488B-41B8-A32C-BA25ACC9C33D}"/>
              </a:ext>
            </a:extLst>
          </p:cNvPr>
          <p:cNvSpPr/>
          <p:nvPr/>
        </p:nvSpPr>
        <p:spPr>
          <a:xfrm>
            <a:off x="1751416" y="121238"/>
            <a:ext cx="2420480" cy="2462213"/>
          </a:xfrm>
          <a:prstGeom prst="rect">
            <a:avLst/>
          </a:prstGeom>
          <a:noFill/>
        </p:spPr>
        <p:txBody>
          <a:bodyPr wrap="square" lIns="91440" tIns="45720" rIns="91440" bIns="45720">
            <a:spAutoFit/>
          </a:bodyPr>
          <a:lstStyle/>
          <a:p>
            <a:pPr algn="ctr"/>
            <a:r>
              <a:rPr lang="it-IT" sz="1400" dirty="0">
                <a:ln w="0"/>
                <a:solidFill>
                  <a:srgbClr val="3DA800">
                    <a:lumMod val="40000"/>
                    <a:lumOff val="60000"/>
                  </a:srgbClr>
                </a:solidFill>
                <a:effectLst>
                  <a:outerShdw blurRad="38100" dist="25400" dir="5400000" algn="ctr" rotWithShape="0">
                    <a:srgbClr val="6E747A">
                      <a:alpha val="43000"/>
                    </a:srgbClr>
                  </a:outerShdw>
                </a:effectLst>
              </a:rPr>
              <a:t>FRANCESCA SCHIAVONE</a:t>
            </a:r>
          </a:p>
          <a:p>
            <a:pPr algn="ctr"/>
            <a:r>
              <a:rPr lang="it-IT" sz="1400" dirty="0">
                <a:ln w="0"/>
                <a:effectLst>
                  <a:outerShdw blurRad="38100" dist="25400" dir="5400000" algn="ctr" rotWithShape="0">
                    <a:srgbClr val="6E747A">
                      <a:alpha val="43000"/>
                    </a:srgbClr>
                  </a:outerShdw>
                </a:effectLst>
              </a:rPr>
              <a:t>Come dice il detto: « l’unione fa la forza» Io penso che se ognuno di noi, nel suo piccolo ,facesse uno sforzo pensando ad un futuro diverso o, perlomeno immaginasse un mondo migliore di quello che stiamo vivendo si realizzerebbero grandi progetti a favore della sostenibilità</a:t>
            </a:r>
          </a:p>
        </p:txBody>
      </p:sp>
      <p:sp>
        <p:nvSpPr>
          <p:cNvPr id="7" name="CasellaDiTesto 6">
            <a:extLst>
              <a:ext uri="{FF2B5EF4-FFF2-40B4-BE49-F238E27FC236}">
                <a16:creationId xmlns:a16="http://schemas.microsoft.com/office/drawing/2014/main" xmlns="" id="{CA3245DB-8ADF-44C2-9FF1-CC33752946E3}"/>
              </a:ext>
            </a:extLst>
          </p:cNvPr>
          <p:cNvSpPr txBox="1"/>
          <p:nvPr/>
        </p:nvSpPr>
        <p:spPr>
          <a:xfrm>
            <a:off x="6341763" y="2348931"/>
            <a:ext cx="4579374" cy="1169551"/>
          </a:xfrm>
          <a:prstGeom prst="rect">
            <a:avLst/>
          </a:prstGeom>
          <a:noFill/>
        </p:spPr>
        <p:txBody>
          <a:bodyPr wrap="square">
            <a:spAutoFit/>
          </a:bodyPr>
          <a:lstStyle/>
          <a:p>
            <a:endParaRPr lang="it-IT" sz="1400" dirty="0"/>
          </a:p>
          <a:p>
            <a:r>
              <a:rPr lang="it-IT" sz="1400" dirty="0"/>
              <a:t>La tematica della sostenibilità in alcune scuole, anzi nella maggior parte è praticamente assente, a parere mio infatti si dovrebbe trovare una soluzione in modo che tutta la scolaresca sia unita e compatta nel rispetto delle regole.</a:t>
            </a:r>
          </a:p>
        </p:txBody>
      </p:sp>
      <p:sp>
        <p:nvSpPr>
          <p:cNvPr id="9" name="CasellaDiTesto 8">
            <a:extLst>
              <a:ext uri="{FF2B5EF4-FFF2-40B4-BE49-F238E27FC236}">
                <a16:creationId xmlns:a16="http://schemas.microsoft.com/office/drawing/2014/main" xmlns="" id="{ABFE8AA0-6D05-4562-A1A0-1036E3623C4C}"/>
              </a:ext>
            </a:extLst>
          </p:cNvPr>
          <p:cNvSpPr txBox="1"/>
          <p:nvPr/>
        </p:nvSpPr>
        <p:spPr>
          <a:xfrm>
            <a:off x="6310187" y="154430"/>
            <a:ext cx="4579374" cy="2462213"/>
          </a:xfrm>
          <a:prstGeom prst="rect">
            <a:avLst/>
          </a:prstGeom>
          <a:noFill/>
        </p:spPr>
        <p:txBody>
          <a:bodyPr wrap="square">
            <a:spAutoFit/>
          </a:bodyPr>
          <a:lstStyle/>
          <a:p>
            <a:r>
              <a:rPr lang="it-IT" sz="1400" dirty="0">
                <a:solidFill>
                  <a:srgbClr val="005CC9">
                    <a:lumMod val="60000"/>
                    <a:lumOff val="40000"/>
                  </a:srgbClr>
                </a:solidFill>
              </a:rPr>
              <a:t>ANNA CHIARA MASTRONE</a:t>
            </a:r>
          </a:p>
          <a:p>
            <a:r>
              <a:rPr lang="it-IT" sz="1400" dirty="0"/>
              <a:t>L'introduzione della scuola sostenibile è stata un'idea molto interessante, intrigante e soprattutto molto utile per l'ambiente. Anche se l'idea in sé è ottima, ci sono alcuni adolescenti che comunque non tengono conto dei risultati che si otterranno nel passare del tempo quindi "trasgrediscono" le cosiddette regole che ci vengono poste per far sì che si ottengano: risultati positivi, un mondo ed un ambiente migliore ed infine avendo un mondo migliore ci saranno anche meno problemi di salute provocati dalle varie situazioni poste nelle città e nei paesi.</a:t>
            </a:r>
          </a:p>
        </p:txBody>
      </p:sp>
      <p:sp>
        <p:nvSpPr>
          <p:cNvPr id="6" name="CasellaDiTesto 5">
            <a:extLst>
              <a:ext uri="{FF2B5EF4-FFF2-40B4-BE49-F238E27FC236}">
                <a16:creationId xmlns:a16="http://schemas.microsoft.com/office/drawing/2014/main" xmlns="" id="{FC036284-73A6-4A42-8B21-0092A663942B}"/>
              </a:ext>
            </a:extLst>
          </p:cNvPr>
          <p:cNvSpPr txBox="1"/>
          <p:nvPr/>
        </p:nvSpPr>
        <p:spPr>
          <a:xfrm>
            <a:off x="2711626" y="3564371"/>
            <a:ext cx="6938528" cy="3170099"/>
          </a:xfrm>
          <a:prstGeom prst="rect">
            <a:avLst/>
          </a:prstGeom>
          <a:noFill/>
        </p:spPr>
        <p:txBody>
          <a:bodyPr wrap="square">
            <a:spAutoFit/>
          </a:bodyPr>
          <a:lstStyle/>
          <a:p>
            <a:r>
              <a:rPr lang="it-IT" sz="1400" dirty="0">
                <a:solidFill>
                  <a:srgbClr val="C00000"/>
                </a:solidFill>
              </a:rPr>
              <a:t>Graziana Tartaglia</a:t>
            </a:r>
          </a:p>
          <a:p>
            <a:r>
              <a:rPr lang="it-IT" sz="1400" dirty="0"/>
              <a:t>Da quando ho cominciato ad apprendere cos'è una scuola sostenibile ho subito capito quanto sia importante non inquinare poiché la terra è la nostra casa, è lei quella che ospita l'essere umano ormai da secoli ed è ingiusto ripagare gettando rifiuti a terra e in mare causando morti animali innocenti. Credo sia ingiusto anche inquinare l'aria con sostanze tossiche e nocive anche per l'uomo. Basta guardarsi intorno per capire i gravi danni causati dall'umanità che di umano non ha nulla: specie a rischio di estinzione, ghiacciai che a breve scompariranno se continuiamo così e  mari pieni di rifiuti. Proprio per questo ho capito che non bisogna sprecare l'acqua, non usare la plastica ma bensì oggetti ecologici e non gettare in acqua sostanze nocive. Ho trovato questo progetto davvero interessante e soprattutto molto informativo. Spero tanto che porti grandi risultati per quanto riguarda la sostenibilità. Inoltre, spero davvero che le persone capiscano che è davvero importante non gettare rifiuti a terra o in mare o a non sprecare le nostre risorse naturali ma imparino a prendersi cura dell'ambiente</a:t>
            </a:r>
            <a:r>
              <a:rPr lang="it-IT" dirty="0"/>
              <a:t>.</a:t>
            </a:r>
          </a:p>
        </p:txBody>
      </p:sp>
    </p:spTree>
    <p:extLst>
      <p:ext uri="{BB962C8B-B14F-4D97-AF65-F5344CB8AC3E}">
        <p14:creationId xmlns:p14="http://schemas.microsoft.com/office/powerpoint/2010/main" val="28073324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D1B4E3A-DAA9-4C94-AECA-DB7920D41884}"/>
              </a:ext>
            </a:extLst>
          </p:cNvPr>
          <p:cNvSpPr>
            <a:spLocks noGrp="1"/>
          </p:cNvSpPr>
          <p:nvPr>
            <p:ph type="ctrTitle"/>
          </p:nvPr>
        </p:nvSpPr>
        <p:spPr>
          <a:xfrm>
            <a:off x="1627317" y="-128575"/>
            <a:ext cx="7931553" cy="1909763"/>
          </a:xfrm>
        </p:spPr>
        <p:txBody>
          <a:bodyPr/>
          <a:lstStyle/>
          <a:p>
            <a:r>
              <a:rPr lang="it-IT" dirty="0">
                <a:solidFill>
                  <a:srgbClr val="92D050"/>
                </a:solidFill>
                <a:latin typeface="Modern Love" panose="04090805081005020601" pitchFamily="82" charset="0"/>
              </a:rPr>
              <a:t>Le nostre considerazioni:</a:t>
            </a:r>
          </a:p>
        </p:txBody>
      </p:sp>
      <p:pic>
        <p:nvPicPr>
          <p:cNvPr id="4" name="Immagine 3">
            <a:extLst>
              <a:ext uri="{FF2B5EF4-FFF2-40B4-BE49-F238E27FC236}">
                <a16:creationId xmlns:a16="http://schemas.microsoft.com/office/drawing/2014/main" xmlns="" id="{4931F222-DFDF-40BB-8289-E080435C74A0}"/>
              </a:ext>
            </a:extLst>
          </p:cNvPr>
          <p:cNvPicPr>
            <a:picLocks noChangeAspect="1"/>
          </p:cNvPicPr>
          <p:nvPr/>
        </p:nvPicPr>
        <p:blipFill>
          <a:blip r:embed="rId2"/>
          <a:stretch>
            <a:fillRect/>
          </a:stretch>
        </p:blipFill>
        <p:spPr>
          <a:xfrm>
            <a:off x="7336338" y="121395"/>
            <a:ext cx="774730" cy="1032973"/>
          </a:xfrm>
          <a:prstGeom prst="rect">
            <a:avLst/>
          </a:prstGeom>
        </p:spPr>
      </p:pic>
      <p:pic>
        <p:nvPicPr>
          <p:cNvPr id="5" name="Immagine 4">
            <a:extLst>
              <a:ext uri="{FF2B5EF4-FFF2-40B4-BE49-F238E27FC236}">
                <a16:creationId xmlns:a16="http://schemas.microsoft.com/office/drawing/2014/main" xmlns="" id="{140AD57A-4AB3-4D4B-9425-EE157FD99EE1}"/>
              </a:ext>
            </a:extLst>
          </p:cNvPr>
          <p:cNvPicPr>
            <a:picLocks noChangeAspect="1"/>
          </p:cNvPicPr>
          <p:nvPr/>
        </p:nvPicPr>
        <p:blipFill>
          <a:blip r:embed="rId2"/>
          <a:stretch>
            <a:fillRect/>
          </a:stretch>
        </p:blipFill>
        <p:spPr>
          <a:xfrm rot="15668874">
            <a:off x="3303169" y="806858"/>
            <a:ext cx="671729" cy="503797"/>
          </a:xfrm>
          <a:prstGeom prst="rect">
            <a:avLst/>
          </a:prstGeom>
        </p:spPr>
      </p:pic>
      <p:pic>
        <p:nvPicPr>
          <p:cNvPr id="6" name="Immagine 5">
            <a:extLst>
              <a:ext uri="{FF2B5EF4-FFF2-40B4-BE49-F238E27FC236}">
                <a16:creationId xmlns:a16="http://schemas.microsoft.com/office/drawing/2014/main" xmlns="" id="{E8CD32CF-EA15-434B-96DC-9F1752C72FF4}"/>
              </a:ext>
            </a:extLst>
          </p:cNvPr>
          <p:cNvPicPr>
            <a:picLocks noChangeAspect="1"/>
          </p:cNvPicPr>
          <p:nvPr/>
        </p:nvPicPr>
        <p:blipFill>
          <a:blip r:embed="rId2"/>
          <a:stretch>
            <a:fillRect/>
          </a:stretch>
        </p:blipFill>
        <p:spPr>
          <a:xfrm rot="16030979">
            <a:off x="4039076" y="332280"/>
            <a:ext cx="914479" cy="685859"/>
          </a:xfrm>
          <a:prstGeom prst="rect">
            <a:avLst/>
          </a:prstGeom>
        </p:spPr>
      </p:pic>
      <p:sp>
        <p:nvSpPr>
          <p:cNvPr id="7" name="CasellaDiTesto 6">
            <a:extLst>
              <a:ext uri="{FF2B5EF4-FFF2-40B4-BE49-F238E27FC236}">
                <a16:creationId xmlns:a16="http://schemas.microsoft.com/office/drawing/2014/main" xmlns="" id="{E34D494D-2E36-44BA-AE9D-622FA563ED4C}"/>
              </a:ext>
            </a:extLst>
          </p:cNvPr>
          <p:cNvSpPr txBox="1"/>
          <p:nvPr/>
        </p:nvSpPr>
        <p:spPr>
          <a:xfrm>
            <a:off x="1925635" y="1527353"/>
            <a:ext cx="1722092" cy="584775"/>
          </a:xfrm>
          <a:prstGeom prst="rect">
            <a:avLst/>
          </a:prstGeom>
          <a:noFill/>
        </p:spPr>
        <p:txBody>
          <a:bodyPr wrap="square" rtlCol="0">
            <a:spAutoFit/>
          </a:bodyPr>
          <a:lstStyle/>
          <a:p>
            <a:r>
              <a:rPr lang="it-IT" sz="3200" dirty="0">
                <a:solidFill>
                  <a:prstClr val="black"/>
                </a:solidFill>
                <a:latin typeface="Modern Love" panose="04090805081005020601" pitchFamily="82" charset="0"/>
              </a:rPr>
              <a:t>Fatima</a:t>
            </a:r>
          </a:p>
        </p:txBody>
      </p:sp>
      <p:sp>
        <p:nvSpPr>
          <p:cNvPr id="8" name="CasellaDiTesto 7">
            <a:extLst>
              <a:ext uri="{FF2B5EF4-FFF2-40B4-BE49-F238E27FC236}">
                <a16:creationId xmlns:a16="http://schemas.microsoft.com/office/drawing/2014/main" xmlns="" id="{B5B9A2C8-6931-4535-A1A9-73E5CC479B2B}"/>
              </a:ext>
            </a:extLst>
          </p:cNvPr>
          <p:cNvSpPr txBox="1"/>
          <p:nvPr/>
        </p:nvSpPr>
        <p:spPr>
          <a:xfrm>
            <a:off x="6659647" y="2281519"/>
            <a:ext cx="3343112" cy="584775"/>
          </a:xfrm>
          <a:prstGeom prst="rect">
            <a:avLst/>
          </a:prstGeom>
          <a:noFill/>
        </p:spPr>
        <p:txBody>
          <a:bodyPr wrap="square" rtlCol="0">
            <a:spAutoFit/>
          </a:bodyPr>
          <a:lstStyle/>
          <a:p>
            <a:r>
              <a:rPr lang="it-IT" sz="3200" dirty="0">
                <a:solidFill>
                  <a:prstClr val="black"/>
                </a:solidFill>
                <a:latin typeface="Modern Love" panose="04090805081005020601" pitchFamily="82" charset="0"/>
              </a:rPr>
              <a:t>Paolacarmen</a:t>
            </a:r>
          </a:p>
        </p:txBody>
      </p:sp>
      <p:sp>
        <p:nvSpPr>
          <p:cNvPr id="11" name="CasellaDiTesto 10">
            <a:extLst>
              <a:ext uri="{FF2B5EF4-FFF2-40B4-BE49-F238E27FC236}">
                <a16:creationId xmlns:a16="http://schemas.microsoft.com/office/drawing/2014/main" xmlns="" id="{C0228250-BF20-40BA-856B-1ACBE7F3BD47}"/>
              </a:ext>
            </a:extLst>
          </p:cNvPr>
          <p:cNvSpPr txBox="1"/>
          <p:nvPr/>
        </p:nvSpPr>
        <p:spPr>
          <a:xfrm>
            <a:off x="6463164" y="2989595"/>
            <a:ext cx="3248803" cy="3539430"/>
          </a:xfrm>
          <a:prstGeom prst="rect">
            <a:avLst/>
          </a:prstGeom>
          <a:noFill/>
        </p:spPr>
        <p:txBody>
          <a:bodyPr wrap="square" rtlCol="0">
            <a:spAutoFit/>
          </a:bodyPr>
          <a:lstStyle/>
          <a:p>
            <a:r>
              <a:rPr lang="it-IT" sz="2800" dirty="0">
                <a:solidFill>
                  <a:prstClr val="black"/>
                </a:solidFill>
                <a:latin typeface="Angsana New" panose="02020603050405020304" pitchFamily="18" charset="-34"/>
                <a:cs typeface="Angsana New" panose="02020603050405020304" pitchFamily="18" charset="-34"/>
              </a:rPr>
              <a:t>Secondo me la scuola sostenibile è importante perchè insegna il rispetto per l'ambiente. Il futuro del nostro pianeta è nelle nostre mani, quindi è importante che le nuove generazioni sappiano rispettare l'ambiente.</a:t>
            </a:r>
          </a:p>
        </p:txBody>
      </p:sp>
      <p:sp>
        <p:nvSpPr>
          <p:cNvPr id="16" name="CasellaDiTesto 15">
            <a:extLst>
              <a:ext uri="{FF2B5EF4-FFF2-40B4-BE49-F238E27FC236}">
                <a16:creationId xmlns:a16="http://schemas.microsoft.com/office/drawing/2014/main" xmlns="" id="{7E398D0A-47CA-485A-8EB1-C6981F379C37}"/>
              </a:ext>
            </a:extLst>
          </p:cNvPr>
          <p:cNvSpPr txBox="1"/>
          <p:nvPr/>
        </p:nvSpPr>
        <p:spPr>
          <a:xfrm>
            <a:off x="1937504" y="2120849"/>
            <a:ext cx="3380818" cy="4154984"/>
          </a:xfrm>
          <a:prstGeom prst="rect">
            <a:avLst/>
          </a:prstGeom>
          <a:noFill/>
        </p:spPr>
        <p:txBody>
          <a:bodyPr wrap="square" rtlCol="0">
            <a:spAutoFit/>
          </a:bodyPr>
          <a:lstStyle/>
          <a:p>
            <a:r>
              <a:rPr lang="it-IT" sz="2200" dirty="0">
                <a:solidFill>
                  <a:prstClr val="black"/>
                </a:solidFill>
                <a:latin typeface="Angsana New" panose="02020603050405020304" pitchFamily="18" charset="-34"/>
                <a:cs typeface="Angsana New" panose="02020603050405020304" pitchFamily="18" charset="-34"/>
              </a:rPr>
              <a:t>Per me la scuola sostenibile aiuta i ragazzi ad avere un buon rapporto con la natura perché tutti diamo il nostro contributo per offrire uno sviluppo sostenibile  e ci sentiamo tutti coinvolti, miglioriamo le nostre conoscenze e l’unica cosa che non approvo sono gli utilizzi di dispositivi elettronici per prendere appunti anche se servono a proteggere la natura su questi dispositivi  dovremmo passare il minor tempo possibile   poiché possono rovinare la vista.</a:t>
            </a:r>
          </a:p>
        </p:txBody>
      </p:sp>
      <p:cxnSp>
        <p:nvCxnSpPr>
          <p:cNvPr id="18" name="Connettore diritto 17">
            <a:extLst>
              <a:ext uri="{FF2B5EF4-FFF2-40B4-BE49-F238E27FC236}">
                <a16:creationId xmlns:a16="http://schemas.microsoft.com/office/drawing/2014/main" xmlns="" id="{3E21DB1F-7759-4D77-8FD1-1D62C34F036B}"/>
              </a:ext>
            </a:extLst>
          </p:cNvPr>
          <p:cNvCxnSpPr>
            <a:cxnSpLocks/>
          </p:cNvCxnSpPr>
          <p:nvPr/>
        </p:nvCxnSpPr>
        <p:spPr>
          <a:xfrm>
            <a:off x="1799705" y="2956211"/>
            <a:ext cx="0" cy="390182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xmlns="" id="{364A8A4D-4132-4D26-85BA-A7337B5D49EA}"/>
              </a:ext>
            </a:extLst>
          </p:cNvPr>
          <p:cNvCxnSpPr>
            <a:cxnSpLocks/>
          </p:cNvCxnSpPr>
          <p:nvPr/>
        </p:nvCxnSpPr>
        <p:spPr>
          <a:xfrm>
            <a:off x="1730257" y="2967746"/>
            <a:ext cx="0" cy="389025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xmlns="" id="{7B746BB5-CFF4-4C39-996D-0A1009E090D5}"/>
              </a:ext>
            </a:extLst>
          </p:cNvPr>
          <p:cNvCxnSpPr>
            <a:cxnSpLocks/>
          </p:cNvCxnSpPr>
          <p:nvPr/>
        </p:nvCxnSpPr>
        <p:spPr>
          <a:xfrm>
            <a:off x="1593448" y="6549510"/>
            <a:ext cx="351581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xmlns="" id="{A8064778-EBD4-4511-BDE7-941C77254DAE}"/>
              </a:ext>
            </a:extLst>
          </p:cNvPr>
          <p:cNvCxnSpPr>
            <a:cxnSpLocks/>
          </p:cNvCxnSpPr>
          <p:nvPr/>
        </p:nvCxnSpPr>
        <p:spPr>
          <a:xfrm>
            <a:off x="1593467" y="6627638"/>
            <a:ext cx="361130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xmlns="" id="{2A1CB65D-1A87-44BD-AFA1-60779C09F465}"/>
              </a:ext>
            </a:extLst>
          </p:cNvPr>
          <p:cNvCxnSpPr>
            <a:cxnSpLocks/>
          </p:cNvCxnSpPr>
          <p:nvPr/>
        </p:nvCxnSpPr>
        <p:spPr>
          <a:xfrm>
            <a:off x="9640747" y="2967746"/>
            <a:ext cx="0" cy="389025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xmlns="" id="{5D95083D-C50C-4B73-B074-F288B6F613E6}"/>
              </a:ext>
            </a:extLst>
          </p:cNvPr>
          <p:cNvCxnSpPr>
            <a:cxnSpLocks/>
          </p:cNvCxnSpPr>
          <p:nvPr/>
        </p:nvCxnSpPr>
        <p:spPr>
          <a:xfrm>
            <a:off x="9723217" y="2967746"/>
            <a:ext cx="0" cy="389025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xmlns="" id="{B5964FF9-9DC3-46BD-8EA6-EB6242945829}"/>
              </a:ext>
            </a:extLst>
          </p:cNvPr>
          <p:cNvCxnSpPr>
            <a:cxnSpLocks/>
          </p:cNvCxnSpPr>
          <p:nvPr/>
        </p:nvCxnSpPr>
        <p:spPr>
          <a:xfrm>
            <a:off x="6096001" y="6318785"/>
            <a:ext cx="3952754"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xmlns="" id="{B4111523-1C50-4643-A9DE-63F4701C671F}"/>
              </a:ext>
            </a:extLst>
          </p:cNvPr>
          <p:cNvCxnSpPr>
            <a:cxnSpLocks/>
          </p:cNvCxnSpPr>
          <p:nvPr/>
        </p:nvCxnSpPr>
        <p:spPr>
          <a:xfrm>
            <a:off x="6096001" y="6446107"/>
            <a:ext cx="395275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xmlns="" id="{3FCA7489-4028-495D-A08F-6C991BF4C074}"/>
              </a:ext>
            </a:extLst>
          </p:cNvPr>
          <p:cNvCxnSpPr>
            <a:cxnSpLocks/>
          </p:cNvCxnSpPr>
          <p:nvPr/>
        </p:nvCxnSpPr>
        <p:spPr>
          <a:xfrm>
            <a:off x="8593667" y="196050"/>
            <a:ext cx="0" cy="237785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xmlns="" id="{F7CD4404-ED0A-4C6D-B3CC-EEF635E6C0EC}"/>
              </a:ext>
            </a:extLst>
          </p:cNvPr>
          <p:cNvCxnSpPr>
            <a:cxnSpLocks/>
          </p:cNvCxnSpPr>
          <p:nvPr/>
        </p:nvCxnSpPr>
        <p:spPr>
          <a:xfrm>
            <a:off x="9145814" y="1306083"/>
            <a:ext cx="0" cy="237785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xmlns="" id="{D3BBFC87-5EE7-4B84-918E-1D1F9926D7EA}"/>
              </a:ext>
            </a:extLst>
          </p:cNvPr>
          <p:cNvCxnSpPr/>
          <p:nvPr/>
        </p:nvCxnSpPr>
        <p:spPr>
          <a:xfrm>
            <a:off x="8305800" y="2242853"/>
            <a:ext cx="18034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xmlns="" id="{0680B04A-1231-4C38-9771-D9782E68573D}"/>
              </a:ext>
            </a:extLst>
          </p:cNvPr>
          <p:cNvCxnSpPr>
            <a:cxnSpLocks/>
          </p:cNvCxnSpPr>
          <p:nvPr/>
        </p:nvCxnSpPr>
        <p:spPr>
          <a:xfrm>
            <a:off x="8331202" y="2360836"/>
            <a:ext cx="177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2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5000"/>
                <a:lumOff val="95000"/>
              </a:schemeClr>
            </a:gs>
            <a:gs pos="74000">
              <a:schemeClr val="accent6">
                <a:lumMod val="20000"/>
                <a:lumOff val="80000"/>
              </a:schemeClr>
            </a:gs>
            <a:gs pos="37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B24554B-ACEA-4EBB-90E9-DB7B1CC3D841}"/>
              </a:ext>
            </a:extLst>
          </p:cNvPr>
          <p:cNvSpPr>
            <a:spLocks noGrp="1"/>
          </p:cNvSpPr>
          <p:nvPr>
            <p:ph type="ctrTitle"/>
          </p:nvPr>
        </p:nvSpPr>
        <p:spPr>
          <a:xfrm>
            <a:off x="3022576" y="-1028485"/>
            <a:ext cx="6002867" cy="1941689"/>
          </a:xfrm>
        </p:spPr>
        <p:txBody>
          <a:bodyPr>
            <a:normAutofit/>
          </a:bodyPr>
          <a:lstStyle/>
          <a:p>
            <a:r>
              <a:rPr lang="it-IT" dirty="0">
                <a:solidFill>
                  <a:srgbClr val="92D050"/>
                </a:solidFill>
                <a:latin typeface="Modern Love" panose="04090805081005020601" pitchFamily="82" charset="0"/>
              </a:rPr>
              <a:t>Le nostre considerazioni:</a:t>
            </a:r>
          </a:p>
        </p:txBody>
      </p:sp>
      <p:pic>
        <p:nvPicPr>
          <p:cNvPr id="4" name="Immagine 3">
            <a:extLst>
              <a:ext uri="{FF2B5EF4-FFF2-40B4-BE49-F238E27FC236}">
                <a16:creationId xmlns:a16="http://schemas.microsoft.com/office/drawing/2014/main" xmlns="" id="{A54C6764-EB37-480E-BA3F-AA344737F0EA}"/>
              </a:ext>
            </a:extLst>
          </p:cNvPr>
          <p:cNvPicPr>
            <a:picLocks noChangeAspect="1"/>
          </p:cNvPicPr>
          <p:nvPr/>
        </p:nvPicPr>
        <p:blipFill>
          <a:blip r:embed="rId2"/>
          <a:stretch>
            <a:fillRect/>
          </a:stretch>
        </p:blipFill>
        <p:spPr>
          <a:xfrm>
            <a:off x="2124515" y="18671"/>
            <a:ext cx="923136" cy="1226040"/>
          </a:xfrm>
          <a:prstGeom prst="rect">
            <a:avLst/>
          </a:prstGeom>
        </p:spPr>
      </p:pic>
      <p:pic>
        <p:nvPicPr>
          <p:cNvPr id="5" name="Immagine 4">
            <a:extLst>
              <a:ext uri="{FF2B5EF4-FFF2-40B4-BE49-F238E27FC236}">
                <a16:creationId xmlns:a16="http://schemas.microsoft.com/office/drawing/2014/main" xmlns="" id="{98A85A9B-E7A3-42F9-A126-BE6921E48621}"/>
              </a:ext>
            </a:extLst>
          </p:cNvPr>
          <p:cNvPicPr>
            <a:picLocks noChangeAspect="1"/>
          </p:cNvPicPr>
          <p:nvPr/>
        </p:nvPicPr>
        <p:blipFill>
          <a:blip r:embed="rId2"/>
          <a:stretch>
            <a:fillRect/>
          </a:stretch>
        </p:blipFill>
        <p:spPr>
          <a:xfrm>
            <a:off x="2787499" y="415174"/>
            <a:ext cx="520304" cy="691029"/>
          </a:xfrm>
          <a:prstGeom prst="rect">
            <a:avLst/>
          </a:prstGeom>
        </p:spPr>
      </p:pic>
      <p:pic>
        <p:nvPicPr>
          <p:cNvPr id="6" name="Immagine 5">
            <a:extLst>
              <a:ext uri="{FF2B5EF4-FFF2-40B4-BE49-F238E27FC236}">
                <a16:creationId xmlns:a16="http://schemas.microsoft.com/office/drawing/2014/main" xmlns="" id="{A78E79F6-5986-4A73-BB18-597BE57AE06D}"/>
              </a:ext>
            </a:extLst>
          </p:cNvPr>
          <p:cNvPicPr>
            <a:picLocks noChangeAspect="1"/>
          </p:cNvPicPr>
          <p:nvPr/>
        </p:nvPicPr>
        <p:blipFill>
          <a:blip r:embed="rId2"/>
          <a:stretch>
            <a:fillRect/>
          </a:stretch>
        </p:blipFill>
        <p:spPr>
          <a:xfrm rot="6711406">
            <a:off x="6925060" y="769347"/>
            <a:ext cx="1560711" cy="1165961"/>
          </a:xfrm>
          <a:prstGeom prst="rect">
            <a:avLst/>
          </a:prstGeom>
        </p:spPr>
      </p:pic>
      <p:sp>
        <p:nvSpPr>
          <p:cNvPr id="7" name="CasellaDiTesto 6">
            <a:extLst>
              <a:ext uri="{FF2B5EF4-FFF2-40B4-BE49-F238E27FC236}">
                <a16:creationId xmlns:a16="http://schemas.microsoft.com/office/drawing/2014/main" xmlns="" id="{8CD3EEE9-1A06-4DD7-8CA7-0EBB3892D815}"/>
              </a:ext>
            </a:extLst>
          </p:cNvPr>
          <p:cNvSpPr txBox="1"/>
          <p:nvPr/>
        </p:nvSpPr>
        <p:spPr>
          <a:xfrm>
            <a:off x="273404" y="1273991"/>
            <a:ext cx="2442059" cy="646331"/>
          </a:xfrm>
          <a:prstGeom prst="rect">
            <a:avLst/>
          </a:prstGeom>
          <a:noFill/>
        </p:spPr>
        <p:txBody>
          <a:bodyPr wrap="square" rtlCol="0">
            <a:spAutoFit/>
          </a:bodyPr>
          <a:lstStyle/>
          <a:p>
            <a:r>
              <a:rPr lang="it-IT" sz="3600" dirty="0">
                <a:solidFill>
                  <a:prstClr val="black"/>
                </a:solidFill>
                <a:latin typeface="Modern Love" panose="04090805081005020601" pitchFamily="82" charset="0"/>
              </a:rPr>
              <a:t>Giada Pia</a:t>
            </a:r>
          </a:p>
        </p:txBody>
      </p:sp>
      <p:sp>
        <p:nvSpPr>
          <p:cNvPr id="8" name="CasellaDiTesto 7">
            <a:extLst>
              <a:ext uri="{FF2B5EF4-FFF2-40B4-BE49-F238E27FC236}">
                <a16:creationId xmlns:a16="http://schemas.microsoft.com/office/drawing/2014/main" xmlns="" id="{28F4781B-F67A-4D3A-8BDC-4707C73B6222}"/>
              </a:ext>
            </a:extLst>
          </p:cNvPr>
          <p:cNvSpPr txBox="1"/>
          <p:nvPr/>
        </p:nvSpPr>
        <p:spPr>
          <a:xfrm>
            <a:off x="1162354" y="1789220"/>
            <a:ext cx="3539067" cy="4524315"/>
          </a:xfrm>
          <a:prstGeom prst="rect">
            <a:avLst/>
          </a:prstGeom>
          <a:noFill/>
        </p:spPr>
        <p:txBody>
          <a:bodyPr wrap="square" rtlCol="0">
            <a:spAutoFit/>
          </a:bodyPr>
          <a:lstStyle/>
          <a:p>
            <a:r>
              <a:rPr lang="it-IT" sz="2400" dirty="0">
                <a:solidFill>
                  <a:prstClr val="black"/>
                </a:solidFill>
                <a:latin typeface="Angsana New" panose="02020603050405020304" pitchFamily="18" charset="-34"/>
                <a:cs typeface="Angsana New" panose="02020603050405020304" pitchFamily="18" charset="-34"/>
              </a:rPr>
              <a:t>Secondo me la scuola sostenibile è un luogo dove dobbiamo sentirci tutti sicuri dove impariamo a proteggere l’ambiente e evitare l’inquinamento dell’acqua dell’aria e del suolo. Per me la scuola sostenibile simboleggia il contatto con la natura proteggendola e garantisce un preciso rispetto verso essa. Infine vorrei tanto una scuola sostenibile dove tutti i ragazzi si incontrano all’aria aperta per giocare nel verde e sentirsi a contatto con la natura.</a:t>
            </a:r>
          </a:p>
        </p:txBody>
      </p:sp>
      <p:sp>
        <p:nvSpPr>
          <p:cNvPr id="9" name="CasellaDiTesto 8">
            <a:extLst>
              <a:ext uri="{FF2B5EF4-FFF2-40B4-BE49-F238E27FC236}">
                <a16:creationId xmlns:a16="http://schemas.microsoft.com/office/drawing/2014/main" xmlns="" id="{D3A2F8F9-EE7A-47F1-B60E-D413CF37AFAB}"/>
              </a:ext>
            </a:extLst>
          </p:cNvPr>
          <p:cNvSpPr txBox="1"/>
          <p:nvPr/>
        </p:nvSpPr>
        <p:spPr>
          <a:xfrm>
            <a:off x="5814700" y="2390069"/>
            <a:ext cx="2692400" cy="584775"/>
          </a:xfrm>
          <a:prstGeom prst="rect">
            <a:avLst/>
          </a:prstGeom>
          <a:noFill/>
        </p:spPr>
        <p:txBody>
          <a:bodyPr wrap="square" rtlCol="0">
            <a:spAutoFit/>
          </a:bodyPr>
          <a:lstStyle/>
          <a:p>
            <a:r>
              <a:rPr lang="it-IT" sz="3200" dirty="0">
                <a:solidFill>
                  <a:prstClr val="black"/>
                </a:solidFill>
                <a:latin typeface="Modern Love" panose="04090805081005020601" pitchFamily="82" charset="0"/>
              </a:rPr>
              <a:t>Yasmin</a:t>
            </a:r>
          </a:p>
        </p:txBody>
      </p:sp>
      <p:sp>
        <p:nvSpPr>
          <p:cNvPr id="10" name="CasellaDiTesto 9">
            <a:extLst>
              <a:ext uri="{FF2B5EF4-FFF2-40B4-BE49-F238E27FC236}">
                <a16:creationId xmlns:a16="http://schemas.microsoft.com/office/drawing/2014/main" xmlns="" id="{119CD0A9-30D8-4C81-8C00-6EFEE6B96611}"/>
              </a:ext>
            </a:extLst>
          </p:cNvPr>
          <p:cNvSpPr txBox="1"/>
          <p:nvPr/>
        </p:nvSpPr>
        <p:spPr>
          <a:xfrm>
            <a:off x="5229300" y="3023269"/>
            <a:ext cx="3335867" cy="3416320"/>
          </a:xfrm>
          <a:prstGeom prst="rect">
            <a:avLst/>
          </a:prstGeom>
          <a:noFill/>
        </p:spPr>
        <p:txBody>
          <a:bodyPr wrap="square" rtlCol="0">
            <a:spAutoFit/>
          </a:bodyPr>
          <a:lstStyle/>
          <a:p>
            <a:r>
              <a:rPr lang="it-IT" sz="2400" dirty="0">
                <a:solidFill>
                  <a:prstClr val="black"/>
                </a:solidFill>
                <a:latin typeface="Angsana New" panose="02020603050405020304" pitchFamily="18" charset="-34"/>
                <a:cs typeface="Angsana New" panose="02020603050405020304" pitchFamily="18" charset="-34"/>
              </a:rPr>
              <a:t>Secondo me la scuola sostenibile è un luogo dove impariamo la vera importanza dell'ambiente e tutto ciò  che ci circonda, dove impariamo a non inquinarlo  e a rispettarlo semplicemente senza buttare i rifiuti a terra ,oppure facendo la raccolta differenziata. Dalla scuola sostenibile mi aspetto un futuro migliore .</a:t>
            </a:r>
          </a:p>
        </p:txBody>
      </p:sp>
      <p:sp>
        <p:nvSpPr>
          <p:cNvPr id="11" name="CasellaDiTesto 10">
            <a:extLst>
              <a:ext uri="{FF2B5EF4-FFF2-40B4-BE49-F238E27FC236}">
                <a16:creationId xmlns:a16="http://schemas.microsoft.com/office/drawing/2014/main" xmlns="" id="{E4340F62-5B02-42A9-BEF0-21362CB65CCF}"/>
              </a:ext>
            </a:extLst>
          </p:cNvPr>
          <p:cNvSpPr txBox="1"/>
          <p:nvPr/>
        </p:nvSpPr>
        <p:spPr>
          <a:xfrm>
            <a:off x="8758374" y="879463"/>
            <a:ext cx="2042060" cy="584775"/>
          </a:xfrm>
          <a:prstGeom prst="rect">
            <a:avLst/>
          </a:prstGeom>
          <a:noFill/>
        </p:spPr>
        <p:txBody>
          <a:bodyPr wrap="square" rtlCol="0">
            <a:spAutoFit/>
          </a:bodyPr>
          <a:lstStyle/>
          <a:p>
            <a:r>
              <a:rPr lang="it-IT" sz="3200" dirty="0">
                <a:solidFill>
                  <a:prstClr val="black"/>
                </a:solidFill>
                <a:latin typeface="Modern Love" panose="04090805081005020601" pitchFamily="82" charset="0"/>
              </a:rPr>
              <a:t>Rebecca</a:t>
            </a:r>
          </a:p>
        </p:txBody>
      </p:sp>
      <p:sp>
        <p:nvSpPr>
          <p:cNvPr id="13" name="CasellaDiTesto 12">
            <a:extLst>
              <a:ext uri="{FF2B5EF4-FFF2-40B4-BE49-F238E27FC236}">
                <a16:creationId xmlns:a16="http://schemas.microsoft.com/office/drawing/2014/main" xmlns="" id="{BC785290-B7AC-4C72-9430-884AD6E74099}"/>
              </a:ext>
            </a:extLst>
          </p:cNvPr>
          <p:cNvSpPr txBox="1"/>
          <p:nvPr/>
        </p:nvSpPr>
        <p:spPr>
          <a:xfrm>
            <a:off x="8986440" y="1510101"/>
            <a:ext cx="2327313" cy="4893647"/>
          </a:xfrm>
          <a:prstGeom prst="rect">
            <a:avLst/>
          </a:prstGeom>
          <a:noFill/>
        </p:spPr>
        <p:txBody>
          <a:bodyPr wrap="square" rtlCol="0">
            <a:spAutoFit/>
          </a:bodyPr>
          <a:lstStyle/>
          <a:p>
            <a:r>
              <a:rPr lang="it-IT" sz="2400" dirty="0">
                <a:solidFill>
                  <a:prstClr val="black"/>
                </a:solidFill>
                <a:latin typeface="Angsana New" panose="02020603050405020304" pitchFamily="18" charset="-34"/>
                <a:cs typeface="Angsana New" panose="02020603050405020304" pitchFamily="18" charset="-34"/>
              </a:rPr>
              <a:t>Per me la scuola sostenibile è un luogo dove poter vivere sereni, rispettando l’ambiente, assicurando un futuro migliore per tutti. La scuola deve dare il buon esempio, deve educare a non gettare i rifiuti per terra o a non sprecare l’acqua ,perché non tutti i genitori riescono a far capire ciò ai propri figli.</a:t>
            </a:r>
          </a:p>
        </p:txBody>
      </p:sp>
      <p:cxnSp>
        <p:nvCxnSpPr>
          <p:cNvPr id="15" name="Connettore diritto 14">
            <a:extLst>
              <a:ext uri="{FF2B5EF4-FFF2-40B4-BE49-F238E27FC236}">
                <a16:creationId xmlns:a16="http://schemas.microsoft.com/office/drawing/2014/main" xmlns="" id="{92A8F31E-C4D8-4F58-A579-6822D4C5048D}"/>
              </a:ext>
            </a:extLst>
          </p:cNvPr>
          <p:cNvCxnSpPr>
            <a:cxnSpLocks/>
          </p:cNvCxnSpPr>
          <p:nvPr/>
        </p:nvCxnSpPr>
        <p:spPr>
          <a:xfrm>
            <a:off x="1004905" y="2142268"/>
            <a:ext cx="0" cy="426148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xmlns="" id="{C290D67A-BBDA-4F87-A2D0-B667C67935AC}"/>
              </a:ext>
            </a:extLst>
          </p:cNvPr>
          <p:cNvCxnSpPr>
            <a:cxnSpLocks/>
          </p:cNvCxnSpPr>
          <p:nvPr/>
        </p:nvCxnSpPr>
        <p:spPr>
          <a:xfrm>
            <a:off x="842885" y="2106872"/>
            <a:ext cx="23287" cy="433227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xmlns="" id="{436293E1-33DB-4716-8805-4C75F9DCEA47}"/>
              </a:ext>
            </a:extLst>
          </p:cNvPr>
          <p:cNvCxnSpPr>
            <a:cxnSpLocks/>
          </p:cNvCxnSpPr>
          <p:nvPr/>
        </p:nvCxnSpPr>
        <p:spPr>
          <a:xfrm>
            <a:off x="866172" y="5947673"/>
            <a:ext cx="329067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xmlns="" id="{C249EC4D-89DB-4A79-B14E-A08E82D0D796}"/>
              </a:ext>
            </a:extLst>
          </p:cNvPr>
          <p:cNvCxnSpPr/>
          <p:nvPr/>
        </p:nvCxnSpPr>
        <p:spPr>
          <a:xfrm>
            <a:off x="842885" y="6060562"/>
            <a:ext cx="3285067"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xmlns="" id="{70B8610B-C67A-4A26-B030-0329B0D1B440}"/>
              </a:ext>
            </a:extLst>
          </p:cNvPr>
          <p:cNvCxnSpPr>
            <a:cxnSpLocks/>
          </p:cNvCxnSpPr>
          <p:nvPr/>
        </p:nvCxnSpPr>
        <p:spPr>
          <a:xfrm>
            <a:off x="8470251" y="3793215"/>
            <a:ext cx="66747" cy="299756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xmlns="" id="{581BDDC8-B77C-4A8A-8A80-970C3C5143A5}"/>
              </a:ext>
            </a:extLst>
          </p:cNvPr>
          <p:cNvCxnSpPr/>
          <p:nvPr/>
        </p:nvCxnSpPr>
        <p:spPr>
          <a:xfrm>
            <a:off x="8535411" y="3782873"/>
            <a:ext cx="59513" cy="30182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xmlns="" id="{E6010817-4B3F-4378-8C75-422E64BBFC53}"/>
              </a:ext>
            </a:extLst>
          </p:cNvPr>
          <p:cNvCxnSpPr/>
          <p:nvPr/>
        </p:nvCxnSpPr>
        <p:spPr>
          <a:xfrm>
            <a:off x="5210841" y="6615288"/>
            <a:ext cx="354753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xmlns="" id="{A6DAF0AE-5CA3-464B-9FA7-EA500F753063}"/>
              </a:ext>
            </a:extLst>
          </p:cNvPr>
          <p:cNvCxnSpPr>
            <a:cxnSpLocks/>
          </p:cNvCxnSpPr>
          <p:nvPr/>
        </p:nvCxnSpPr>
        <p:spPr>
          <a:xfrm>
            <a:off x="5210841" y="6707014"/>
            <a:ext cx="354753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48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D3DEA28-3E5A-4688-962D-E42618067C55}"/>
              </a:ext>
            </a:extLst>
          </p:cNvPr>
          <p:cNvSpPr>
            <a:spLocks noGrp="1"/>
          </p:cNvSpPr>
          <p:nvPr>
            <p:ph type="title"/>
          </p:nvPr>
        </p:nvSpPr>
        <p:spPr>
          <a:xfrm>
            <a:off x="838200" y="365125"/>
            <a:ext cx="10515600" cy="969405"/>
          </a:xfrm>
        </p:spPr>
        <p:txBody>
          <a:bodyPr/>
          <a:lstStyle/>
          <a:p>
            <a:r>
              <a:rPr lang="it-IT" dirty="0">
                <a:solidFill>
                  <a:srgbClr val="FFFF00"/>
                </a:solidFill>
                <a:latin typeface="Algerian" panose="04020705040A02060702" pitchFamily="82" charset="0"/>
              </a:rPr>
              <a:t>Beni culturali e paesaggi italiani</a:t>
            </a:r>
          </a:p>
        </p:txBody>
      </p:sp>
      <p:pic>
        <p:nvPicPr>
          <p:cNvPr id="4" name="Immagine 3">
            <a:extLst>
              <a:ext uri="{FF2B5EF4-FFF2-40B4-BE49-F238E27FC236}">
                <a16:creationId xmlns:a16="http://schemas.microsoft.com/office/drawing/2014/main" xmlns="" id="{EE8F032A-19B1-4966-8791-3ED51FA18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16" y="1334530"/>
            <a:ext cx="3372341" cy="2248930"/>
          </a:xfrm>
          <a:prstGeom prst="ellipse">
            <a:avLst/>
          </a:prstGeom>
          <a:ln w="63500" cap="rnd">
            <a:solidFill>
              <a:schemeClr val="accent1"/>
            </a:solidFill>
          </a:ln>
          <a:effectLst>
            <a:glow rad="1397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a:extLst>
              <a:ext uri="{FF2B5EF4-FFF2-40B4-BE49-F238E27FC236}">
                <a16:creationId xmlns:a16="http://schemas.microsoft.com/office/drawing/2014/main" xmlns="" id="{B4ED6C04-1F98-4DE9-A3E5-A3D9D3244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832" y="3814384"/>
            <a:ext cx="3107634" cy="2561370"/>
          </a:xfrm>
          <a:prstGeom prst="rect">
            <a:avLst/>
          </a:prstGeom>
          <a:ln w="38100" cap="sq">
            <a:solidFill>
              <a:schemeClr val="accent4"/>
            </a:solidFill>
            <a:prstDash val="solid"/>
            <a:miter lim="800000"/>
          </a:ln>
          <a:effectLst>
            <a:outerShdw blurRad="50800" dist="38100" dir="2700000" algn="tl" rotWithShape="0">
              <a:srgbClr val="000000">
                <a:alpha val="43000"/>
              </a:srgbClr>
            </a:outerShdw>
            <a:reflection blurRad="6350" stA="50000" endA="300" endPos="55000" dir="5400000" sy="-100000" algn="bl" rotWithShape="0"/>
          </a:effectLst>
        </p:spPr>
      </p:pic>
      <p:pic>
        <p:nvPicPr>
          <p:cNvPr id="9" name="Immagine 8">
            <a:extLst>
              <a:ext uri="{FF2B5EF4-FFF2-40B4-BE49-F238E27FC236}">
                <a16:creationId xmlns:a16="http://schemas.microsoft.com/office/drawing/2014/main" xmlns="" id="{862508FA-8302-4C44-9DFF-108BD137B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0977" y="1430582"/>
            <a:ext cx="5054374" cy="2343087"/>
          </a:xfrm>
          <a:prstGeom prst="round2DiagRect">
            <a:avLst>
              <a:gd name="adj1" fmla="val 16667"/>
              <a:gd name="adj2" fmla="val 0"/>
            </a:avLst>
          </a:prstGeom>
          <a:ln w="88900" cap="sq">
            <a:solidFill>
              <a:srgbClr val="92D050"/>
            </a:solidFill>
            <a:miter lim="800000"/>
          </a:ln>
          <a:effectLst>
            <a:innerShdw blurRad="63500" dist="50800" dir="16200000">
              <a:prstClr val="black">
                <a:alpha val="50000"/>
              </a:prstClr>
            </a:innerShdw>
          </a:effectLst>
        </p:spPr>
      </p:pic>
      <p:sp>
        <p:nvSpPr>
          <p:cNvPr id="16" name="Fumetto: rettangolo con angoli arrotondati 15">
            <a:extLst>
              <a:ext uri="{FF2B5EF4-FFF2-40B4-BE49-F238E27FC236}">
                <a16:creationId xmlns:a16="http://schemas.microsoft.com/office/drawing/2014/main" xmlns="" id="{2878FE3C-355A-4381-BDB4-F20F4C16A088}"/>
              </a:ext>
            </a:extLst>
          </p:cNvPr>
          <p:cNvSpPr/>
          <p:nvPr/>
        </p:nvSpPr>
        <p:spPr>
          <a:xfrm>
            <a:off x="11059297" y="1205912"/>
            <a:ext cx="1068860" cy="1734197"/>
          </a:xfrm>
          <a:prstGeom prst="wedgeRoundRectCallout">
            <a:avLst>
              <a:gd name="adj1" fmla="val -57157"/>
              <a:gd name="adj2" fmla="val 65350"/>
              <a:gd name="adj3" fmla="val 16667"/>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0DBE2AB4-A8D8-4C63-8C3E-F307E19F4574}"/>
              </a:ext>
            </a:extLst>
          </p:cNvPr>
          <p:cNvSpPr/>
          <p:nvPr/>
        </p:nvSpPr>
        <p:spPr>
          <a:xfrm>
            <a:off x="11010936" y="1356442"/>
            <a:ext cx="1165581" cy="1569660"/>
          </a:xfrm>
          <a:prstGeom prst="rect">
            <a:avLst/>
          </a:prstGeom>
          <a:noFill/>
        </p:spPr>
        <p:txBody>
          <a:bodyPr wrap="square" lIns="91440" tIns="45720" rIns="91440" bIns="45720">
            <a:spAutoFit/>
          </a:bodyPr>
          <a:lstStyle/>
          <a:p>
            <a:pPr algn="ctr"/>
            <a:r>
              <a:rPr lang="it-IT" sz="2400" b="1" dirty="0">
                <a:ln w="12700" cmpd="sng">
                  <a:solidFill>
                    <a:schemeClr val="tx2">
                      <a:lumMod val="75000"/>
                    </a:schemeClr>
                  </a:solidFill>
                  <a:prstDash val="solid"/>
                </a:ln>
                <a:solidFill>
                  <a:srgbClr val="00B050"/>
                </a:solidFill>
                <a:latin typeface="Book Antiqua" panose="02040602050305030304" pitchFamily="18" charset="0"/>
              </a:rPr>
              <a:t>Trulli di Alberobello</a:t>
            </a:r>
            <a:endParaRPr lang="it-IT" sz="2400" b="1" cap="none" spc="0" dirty="0">
              <a:ln w="12700" cmpd="sng">
                <a:solidFill>
                  <a:schemeClr val="tx2">
                    <a:lumMod val="75000"/>
                  </a:schemeClr>
                </a:solidFill>
                <a:prstDash val="solid"/>
              </a:ln>
              <a:solidFill>
                <a:srgbClr val="00B050"/>
              </a:solidFill>
              <a:effectLst/>
              <a:latin typeface="Book Antiqua" panose="02040602050305030304" pitchFamily="18" charset="0"/>
            </a:endParaRPr>
          </a:p>
        </p:txBody>
      </p:sp>
      <p:sp>
        <p:nvSpPr>
          <p:cNvPr id="15" name="Nuvola 14">
            <a:extLst>
              <a:ext uri="{FF2B5EF4-FFF2-40B4-BE49-F238E27FC236}">
                <a16:creationId xmlns:a16="http://schemas.microsoft.com/office/drawing/2014/main" xmlns="" id="{ADE13744-A361-43EB-926C-D499D2661265}"/>
              </a:ext>
            </a:extLst>
          </p:cNvPr>
          <p:cNvSpPr/>
          <p:nvPr/>
        </p:nvSpPr>
        <p:spPr>
          <a:xfrm>
            <a:off x="3557860" y="1103606"/>
            <a:ext cx="1902941" cy="1200329"/>
          </a:xfrm>
          <a:prstGeom prst="cloud">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F4775912-772A-4319-8EAC-EA62FA8F3B50}"/>
              </a:ext>
            </a:extLst>
          </p:cNvPr>
          <p:cNvSpPr/>
          <p:nvPr/>
        </p:nvSpPr>
        <p:spPr>
          <a:xfrm>
            <a:off x="3748874" y="1118904"/>
            <a:ext cx="1457336" cy="954107"/>
          </a:xfrm>
          <a:prstGeom prst="rect">
            <a:avLst/>
          </a:prstGeom>
          <a:noFill/>
        </p:spPr>
        <p:txBody>
          <a:bodyPr wrap="square" lIns="91440" tIns="45720" rIns="91440" bIns="45720">
            <a:spAutoFit/>
          </a:bodyPr>
          <a:lstStyle/>
          <a:p>
            <a:pPr algn="ctr"/>
            <a:r>
              <a:rPr lang="it-IT"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ZYaoTi" panose="02010601030101010101" pitchFamily="2" charset="-122"/>
                <a:ea typeface="FZYaoTi" panose="02010601030101010101" pitchFamily="2" charset="-122"/>
              </a:rPr>
              <a:t>Colosseo</a:t>
            </a:r>
            <a:r>
              <a:rPr lang="it-IT"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ZYaoTi" panose="02010601030101010101" pitchFamily="2" charset="-122"/>
                <a:ea typeface="FZYaoTi" panose="02010601030101010101" pitchFamily="2" charset="-122"/>
              </a:rPr>
              <a:t> di Roma</a:t>
            </a:r>
          </a:p>
        </p:txBody>
      </p:sp>
      <p:sp>
        <p:nvSpPr>
          <p:cNvPr id="18" name="Esplosione: 8 punte 17">
            <a:extLst>
              <a:ext uri="{FF2B5EF4-FFF2-40B4-BE49-F238E27FC236}">
                <a16:creationId xmlns:a16="http://schemas.microsoft.com/office/drawing/2014/main" xmlns="" id="{EEB265CC-FED3-48A9-9A90-AB87F2585989}"/>
              </a:ext>
            </a:extLst>
          </p:cNvPr>
          <p:cNvSpPr/>
          <p:nvPr/>
        </p:nvSpPr>
        <p:spPr>
          <a:xfrm>
            <a:off x="120541" y="3814384"/>
            <a:ext cx="2293786" cy="1709086"/>
          </a:xfrm>
          <a:prstGeom prst="irregularSeal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xmlns="" id="{E1FF9DC3-CFFB-4A1E-905C-EC4E4B0D1673}"/>
              </a:ext>
            </a:extLst>
          </p:cNvPr>
          <p:cNvSpPr/>
          <p:nvPr/>
        </p:nvSpPr>
        <p:spPr>
          <a:xfrm>
            <a:off x="351520" y="4253428"/>
            <a:ext cx="1831828" cy="830997"/>
          </a:xfrm>
          <a:prstGeom prst="rect">
            <a:avLst/>
          </a:prstGeom>
          <a:noFill/>
        </p:spPr>
        <p:txBody>
          <a:bodyPr wrap="square" lIns="91440" tIns="45720" rIns="91440" bIns="45720">
            <a:spAutoFit/>
          </a:bodyPr>
          <a:lstStyle/>
          <a:p>
            <a:pPr algn="ctr"/>
            <a:r>
              <a:rPr lang="it-IT" sz="2400" b="0" cap="none" spc="0" dirty="0">
                <a:ln w="0"/>
                <a:solidFill>
                  <a:srgbClr val="FF0000"/>
                </a:solidFill>
                <a:effectLst>
                  <a:reflection blurRad="6350" stA="53000" endA="300" endPos="35500" dir="5400000" sy="-90000" algn="bl" rotWithShape="0"/>
                </a:effectLst>
                <a:latin typeface="Bell MT" panose="02020503060305020303" pitchFamily="18" charset="0"/>
              </a:rPr>
              <a:t>Duomo di Milano</a:t>
            </a:r>
          </a:p>
        </p:txBody>
      </p:sp>
      <p:sp>
        <p:nvSpPr>
          <p:cNvPr id="20" name="Scorrimento verticale 19">
            <a:extLst>
              <a:ext uri="{FF2B5EF4-FFF2-40B4-BE49-F238E27FC236}">
                <a16:creationId xmlns:a16="http://schemas.microsoft.com/office/drawing/2014/main" xmlns="" id="{1139E176-B987-4C9E-9803-D370269A501F}"/>
              </a:ext>
            </a:extLst>
          </p:cNvPr>
          <p:cNvSpPr/>
          <p:nvPr/>
        </p:nvSpPr>
        <p:spPr>
          <a:xfrm>
            <a:off x="5840977" y="4253428"/>
            <a:ext cx="1894353" cy="1653102"/>
          </a:xfrm>
          <a:prstGeom prst="verticalScroll">
            <a:avLst/>
          </a:prstGeom>
          <a:solidFill>
            <a:srgbClr val="FF669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xmlns="" id="{109DFE42-769D-4631-8622-4EE2F5C9B406}"/>
              </a:ext>
            </a:extLst>
          </p:cNvPr>
          <p:cNvSpPr/>
          <p:nvPr/>
        </p:nvSpPr>
        <p:spPr>
          <a:xfrm>
            <a:off x="6096000" y="4596421"/>
            <a:ext cx="1380213" cy="830997"/>
          </a:xfrm>
          <a:prstGeom prst="rect">
            <a:avLst/>
          </a:prstGeom>
          <a:noFill/>
        </p:spPr>
        <p:txBody>
          <a:bodyPr wrap="square" lIns="91440" tIns="45720" rIns="91440" bIns="45720">
            <a:spAutoFit/>
          </a:bodyPr>
          <a:lstStyle/>
          <a:p>
            <a:pPr algn="ctr"/>
            <a:r>
              <a:rPr lang="it-IT" sz="2400" b="0" cap="none" spc="0" dirty="0">
                <a:ln w="0"/>
                <a:solidFill>
                  <a:srgbClr val="990099"/>
                </a:solidFill>
                <a:effectLst>
                  <a:reflection blurRad="6350" stA="53000" endA="300" endPos="35500" dir="5400000" sy="-90000" algn="bl" rotWithShape="0"/>
                </a:effectLst>
                <a:latin typeface="Cambria" panose="02040503050406030204" pitchFamily="18" charset="0"/>
                <a:ea typeface="Cambria" panose="02040503050406030204" pitchFamily="18" charset="0"/>
              </a:rPr>
              <a:t>Scavi di Pompei</a:t>
            </a:r>
          </a:p>
        </p:txBody>
      </p:sp>
      <p:pic>
        <p:nvPicPr>
          <p:cNvPr id="4098" name="Picture 2" descr="Risultato immagini per scavi di pompei">
            <a:extLst>
              <a:ext uri="{FF2B5EF4-FFF2-40B4-BE49-F238E27FC236}">
                <a16:creationId xmlns:a16="http://schemas.microsoft.com/office/drawing/2014/main" xmlns="" id="{95696262-BB10-CE41-A07F-8D426D005F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0145" y="4151848"/>
            <a:ext cx="4291314" cy="2384063"/>
          </a:xfrm>
          <a:prstGeom prst="roundRect">
            <a:avLst>
              <a:gd name="adj" fmla="val 11111"/>
            </a:avLst>
          </a:prstGeom>
          <a:ln w="190500" cap="rnd">
            <a:solidFill>
              <a:srgbClr val="9663B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4018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dissolv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6C5C554-8F08-A847-89AB-BED62F2A6E59}"/>
              </a:ext>
            </a:extLst>
          </p:cNvPr>
          <p:cNvSpPr>
            <a:spLocks noGrp="1"/>
          </p:cNvSpPr>
          <p:nvPr>
            <p:ph type="ctrTitle"/>
          </p:nvPr>
        </p:nvSpPr>
        <p:spPr>
          <a:xfrm>
            <a:off x="4603468" y="4741948"/>
            <a:ext cx="6829520" cy="862031"/>
          </a:xfrm>
        </p:spPr>
        <p:txBody>
          <a:bodyPr>
            <a:normAutofit/>
          </a:bodyPr>
          <a:lstStyle/>
          <a:p>
            <a:pPr algn="l"/>
            <a:r>
              <a:rPr lang="it-IT" sz="4000" dirty="0">
                <a:solidFill>
                  <a:schemeClr val="accent6">
                    <a:lumMod val="60000"/>
                    <a:lumOff val="40000"/>
                  </a:schemeClr>
                </a:solidFill>
                <a:latin typeface="Modern Love" pitchFamily="82" charset="0"/>
              </a:rPr>
              <a:t>Eco Schools </a:t>
            </a:r>
          </a:p>
        </p:txBody>
      </p:sp>
      <p:pic>
        <p:nvPicPr>
          <p:cNvPr id="12" name="Picture 20" descr="Risultato immagini per ">
            <a:extLst>
              <a:ext uri="{FF2B5EF4-FFF2-40B4-BE49-F238E27FC236}">
                <a16:creationId xmlns:a16="http://schemas.microsoft.com/office/drawing/2014/main" xmlns="" id="{4C725741-5C08-054C-9743-803039E2D07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39" r="1" b="2940"/>
          <a:stretch/>
        </p:blipFill>
        <p:spPr bwMode="auto">
          <a:xfrm>
            <a:off x="317636" y="321734"/>
            <a:ext cx="3797570" cy="20105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Risultato immagini per ">
            <a:extLst>
              <a:ext uri="{FF2B5EF4-FFF2-40B4-BE49-F238E27FC236}">
                <a16:creationId xmlns:a16="http://schemas.microsoft.com/office/drawing/2014/main" xmlns="" id="{C2796784-2080-6E42-82C5-95D185E4D0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12" r="20288" b="2"/>
          <a:stretch/>
        </p:blipFill>
        <p:spPr bwMode="auto">
          <a:xfrm>
            <a:off x="4237426" y="366435"/>
            <a:ext cx="3793472" cy="41113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sultato immagini per ">
            <a:extLst>
              <a:ext uri="{FF2B5EF4-FFF2-40B4-BE49-F238E27FC236}">
                <a16:creationId xmlns:a16="http://schemas.microsoft.com/office/drawing/2014/main" xmlns="" id="{D2C16805-F35B-DC4C-B982-2024DDAFF8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8086176" y="321733"/>
            <a:ext cx="3797984" cy="20105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sultato immagini per ">
            <a:extLst>
              <a:ext uri="{FF2B5EF4-FFF2-40B4-BE49-F238E27FC236}">
                <a16:creationId xmlns:a16="http://schemas.microsoft.com/office/drawing/2014/main" xmlns="" id="{C5E9C9A1-6B50-6F4D-81CB-BDF90AF605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618" r="1" b="18315"/>
          <a:stretch/>
        </p:blipFill>
        <p:spPr bwMode="auto">
          <a:xfrm>
            <a:off x="317634" y="2422097"/>
            <a:ext cx="3794760" cy="20138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o immagini per eco schools">
            <a:extLst>
              <a:ext uri="{FF2B5EF4-FFF2-40B4-BE49-F238E27FC236}">
                <a16:creationId xmlns:a16="http://schemas.microsoft.com/office/drawing/2014/main" xmlns="" id="{AFC93616-7BD4-F24D-A566-B366F978F3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21"/>
          <a:stretch/>
        </p:blipFill>
        <p:spPr bwMode="auto">
          <a:xfrm>
            <a:off x="8082952" y="2431705"/>
            <a:ext cx="3797983" cy="20009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Risultato immagini per ">
            <a:extLst>
              <a:ext uri="{FF2B5EF4-FFF2-40B4-BE49-F238E27FC236}">
                <a16:creationId xmlns:a16="http://schemas.microsoft.com/office/drawing/2014/main" xmlns="" id="{98E36FB1-C019-294D-B703-2A5F6F276AA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09" r="1" b="1"/>
          <a:stretch/>
        </p:blipFill>
        <p:spPr bwMode="auto">
          <a:xfrm>
            <a:off x="317634" y="4525716"/>
            <a:ext cx="3794760" cy="2010551"/>
          </a:xfrm>
          <a:prstGeom prst="rect">
            <a:avLst/>
          </a:prstGeom>
          <a:noFill/>
          <a:extLst>
            <a:ext uri="{909E8E84-426E-40DD-AFC4-6F175D3DCCD1}">
              <a14:hiddenFill xmlns:a14="http://schemas.microsoft.com/office/drawing/2010/main">
                <a:solidFill>
                  <a:srgbClr val="FFFFFF"/>
                </a:solidFill>
              </a14:hiddenFill>
            </a:ext>
          </a:extLst>
        </p:spPr>
      </p:pic>
      <p:sp>
        <p:nvSpPr>
          <p:cNvPr id="15" name="Sole 14">
            <a:extLst>
              <a:ext uri="{FF2B5EF4-FFF2-40B4-BE49-F238E27FC236}">
                <a16:creationId xmlns:a16="http://schemas.microsoft.com/office/drawing/2014/main" xmlns="" id="{43D73381-A21B-C141-B263-BD6D01104113}"/>
              </a:ext>
            </a:extLst>
          </p:cNvPr>
          <p:cNvSpPr/>
          <p:nvPr/>
        </p:nvSpPr>
        <p:spPr>
          <a:xfrm>
            <a:off x="7347857" y="4820473"/>
            <a:ext cx="915686" cy="783506"/>
          </a:xfrm>
          <a:prstGeom prst="sun">
            <a:avLst/>
          </a:prstGeom>
          <a:solidFill>
            <a:srgbClr val="FFFB8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rgbClr val="FFFB89"/>
              </a:solidFill>
            </a:endParaRPr>
          </a:p>
        </p:txBody>
      </p:sp>
      <p:pic>
        <p:nvPicPr>
          <p:cNvPr id="20" name="Elemento grafico 19" descr="Sostenibilità con riempimento a tinta unita">
            <a:extLst>
              <a:ext uri="{FF2B5EF4-FFF2-40B4-BE49-F238E27FC236}">
                <a16:creationId xmlns:a16="http://schemas.microsoft.com/office/drawing/2014/main" xmlns="" id="{19B9B091-BB7B-CE45-8B88-0439EFA0E37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58473" y="249502"/>
            <a:ext cx="914400" cy="914400"/>
          </a:xfrm>
          <a:prstGeom prst="rect">
            <a:avLst/>
          </a:prstGeom>
        </p:spPr>
      </p:pic>
      <p:sp>
        <p:nvSpPr>
          <p:cNvPr id="3" name="CasellaDiTesto 2">
            <a:extLst>
              <a:ext uri="{FF2B5EF4-FFF2-40B4-BE49-F238E27FC236}">
                <a16:creationId xmlns:a16="http://schemas.microsoft.com/office/drawing/2014/main" xmlns="" id="{0C38AE62-2601-9E4B-A265-4CC82A03DCDB}"/>
              </a:ext>
            </a:extLst>
          </p:cNvPr>
          <p:cNvSpPr txBox="1"/>
          <p:nvPr/>
        </p:nvSpPr>
        <p:spPr>
          <a:xfrm>
            <a:off x="10488892" y="5830364"/>
            <a:ext cx="1385474" cy="461665"/>
          </a:xfrm>
          <a:prstGeom prst="rect">
            <a:avLst/>
          </a:prstGeom>
          <a:noFill/>
        </p:spPr>
        <p:txBody>
          <a:bodyPr wrap="square" rtlCol="0">
            <a:spAutoFit/>
          </a:bodyPr>
          <a:lstStyle/>
          <a:p>
            <a:r>
              <a:rPr lang="it-IT" sz="2800" dirty="0">
                <a:solidFill>
                  <a:schemeClr val="bg1"/>
                </a:solidFill>
                <a:latin typeface="Apple Chancery" panose="03020702040506060504" pitchFamily="66" charset="-79"/>
                <a:cs typeface="Apple Chancery" panose="03020702040506060504" pitchFamily="66" charset="-79"/>
              </a:rPr>
              <a:t>1^E</a:t>
            </a:r>
          </a:p>
        </p:txBody>
      </p:sp>
    </p:spTree>
    <p:extLst>
      <p:ext uri="{BB962C8B-B14F-4D97-AF65-F5344CB8AC3E}">
        <p14:creationId xmlns:p14="http://schemas.microsoft.com/office/powerpoint/2010/main" val="2658651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8" name="Picture 10" descr="Risultato immagini per eco is cool eco schools">
            <a:extLst>
              <a:ext uri="{FF2B5EF4-FFF2-40B4-BE49-F238E27FC236}">
                <a16:creationId xmlns:a16="http://schemas.microsoft.com/office/drawing/2014/main" xmlns="" id="{41AEF23F-087C-3048-A3C1-E36D3444CF62}"/>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9239215" y="3710933"/>
            <a:ext cx="2832100" cy="287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descr="Risultato immagini per ">
            <a:extLst>
              <a:ext uri="{FF2B5EF4-FFF2-40B4-BE49-F238E27FC236}">
                <a16:creationId xmlns:a16="http://schemas.microsoft.com/office/drawing/2014/main" xmlns="" id="{2A87506A-2729-1B40-963A-0B683A6D2966}"/>
              </a:ext>
            </a:extLst>
          </p:cNvPr>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8164284" y="577823"/>
            <a:ext cx="4027716" cy="2601006"/>
          </a:xfrm>
          <a:prstGeom prst="rect">
            <a:avLst/>
          </a:prstGeom>
          <a:noFill/>
          <a:ln>
            <a:noFill/>
          </a:ln>
        </p:spPr>
      </p:pic>
      <p:pic>
        <p:nvPicPr>
          <p:cNvPr id="2049" name="Immagine 4" descr="Risultato immagini per ">
            <a:extLst>
              <a:ext uri="{FF2B5EF4-FFF2-40B4-BE49-F238E27FC236}">
                <a16:creationId xmlns:a16="http://schemas.microsoft.com/office/drawing/2014/main" xmlns="" id="{E08F8AEE-2D53-2F45-8DB7-F21DA929E505}"/>
              </a:ext>
            </a:extLst>
          </p:cNvPr>
          <p:cNvPicPr>
            <a:picLocks noChangeAspect="1" noChangeArrowheads="1"/>
          </p:cNvPicPr>
          <p:nvPr/>
        </p:nvPicPr>
        <p:blipFill>
          <a:blip r:embed="rId5" r:link="rId6">
            <a:alphaModFix amt="35000"/>
            <a:extLst>
              <a:ext uri="{28A0092B-C50C-407E-A947-70E740481C1C}">
                <a14:useLocalDpi xmlns:a14="http://schemas.microsoft.com/office/drawing/2010/main" val="0"/>
              </a:ext>
            </a:extLst>
          </a:blip>
          <a:srcRect/>
          <a:stretch>
            <a:fillRect/>
          </a:stretch>
        </p:blipFill>
        <p:spPr bwMode="auto">
          <a:xfrm>
            <a:off x="0" y="2065334"/>
            <a:ext cx="4169083"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BD8F0349-4AC1-A745-9E4A-A7AB2C638FE2}"/>
              </a:ext>
            </a:extLst>
          </p:cNvPr>
          <p:cNvSpPr>
            <a:spLocks noGrp="1"/>
          </p:cNvSpPr>
          <p:nvPr>
            <p:ph idx="1"/>
          </p:nvPr>
        </p:nvSpPr>
        <p:spPr>
          <a:xfrm>
            <a:off x="1295400" y="1277173"/>
            <a:ext cx="8849143" cy="4599470"/>
          </a:xfrm>
        </p:spPr>
        <p:txBody>
          <a:bodyPr>
            <a:normAutofit fontScale="92500" lnSpcReduction="20000"/>
          </a:bodyPr>
          <a:lstStyle/>
          <a:p>
            <a:pPr marL="0" indent="0">
              <a:buNone/>
            </a:pPr>
            <a:r>
              <a:rPr lang="en-US" sz="2600" dirty="0"/>
              <a:t>Eco-School is an international long-term program dedicated to schools that want to promote the protection of the environment, with the aim of raising awareness among students on environmental issues by acting in a concrete way, both at school and on the ground. The program was born in 1994 when the FEE (Foundation for </a:t>
            </a:r>
            <a:r>
              <a:rPr lang="en-US" sz="2600" dirty="0" err="1"/>
              <a:t>Enviromental</a:t>
            </a:r>
            <a:r>
              <a:rPr lang="en-US" sz="2600" dirty="0"/>
              <a:t> Education) accepted the invitation of the United Nations Conference on "Environment and Development" of 1992, which identified the need to involve young people in the search for solutions to environmental problems and challenges.</a:t>
            </a:r>
            <a:endParaRPr lang="it-IT" sz="2600" dirty="0"/>
          </a:p>
          <a:p>
            <a:pPr marL="0" indent="0">
              <a:buNone/>
            </a:pPr>
            <a:r>
              <a:rPr lang="en-US" sz="2600" dirty="0"/>
              <a:t>The "Eco-school" program starts first in the UK with the Scottish partner UNEP (United Nations </a:t>
            </a:r>
            <a:r>
              <a:rPr lang="en-US" sz="2600" dirty="0" err="1"/>
              <a:t>Enviroment</a:t>
            </a:r>
            <a:r>
              <a:rPr lang="en-US" sz="2600" dirty="0"/>
              <a:t> </a:t>
            </a:r>
            <a:r>
              <a:rPr lang="en-US" sz="2600" dirty="0" err="1"/>
              <a:t>Programme</a:t>
            </a:r>
            <a:r>
              <a:rPr lang="en-US" sz="2600" dirty="0"/>
              <a:t>) and involves all school members, students and teachers, encouraged to play an active role through the "seven steps" (the creation of a committee and an eco-code, carrying out an environmental analysis, identifying and implementing an action plan...) to reduce the environmental impact of the school building.</a:t>
            </a:r>
            <a:endParaRPr lang="it-IT" sz="2600" dirty="0"/>
          </a:p>
          <a:p>
            <a:pPr marL="0" indent="0">
              <a:buNone/>
            </a:pPr>
            <a:endParaRPr lang="it-IT" dirty="0"/>
          </a:p>
        </p:txBody>
      </p:sp>
      <p:sp>
        <p:nvSpPr>
          <p:cNvPr id="4" name="CasellaDiTesto 3">
            <a:extLst>
              <a:ext uri="{FF2B5EF4-FFF2-40B4-BE49-F238E27FC236}">
                <a16:creationId xmlns:a16="http://schemas.microsoft.com/office/drawing/2014/main" xmlns="" id="{F05EAAC4-1670-2346-940B-BDC0E128A13A}"/>
              </a:ext>
            </a:extLst>
          </p:cNvPr>
          <p:cNvSpPr txBox="1"/>
          <p:nvPr/>
        </p:nvSpPr>
        <p:spPr>
          <a:xfrm>
            <a:off x="838200" y="327094"/>
            <a:ext cx="3875315" cy="707886"/>
          </a:xfrm>
          <a:prstGeom prst="rect">
            <a:avLst/>
          </a:prstGeom>
          <a:noFill/>
        </p:spPr>
        <p:txBody>
          <a:bodyPr wrap="square" rtlCol="0">
            <a:spAutoFit/>
          </a:bodyPr>
          <a:lstStyle/>
          <a:p>
            <a:r>
              <a:rPr lang="it-IT" sz="4000" dirty="0" err="1">
                <a:solidFill>
                  <a:schemeClr val="accent6">
                    <a:lumMod val="75000"/>
                  </a:schemeClr>
                </a:solidFill>
                <a:latin typeface="Modern Love" pitchFamily="82" charset="0"/>
              </a:rPr>
              <a:t>What</a:t>
            </a:r>
            <a:r>
              <a:rPr lang="it-IT" sz="4000" dirty="0">
                <a:solidFill>
                  <a:schemeClr val="accent6">
                    <a:lumMod val="75000"/>
                  </a:schemeClr>
                </a:solidFill>
                <a:latin typeface="Modern Love" pitchFamily="82" charset="0"/>
              </a:rPr>
              <a:t> </a:t>
            </a:r>
            <a:r>
              <a:rPr lang="it-IT" sz="4000" dirty="0" err="1">
                <a:solidFill>
                  <a:schemeClr val="accent6">
                    <a:lumMod val="75000"/>
                  </a:schemeClr>
                </a:solidFill>
                <a:latin typeface="Modern Love" pitchFamily="82" charset="0"/>
              </a:rPr>
              <a:t>is</a:t>
            </a:r>
            <a:r>
              <a:rPr lang="it-IT" sz="4000" dirty="0">
                <a:solidFill>
                  <a:schemeClr val="accent6">
                    <a:lumMod val="75000"/>
                  </a:schemeClr>
                </a:solidFill>
                <a:latin typeface="Modern Love" pitchFamily="82" charset="0"/>
              </a:rPr>
              <a:t> </a:t>
            </a:r>
            <a:r>
              <a:rPr lang="it-IT" sz="4000" dirty="0" err="1">
                <a:solidFill>
                  <a:schemeClr val="accent6">
                    <a:lumMod val="75000"/>
                  </a:schemeClr>
                </a:solidFill>
                <a:latin typeface="Modern Love" pitchFamily="82" charset="0"/>
              </a:rPr>
              <a:t>it</a:t>
            </a:r>
            <a:r>
              <a:rPr lang="it-IT" sz="4000" dirty="0">
                <a:solidFill>
                  <a:schemeClr val="accent6">
                    <a:lumMod val="75000"/>
                  </a:schemeClr>
                </a:solidFill>
                <a:latin typeface="Modern Love" pitchFamily="82" charset="0"/>
              </a:rPr>
              <a:t>?</a:t>
            </a:r>
          </a:p>
        </p:txBody>
      </p:sp>
      <p:sp>
        <p:nvSpPr>
          <p:cNvPr id="8" name="Rectangle 2">
            <a:extLst>
              <a:ext uri="{FF2B5EF4-FFF2-40B4-BE49-F238E27FC236}">
                <a16:creationId xmlns:a16="http://schemas.microsoft.com/office/drawing/2014/main" xmlns="" id="{7A06CD0D-38B6-0846-B6CB-4042E9AC034E}"/>
              </a:ext>
            </a:extLst>
          </p:cNvPr>
          <p:cNvSpPr>
            <a:spLocks noChangeArrowheads="1"/>
          </p:cNvSpPr>
          <p:nvPr/>
        </p:nvSpPr>
        <p:spPr bwMode="auto">
          <a:xfrm>
            <a:off x="1295400" y="0"/>
            <a:ext cx="86229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401261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8" name="Picture 4" descr="Eco-Schools, The Process">
            <a:extLst>
              <a:ext uri="{FF2B5EF4-FFF2-40B4-BE49-F238E27FC236}">
                <a16:creationId xmlns:a16="http://schemas.microsoft.com/office/drawing/2014/main" xmlns="" id="{B221ACD1-303D-9649-A356-3D7B77CF2F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29920" y="-54552"/>
            <a:ext cx="3690585" cy="3616773"/>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ABD5F83E-DA9A-2348-A3D6-103DC5527AF3}"/>
              </a:ext>
            </a:extLst>
          </p:cNvPr>
          <p:cNvSpPr>
            <a:spLocks noGrp="1"/>
          </p:cNvSpPr>
          <p:nvPr>
            <p:ph idx="1"/>
          </p:nvPr>
        </p:nvSpPr>
        <p:spPr>
          <a:xfrm>
            <a:off x="6027417" y="979463"/>
            <a:ext cx="5483696" cy="5431440"/>
          </a:xfrm>
        </p:spPr>
        <p:txBody>
          <a:bodyPr anchor="t">
            <a:normAutofit fontScale="92500" lnSpcReduction="10000"/>
          </a:bodyPr>
          <a:lstStyle/>
          <a:p>
            <a:pPr marL="0" indent="0">
              <a:buNone/>
            </a:pPr>
            <a:r>
              <a:rPr lang="it-IT" sz="2000" dirty="0">
                <a:latin typeface="Cambria" panose="02040503050406030204" pitchFamily="18" charset="0"/>
              </a:rPr>
              <a:t>First of </a:t>
            </a:r>
            <a:r>
              <a:rPr lang="it-IT" sz="2000" dirty="0" err="1">
                <a:latin typeface="Cambria" panose="02040503050406030204" pitchFamily="18" charset="0"/>
              </a:rPr>
              <a:t>all</a:t>
            </a:r>
            <a:r>
              <a:rPr lang="it-IT" sz="2000" dirty="0">
                <a:latin typeface="Cambria" panose="02040503050406030204" pitchFamily="18" charset="0"/>
              </a:rPr>
              <a:t>, </a:t>
            </a:r>
            <a:r>
              <a:rPr lang="it-IT" sz="2000" dirty="0" err="1">
                <a:latin typeface="Cambria" panose="02040503050406030204" pitchFamily="18" charset="0"/>
              </a:rPr>
              <a:t>it</a:t>
            </a:r>
            <a:r>
              <a:rPr lang="it-IT" sz="2000" dirty="0">
                <a:latin typeface="Cambria" panose="02040503050406030204" pitchFamily="18" charset="0"/>
              </a:rPr>
              <a:t> </a:t>
            </a:r>
            <a:r>
              <a:rPr lang="it-IT" sz="2000" dirty="0" err="1">
                <a:latin typeface="Cambria" panose="02040503050406030204" pitchFamily="18" charset="0"/>
              </a:rPr>
              <a:t>is</a:t>
            </a:r>
            <a:r>
              <a:rPr lang="it-IT" sz="2000" dirty="0">
                <a:latin typeface="Cambria" panose="02040503050406030204" pitchFamily="18" charset="0"/>
              </a:rPr>
              <a:t> </a:t>
            </a:r>
            <a:r>
              <a:rPr lang="it-IT" sz="2000" dirty="0" err="1">
                <a:latin typeface="Cambria" panose="02040503050406030204" pitchFamily="18" charset="0"/>
              </a:rPr>
              <a:t>necessary</a:t>
            </a:r>
            <a:r>
              <a:rPr lang="it-IT" sz="2000" dirty="0">
                <a:latin typeface="Cambria" panose="02040503050406030204" pitchFamily="18" charset="0"/>
              </a:rPr>
              <a:t> to set up an Eco-</a:t>
            </a:r>
            <a:r>
              <a:rPr lang="it-IT" sz="2000" dirty="0" err="1">
                <a:latin typeface="Cambria" panose="02040503050406030204" pitchFamily="18" charset="0"/>
              </a:rPr>
              <a:t>committee</a:t>
            </a:r>
            <a:r>
              <a:rPr lang="it-IT" sz="2000" dirty="0">
                <a:latin typeface="Cambria" panose="02040503050406030204" pitchFamily="18" charset="0"/>
              </a:rPr>
              <a:t> made up of </a:t>
            </a:r>
            <a:r>
              <a:rPr lang="it-IT" sz="2000" dirty="0" err="1">
                <a:latin typeface="Cambria" panose="02040503050406030204" pitchFamily="18" charset="0"/>
              </a:rPr>
              <a:t>students</a:t>
            </a:r>
            <a:r>
              <a:rPr lang="it-IT" sz="2000" dirty="0">
                <a:latin typeface="Cambria" panose="02040503050406030204" pitchFamily="18" charset="0"/>
              </a:rPr>
              <a:t>, </a:t>
            </a:r>
            <a:r>
              <a:rPr lang="it-IT" sz="2000" dirty="0" err="1">
                <a:latin typeface="Cambria" panose="02040503050406030204" pitchFamily="18" charset="0"/>
              </a:rPr>
              <a:t>teachers</a:t>
            </a:r>
            <a:r>
              <a:rPr lang="it-IT" sz="2000" dirty="0">
                <a:latin typeface="Cambria" panose="02040503050406030204" pitchFamily="18" charset="0"/>
              </a:rPr>
              <a:t>, </a:t>
            </a:r>
            <a:r>
              <a:rPr lang="it-IT" sz="2000" dirty="0" err="1">
                <a:latin typeface="Cambria" panose="02040503050406030204" pitchFamily="18" charset="0"/>
              </a:rPr>
              <a:t>representatives</a:t>
            </a:r>
            <a:r>
              <a:rPr lang="it-IT" sz="2000" dirty="0">
                <a:latin typeface="Cambria" panose="02040503050406030204" pitchFamily="18" charset="0"/>
              </a:rPr>
              <a:t>, </a:t>
            </a:r>
            <a:r>
              <a:rPr lang="it-IT" sz="2000" dirty="0" err="1">
                <a:latin typeface="Cambria" panose="02040503050406030204" pitchFamily="18" charset="0"/>
              </a:rPr>
              <a:t>parents</a:t>
            </a:r>
            <a:r>
              <a:rPr lang="it-IT" sz="2000" dirty="0">
                <a:latin typeface="Cambria" panose="02040503050406030204" pitchFamily="18" charset="0"/>
              </a:rPr>
              <a:t> and </a:t>
            </a:r>
            <a:r>
              <a:rPr lang="it-IT" sz="2000" dirty="0" err="1">
                <a:latin typeface="Cambria" panose="02040503050406030204" pitchFamily="18" charset="0"/>
              </a:rPr>
              <a:t>councilors</a:t>
            </a:r>
            <a:r>
              <a:rPr lang="it-IT" sz="2000" dirty="0">
                <a:latin typeface="Cambria" panose="02040503050406030204" pitchFamily="18" charset="0"/>
              </a:rPr>
              <a:t>. The </a:t>
            </a:r>
            <a:r>
              <a:rPr lang="it-IT" sz="2000" dirty="0" err="1">
                <a:latin typeface="Cambria" panose="02040503050406030204" pitchFamily="18" charset="0"/>
              </a:rPr>
              <a:t>committee</a:t>
            </a:r>
            <a:r>
              <a:rPr lang="it-IT" sz="2000" dirty="0">
                <a:latin typeface="Cambria" panose="02040503050406030204" pitchFamily="18" charset="0"/>
              </a:rPr>
              <a:t> </a:t>
            </a:r>
            <a:r>
              <a:rPr lang="it-IT" sz="2000" dirty="0" err="1">
                <a:latin typeface="Cambria" panose="02040503050406030204" pitchFamily="18" charset="0"/>
              </a:rPr>
              <a:t>has</a:t>
            </a:r>
            <a:r>
              <a:rPr lang="it-IT" sz="2000" dirty="0">
                <a:latin typeface="Cambria" panose="02040503050406030204" pitchFamily="18" charset="0"/>
              </a:rPr>
              <a:t> the </a:t>
            </a:r>
            <a:r>
              <a:rPr lang="it-IT" sz="2000" dirty="0" err="1">
                <a:latin typeface="Cambria" panose="02040503050406030204" pitchFamily="18" charset="0"/>
              </a:rPr>
              <a:t>role</a:t>
            </a:r>
            <a:r>
              <a:rPr lang="it-IT" sz="2000" dirty="0">
                <a:latin typeface="Cambria" panose="02040503050406030204" pitchFamily="18" charset="0"/>
              </a:rPr>
              <a:t> of planning and </a:t>
            </a:r>
            <a:r>
              <a:rPr lang="it-IT" sz="2000" dirty="0" err="1">
                <a:latin typeface="Cambria" panose="02040503050406030204" pitchFamily="18" charset="0"/>
              </a:rPr>
              <a:t>monitoring</a:t>
            </a:r>
            <a:r>
              <a:rPr lang="it-IT" sz="2000" dirty="0">
                <a:latin typeface="Cambria" panose="02040503050406030204" pitchFamily="18" charset="0"/>
              </a:rPr>
              <a:t> </a:t>
            </a:r>
            <a:r>
              <a:rPr lang="it-IT" sz="2000" dirty="0" err="1">
                <a:latin typeface="Cambria" panose="02040503050406030204" pitchFamily="18" charset="0"/>
              </a:rPr>
              <a:t>activities</a:t>
            </a:r>
            <a:r>
              <a:rPr lang="it-IT" sz="2000" dirty="0">
                <a:latin typeface="Cambria" panose="02040503050406030204" pitchFamily="18" charset="0"/>
              </a:rPr>
              <a:t>, of </a:t>
            </a:r>
            <a:r>
              <a:rPr lang="it-IT" sz="2000" dirty="0" err="1">
                <a:latin typeface="Cambria" panose="02040503050406030204" pitchFamily="18" charset="0"/>
              </a:rPr>
              <a:t>thinking</a:t>
            </a:r>
            <a:r>
              <a:rPr lang="it-IT" sz="2000" dirty="0">
                <a:latin typeface="Cambria" panose="02040503050406030204" pitchFamily="18" charset="0"/>
              </a:rPr>
              <a:t> or </a:t>
            </a:r>
            <a:r>
              <a:rPr lang="it-IT" sz="2000" dirty="0" err="1">
                <a:latin typeface="Cambria" panose="02040503050406030204" pitchFamily="18" charset="0"/>
              </a:rPr>
              <a:t>evaluating</a:t>
            </a:r>
            <a:r>
              <a:rPr lang="it-IT" sz="2000" dirty="0">
                <a:latin typeface="Cambria" panose="02040503050406030204" pitchFamily="18" charset="0"/>
              </a:rPr>
              <a:t> </a:t>
            </a:r>
            <a:r>
              <a:rPr lang="it-IT" sz="2000" dirty="0" err="1">
                <a:latin typeface="Cambria" panose="02040503050406030204" pitchFamily="18" charset="0"/>
              </a:rPr>
              <a:t>initiatives</a:t>
            </a:r>
            <a:r>
              <a:rPr lang="it-IT" sz="2000" dirty="0">
                <a:latin typeface="Cambria" panose="02040503050406030204" pitchFamily="18" charset="0"/>
              </a:rPr>
              <a:t> and </a:t>
            </a:r>
            <a:r>
              <a:rPr lang="it-IT" sz="2000" dirty="0" err="1">
                <a:latin typeface="Cambria" panose="02040503050406030204" pitchFamily="18" charset="0"/>
              </a:rPr>
              <a:t>projects</a:t>
            </a:r>
            <a:r>
              <a:rPr lang="it-IT" sz="2000" dirty="0">
                <a:latin typeface="Cambria" panose="02040503050406030204" pitchFamily="18" charset="0"/>
              </a:rPr>
              <a:t>, of </a:t>
            </a:r>
            <a:r>
              <a:rPr lang="it-IT" sz="2000" dirty="0" err="1">
                <a:latin typeface="Cambria" panose="02040503050406030204" pitchFamily="18" charset="0"/>
              </a:rPr>
              <a:t>promoting</a:t>
            </a:r>
            <a:r>
              <a:rPr lang="it-IT" sz="2000" dirty="0">
                <a:latin typeface="Cambria" panose="02040503050406030204" pitchFamily="18" charset="0"/>
              </a:rPr>
              <a:t> and </a:t>
            </a:r>
            <a:r>
              <a:rPr lang="it-IT" sz="2000" dirty="0" err="1">
                <a:latin typeface="Cambria" panose="02040503050406030204" pitchFamily="18" charset="0"/>
              </a:rPr>
              <a:t>communicating</a:t>
            </a:r>
            <a:r>
              <a:rPr lang="it-IT" sz="2000" dirty="0">
                <a:latin typeface="Cambria" panose="02040503050406030204" pitchFamily="18" charset="0"/>
              </a:rPr>
              <a:t> </a:t>
            </a:r>
            <a:r>
              <a:rPr lang="it-IT" sz="2000" dirty="0" err="1">
                <a:latin typeface="Cambria" panose="02040503050406030204" pitchFamily="18" charset="0"/>
              </a:rPr>
              <a:t>internally</a:t>
            </a:r>
            <a:r>
              <a:rPr lang="it-IT" sz="2000" dirty="0">
                <a:latin typeface="Cambria" panose="02040503050406030204" pitchFamily="18" charset="0"/>
              </a:rPr>
              <a:t> and </a:t>
            </a:r>
            <a:r>
              <a:rPr lang="it-IT" sz="2000" dirty="0" err="1">
                <a:latin typeface="Cambria" panose="02040503050406030204" pitchFamily="18" charset="0"/>
              </a:rPr>
              <a:t>externally</a:t>
            </a:r>
            <a:r>
              <a:rPr lang="it-IT" sz="2000" dirty="0">
                <a:latin typeface="Cambria" panose="02040503050406030204" pitchFamily="18" charset="0"/>
              </a:rPr>
              <a:t>. The </a:t>
            </a:r>
            <a:r>
              <a:rPr lang="it-IT" sz="2000" dirty="0" err="1">
                <a:latin typeface="Cambria" panose="02040503050406030204" pitchFamily="18" charset="0"/>
              </a:rPr>
              <a:t>second</a:t>
            </a:r>
            <a:r>
              <a:rPr lang="it-IT" sz="2000" dirty="0">
                <a:latin typeface="Cambria" panose="02040503050406030204" pitchFamily="18" charset="0"/>
              </a:rPr>
              <a:t> </a:t>
            </a:r>
            <a:r>
              <a:rPr lang="it-IT" sz="2000" dirty="0" err="1">
                <a:latin typeface="Cambria" panose="02040503050406030204" pitchFamily="18" charset="0"/>
              </a:rPr>
              <a:t>step</a:t>
            </a:r>
            <a:r>
              <a:rPr lang="it-IT" sz="2000" dirty="0">
                <a:latin typeface="Cambria" panose="02040503050406030204" pitchFamily="18" charset="0"/>
              </a:rPr>
              <a:t> </a:t>
            </a:r>
            <a:r>
              <a:rPr lang="it-IT" sz="2000" dirty="0" err="1">
                <a:latin typeface="Cambria" panose="02040503050406030204" pitchFamily="18" charset="0"/>
              </a:rPr>
              <a:t>consists</a:t>
            </a:r>
            <a:r>
              <a:rPr lang="it-IT" sz="2000" dirty="0">
                <a:latin typeface="Cambria" panose="02040503050406030204" pitchFamily="18" charset="0"/>
              </a:rPr>
              <a:t> in </a:t>
            </a:r>
            <a:r>
              <a:rPr lang="it-IT" sz="2000" dirty="0" err="1">
                <a:latin typeface="Cambria" panose="02040503050406030204" pitchFamily="18" charset="0"/>
              </a:rPr>
              <a:t>carrying</a:t>
            </a:r>
            <a:r>
              <a:rPr lang="it-IT" sz="2000" dirty="0">
                <a:latin typeface="Cambria" panose="02040503050406030204" pitchFamily="18" charset="0"/>
              </a:rPr>
              <a:t> out an </a:t>
            </a:r>
            <a:r>
              <a:rPr lang="it-IT" sz="2000" dirty="0" err="1">
                <a:latin typeface="Cambria" panose="02040503050406030204" pitchFamily="18" charset="0"/>
              </a:rPr>
              <a:t>environmental</a:t>
            </a:r>
            <a:r>
              <a:rPr lang="it-IT" sz="2000" dirty="0">
                <a:latin typeface="Cambria" panose="02040503050406030204" pitchFamily="18" charset="0"/>
              </a:rPr>
              <a:t> </a:t>
            </a:r>
            <a:r>
              <a:rPr lang="it-IT" sz="2000" dirty="0" err="1">
                <a:latin typeface="Cambria" panose="02040503050406030204" pitchFamily="18" charset="0"/>
              </a:rPr>
              <a:t>survey</a:t>
            </a:r>
            <a:r>
              <a:rPr lang="it-IT" sz="2000" dirty="0">
                <a:latin typeface="Cambria" panose="02040503050406030204" pitchFamily="18" charset="0"/>
              </a:rPr>
              <a:t> </a:t>
            </a:r>
            <a:r>
              <a:rPr lang="it-IT" sz="2000" dirty="0" err="1">
                <a:latin typeface="Cambria" panose="02040503050406030204" pitchFamily="18" charset="0"/>
              </a:rPr>
              <a:t>that</a:t>
            </a:r>
            <a:r>
              <a:rPr lang="it-IT" sz="2000" dirty="0">
                <a:latin typeface="Cambria" panose="02040503050406030204" pitchFamily="18" charset="0"/>
              </a:rPr>
              <a:t> re-</a:t>
            </a:r>
            <a:r>
              <a:rPr lang="it-IT" sz="2000" dirty="0" err="1">
                <a:latin typeface="Cambria" panose="02040503050406030204" pitchFamily="18" charset="0"/>
              </a:rPr>
              <a:t>proposes</a:t>
            </a:r>
            <a:r>
              <a:rPr lang="it-IT" sz="2000" dirty="0">
                <a:latin typeface="Cambria" panose="02040503050406030204" pitchFamily="18" charset="0"/>
              </a:rPr>
              <a:t> the </a:t>
            </a:r>
            <a:r>
              <a:rPr lang="it-IT" sz="2000" dirty="0" err="1">
                <a:latin typeface="Cambria" panose="02040503050406030204" pitchFamily="18" charset="0"/>
              </a:rPr>
              <a:t>diagnostic</a:t>
            </a:r>
            <a:r>
              <a:rPr lang="it-IT" sz="2000" dirty="0">
                <a:latin typeface="Cambria" panose="02040503050406030204" pitchFamily="18" charset="0"/>
              </a:rPr>
              <a:t> </a:t>
            </a:r>
            <a:r>
              <a:rPr lang="it-IT" sz="2000" dirty="0" err="1">
                <a:latin typeface="Cambria" panose="02040503050406030204" pitchFamily="18" charset="0"/>
              </a:rPr>
              <a:t>framework</a:t>
            </a:r>
            <a:r>
              <a:rPr lang="it-IT" sz="2000" dirty="0">
                <a:latin typeface="Cambria" panose="02040503050406030204" pitchFamily="18" charset="0"/>
              </a:rPr>
              <a:t> of the </a:t>
            </a:r>
            <a:r>
              <a:rPr lang="it-IT" sz="2000" dirty="0" err="1">
                <a:latin typeface="Cambria" panose="02040503050406030204" pitchFamily="18" charset="0"/>
              </a:rPr>
              <a:t>participating</a:t>
            </a:r>
            <a:r>
              <a:rPr lang="it-IT" sz="2000" dirty="0">
                <a:latin typeface="Cambria" panose="02040503050406030204" pitchFamily="18" charset="0"/>
              </a:rPr>
              <a:t> </a:t>
            </a:r>
            <a:r>
              <a:rPr lang="it-IT" sz="2000" dirty="0" err="1">
                <a:latin typeface="Cambria" panose="02040503050406030204" pitchFamily="18" charset="0"/>
              </a:rPr>
              <a:t>institution</a:t>
            </a:r>
            <a:r>
              <a:rPr lang="it-IT" sz="2000" dirty="0">
                <a:latin typeface="Cambria" panose="02040503050406030204" pitchFamily="18" charset="0"/>
              </a:rPr>
              <a:t>: an </a:t>
            </a:r>
            <a:r>
              <a:rPr lang="it-IT" sz="2000" dirty="0" err="1">
                <a:latin typeface="Cambria" panose="02040503050406030204" pitchFamily="18" charset="0"/>
              </a:rPr>
              <a:t>important</a:t>
            </a:r>
            <a:r>
              <a:rPr lang="it-IT" sz="2000" dirty="0">
                <a:latin typeface="Cambria" panose="02040503050406030204" pitchFamily="18" charset="0"/>
              </a:rPr>
              <a:t> </a:t>
            </a:r>
            <a:r>
              <a:rPr lang="it-IT" sz="2000" dirty="0" err="1">
                <a:latin typeface="Cambria" panose="02040503050406030204" pitchFamily="18" charset="0"/>
              </a:rPr>
              <a:t>starting</a:t>
            </a:r>
            <a:r>
              <a:rPr lang="it-IT" sz="2000" dirty="0">
                <a:latin typeface="Cambria" panose="02040503050406030204" pitchFamily="18" charset="0"/>
              </a:rPr>
              <a:t> </a:t>
            </a:r>
            <a:r>
              <a:rPr lang="it-IT" sz="2000" dirty="0" err="1">
                <a:latin typeface="Cambria" panose="02040503050406030204" pitchFamily="18" charset="0"/>
              </a:rPr>
              <a:t>point</a:t>
            </a:r>
            <a:r>
              <a:rPr lang="it-IT" sz="2000" dirty="0">
                <a:latin typeface="Cambria" panose="02040503050406030204" pitchFamily="18" charset="0"/>
              </a:rPr>
              <a:t> for the </a:t>
            </a:r>
            <a:r>
              <a:rPr lang="it-IT" sz="2000" dirty="0" err="1">
                <a:latin typeface="Cambria" panose="02040503050406030204" pitchFamily="18" charset="0"/>
              </a:rPr>
              <a:t>development</a:t>
            </a:r>
            <a:r>
              <a:rPr lang="it-IT" sz="2000" dirty="0">
                <a:latin typeface="Cambria" panose="02040503050406030204" pitchFamily="18" charset="0"/>
              </a:rPr>
              <a:t> of the </a:t>
            </a:r>
            <a:r>
              <a:rPr lang="it-IT" sz="2000" dirty="0" err="1">
                <a:latin typeface="Cambria" panose="02040503050406030204" pitchFamily="18" charset="0"/>
              </a:rPr>
              <a:t>action</a:t>
            </a:r>
            <a:r>
              <a:rPr lang="it-IT" sz="2000" dirty="0">
                <a:latin typeface="Cambria" panose="02040503050406030204" pitchFamily="18" charset="0"/>
              </a:rPr>
              <a:t> </a:t>
            </a:r>
            <a:r>
              <a:rPr lang="it-IT" sz="2000" dirty="0" err="1">
                <a:latin typeface="Cambria" panose="02040503050406030204" pitchFamily="18" charset="0"/>
              </a:rPr>
              <a:t>plan</a:t>
            </a:r>
            <a:r>
              <a:rPr lang="it-IT" sz="2000" dirty="0">
                <a:latin typeface="Cambria" panose="02040503050406030204" pitchFamily="18" charset="0"/>
              </a:rPr>
              <a:t>. The </a:t>
            </a:r>
            <a:r>
              <a:rPr lang="it-IT" sz="2000" dirty="0" err="1">
                <a:latin typeface="Cambria" panose="02040503050406030204" pitchFamily="18" charset="0"/>
              </a:rPr>
              <a:t>action</a:t>
            </a:r>
            <a:r>
              <a:rPr lang="it-IT" sz="2000" dirty="0">
                <a:latin typeface="Cambria" panose="02040503050406030204" pitchFamily="18" charset="0"/>
              </a:rPr>
              <a:t> </a:t>
            </a:r>
            <a:r>
              <a:rPr lang="it-IT" sz="2000" dirty="0" err="1">
                <a:latin typeface="Cambria" panose="02040503050406030204" pitchFamily="18" charset="0"/>
              </a:rPr>
              <a:t>plan</a:t>
            </a:r>
            <a:r>
              <a:rPr lang="it-IT" sz="2000" dirty="0">
                <a:latin typeface="Cambria" panose="02040503050406030204" pitchFamily="18" charset="0"/>
              </a:rPr>
              <a:t> </a:t>
            </a:r>
            <a:r>
              <a:rPr lang="it-IT" sz="2000" dirty="0" err="1">
                <a:latin typeface="Cambria" panose="02040503050406030204" pitchFamily="18" charset="0"/>
              </a:rPr>
              <a:t>is</a:t>
            </a:r>
            <a:r>
              <a:rPr lang="it-IT" sz="2000" dirty="0">
                <a:latin typeface="Cambria" panose="02040503050406030204" pitchFamily="18" charset="0"/>
              </a:rPr>
              <a:t> the </a:t>
            </a:r>
            <a:r>
              <a:rPr lang="it-IT" sz="2000" dirty="0" err="1">
                <a:latin typeface="Cambria" panose="02040503050406030204" pitchFamily="18" charset="0"/>
              </a:rPr>
              <a:t>next</a:t>
            </a:r>
            <a:r>
              <a:rPr lang="it-IT" sz="2000" dirty="0">
                <a:latin typeface="Cambria" panose="02040503050406030204" pitchFamily="18" charset="0"/>
              </a:rPr>
              <a:t> </a:t>
            </a:r>
            <a:r>
              <a:rPr lang="it-IT" sz="2000" dirty="0" err="1">
                <a:latin typeface="Cambria" panose="02040503050406030204" pitchFamily="18" charset="0"/>
              </a:rPr>
              <a:t>step</a:t>
            </a:r>
            <a:r>
              <a:rPr lang="it-IT" sz="2000" dirty="0">
                <a:latin typeface="Cambria" panose="02040503050406030204" pitchFamily="18" charset="0"/>
              </a:rPr>
              <a:t>, the </a:t>
            </a:r>
            <a:r>
              <a:rPr lang="it-IT" sz="2000" dirty="0" err="1">
                <a:latin typeface="Cambria" panose="02040503050406030204" pitchFamily="18" charset="0"/>
              </a:rPr>
              <a:t>actual</a:t>
            </a:r>
            <a:r>
              <a:rPr lang="it-IT" sz="2000" dirty="0">
                <a:latin typeface="Cambria" panose="02040503050406030204" pitchFamily="18" charset="0"/>
              </a:rPr>
              <a:t> </a:t>
            </a:r>
            <a:r>
              <a:rPr lang="it-IT" sz="2000" dirty="0" err="1">
                <a:latin typeface="Cambria" panose="02040503050406030204" pitchFamily="18" charset="0"/>
              </a:rPr>
              <a:t>intervention</a:t>
            </a:r>
            <a:r>
              <a:rPr lang="it-IT" sz="2000" dirty="0">
                <a:latin typeface="Cambria" panose="02040503050406030204" pitchFamily="18" charset="0"/>
              </a:rPr>
              <a:t> </a:t>
            </a:r>
            <a:r>
              <a:rPr lang="it-IT" sz="2000" dirty="0" err="1">
                <a:latin typeface="Cambria" panose="02040503050406030204" pitchFamily="18" charset="0"/>
              </a:rPr>
              <a:t>project</a:t>
            </a:r>
            <a:r>
              <a:rPr lang="it-IT" sz="2000" dirty="0">
                <a:latin typeface="Cambria" panose="02040503050406030204" pitchFamily="18" charset="0"/>
              </a:rPr>
              <a:t> </a:t>
            </a:r>
            <a:r>
              <a:rPr lang="it-IT" sz="2000" dirty="0" err="1">
                <a:latin typeface="Cambria" panose="02040503050406030204" pitchFamily="18" charset="0"/>
              </a:rPr>
              <a:t>that</a:t>
            </a:r>
            <a:r>
              <a:rPr lang="it-IT" sz="2000" dirty="0">
                <a:latin typeface="Cambria" panose="02040503050406030204" pitchFamily="18" charset="0"/>
              </a:rPr>
              <a:t> must </a:t>
            </a:r>
            <a:r>
              <a:rPr lang="it-IT" sz="2000" dirty="0" err="1">
                <a:latin typeface="Cambria" panose="02040503050406030204" pitchFamily="18" charset="0"/>
              </a:rPr>
              <a:t>precisely</a:t>
            </a:r>
            <a:r>
              <a:rPr lang="it-IT" sz="2000" dirty="0">
                <a:latin typeface="Cambria" panose="02040503050406030204" pitchFamily="18" charset="0"/>
              </a:rPr>
              <a:t> </a:t>
            </a:r>
            <a:r>
              <a:rPr lang="it-IT" sz="2000" dirty="0" err="1">
                <a:latin typeface="Cambria" panose="02040503050406030204" pitchFamily="18" charset="0"/>
              </a:rPr>
              <a:t>define</a:t>
            </a:r>
            <a:r>
              <a:rPr lang="it-IT" sz="2000" dirty="0">
                <a:latin typeface="Cambria" panose="02040503050406030204" pitchFamily="18" charset="0"/>
              </a:rPr>
              <a:t> </a:t>
            </a:r>
            <a:r>
              <a:rPr lang="it-IT" sz="2000" dirty="0" err="1">
                <a:latin typeface="Cambria" panose="02040503050406030204" pitchFamily="18" charset="0"/>
              </a:rPr>
              <a:t>objectives</a:t>
            </a:r>
            <a:r>
              <a:rPr lang="it-IT" sz="2000" dirty="0">
                <a:latin typeface="Cambria" panose="02040503050406030204" pitchFamily="18" charset="0"/>
              </a:rPr>
              <a:t>, timing, </a:t>
            </a:r>
            <a:r>
              <a:rPr lang="it-IT" sz="2000" dirty="0" err="1">
                <a:latin typeface="Cambria" panose="02040503050406030204" pitchFamily="18" charset="0"/>
              </a:rPr>
              <a:t>methods</a:t>
            </a:r>
            <a:r>
              <a:rPr lang="it-IT" sz="2000" dirty="0">
                <a:latin typeface="Cambria" panose="02040503050406030204" pitchFamily="18" charset="0"/>
              </a:rPr>
              <a:t>, </a:t>
            </a:r>
            <a:r>
              <a:rPr lang="it-IT" sz="2000" dirty="0" err="1">
                <a:latin typeface="Cambria" panose="02040503050406030204" pitchFamily="18" charset="0"/>
              </a:rPr>
              <a:t>responsibilities</a:t>
            </a:r>
            <a:r>
              <a:rPr lang="it-IT" sz="2000" dirty="0">
                <a:latin typeface="Cambria" panose="02040503050406030204" pitchFamily="18" charset="0"/>
              </a:rPr>
              <a:t> and </a:t>
            </a:r>
            <a:r>
              <a:rPr lang="it-IT" sz="2000" dirty="0" err="1">
                <a:latin typeface="Cambria" panose="02040503050406030204" pitchFamily="18" charset="0"/>
              </a:rPr>
              <a:t>resources</a:t>
            </a:r>
            <a:r>
              <a:rPr lang="it-IT" sz="2000" dirty="0">
                <a:latin typeface="Cambria" panose="02040503050406030204" pitchFamily="18" charset="0"/>
              </a:rPr>
              <a:t> to be </a:t>
            </a:r>
            <a:r>
              <a:rPr lang="it-IT" sz="2000" dirty="0" err="1">
                <a:latin typeface="Cambria" panose="02040503050406030204" pitchFamily="18" charset="0"/>
              </a:rPr>
              <a:t>followed</a:t>
            </a:r>
            <a:r>
              <a:rPr lang="it-IT" sz="2000" dirty="0">
                <a:latin typeface="Cambria" panose="02040503050406030204" pitchFamily="18" charset="0"/>
              </a:rPr>
              <a:t> for the </a:t>
            </a:r>
            <a:r>
              <a:rPr lang="it-IT" sz="2000" dirty="0" err="1">
                <a:latin typeface="Cambria" panose="02040503050406030204" pitchFamily="18" charset="0"/>
              </a:rPr>
              <a:t>effective</a:t>
            </a:r>
            <a:r>
              <a:rPr lang="it-IT" sz="2000" dirty="0">
                <a:latin typeface="Cambria" panose="02040503050406030204" pitchFamily="18" charset="0"/>
              </a:rPr>
              <a:t> </a:t>
            </a:r>
            <a:r>
              <a:rPr lang="it-IT" sz="2000" dirty="0" err="1">
                <a:latin typeface="Cambria" panose="02040503050406030204" pitchFamily="18" charset="0"/>
              </a:rPr>
              <a:t>improvement</a:t>
            </a:r>
            <a:r>
              <a:rPr lang="it-IT" sz="2000" dirty="0">
                <a:latin typeface="Cambria" panose="02040503050406030204" pitchFamily="18" charset="0"/>
              </a:rPr>
              <a:t> of </a:t>
            </a:r>
            <a:r>
              <a:rPr lang="it-IT" sz="2000" dirty="0" err="1">
                <a:latin typeface="Cambria" panose="02040503050406030204" pitchFamily="18" charset="0"/>
              </a:rPr>
              <a:t>environmental</a:t>
            </a:r>
            <a:r>
              <a:rPr lang="it-IT" sz="2000" dirty="0">
                <a:latin typeface="Cambria" panose="02040503050406030204" pitchFamily="18" charset="0"/>
              </a:rPr>
              <a:t> performance and for </a:t>
            </a:r>
            <a:r>
              <a:rPr lang="it-IT" sz="2000" dirty="0" err="1">
                <a:latin typeface="Cambria" panose="02040503050406030204" pitchFamily="18" charset="0"/>
              </a:rPr>
              <a:t>saving</a:t>
            </a:r>
            <a:r>
              <a:rPr lang="it-IT" sz="2000" dirty="0">
                <a:latin typeface="Cambria" panose="02040503050406030204" pitchFamily="18" charset="0"/>
              </a:rPr>
              <a:t> </a:t>
            </a:r>
            <a:r>
              <a:rPr lang="it-IT" sz="2000" dirty="0" err="1">
                <a:latin typeface="Cambria" panose="02040503050406030204" pitchFamily="18" charset="0"/>
              </a:rPr>
              <a:t>consumption</a:t>
            </a:r>
            <a:r>
              <a:rPr lang="it-IT" sz="2000" dirty="0">
                <a:latin typeface="Cambria" panose="02040503050406030204" pitchFamily="18" charset="0"/>
              </a:rPr>
              <a:t> in </a:t>
            </a:r>
            <a:r>
              <a:rPr lang="it-IT" sz="2000" dirty="0" err="1">
                <a:latin typeface="Cambria" panose="02040503050406030204" pitchFamily="18" charset="0"/>
              </a:rPr>
              <a:t>schools</a:t>
            </a:r>
            <a:r>
              <a:rPr lang="it-IT" sz="2000" dirty="0">
                <a:latin typeface="Cambria" panose="02040503050406030204" pitchFamily="18" charset="0"/>
              </a:rPr>
              <a:t>.</a:t>
            </a:r>
          </a:p>
          <a:p>
            <a:pPr marL="0" indent="0">
              <a:buNone/>
            </a:pPr>
            <a:r>
              <a:rPr lang="it-IT" sz="2000" dirty="0">
                <a:latin typeface="Cambria" panose="02040503050406030204" pitchFamily="18" charset="0"/>
              </a:rPr>
              <a:t>The </a:t>
            </a:r>
            <a:r>
              <a:rPr lang="it-IT" sz="2000" dirty="0" err="1">
                <a:latin typeface="Cambria" panose="02040503050406030204" pitchFamily="18" charset="0"/>
              </a:rPr>
              <a:t>subsequent</a:t>
            </a:r>
            <a:r>
              <a:rPr lang="it-IT" sz="2000" dirty="0">
                <a:latin typeface="Cambria" panose="02040503050406030204" pitchFamily="18" charset="0"/>
              </a:rPr>
              <a:t> </a:t>
            </a:r>
            <a:r>
              <a:rPr lang="it-IT" sz="2000" dirty="0" err="1">
                <a:latin typeface="Cambria" panose="02040503050406030204" pitchFamily="18" charset="0"/>
              </a:rPr>
              <a:t>phases</a:t>
            </a:r>
            <a:r>
              <a:rPr lang="it-IT" sz="2000" dirty="0">
                <a:latin typeface="Cambria" panose="02040503050406030204" pitchFamily="18" charset="0"/>
              </a:rPr>
              <a:t> include </a:t>
            </a:r>
            <a:r>
              <a:rPr lang="it-IT" sz="2000" dirty="0" err="1">
                <a:latin typeface="Cambria" panose="02040503050406030204" pitchFamily="18" charset="0"/>
              </a:rPr>
              <a:t>constant</a:t>
            </a:r>
            <a:r>
              <a:rPr lang="it-IT" sz="2000" dirty="0">
                <a:latin typeface="Cambria" panose="02040503050406030204" pitchFamily="18" charset="0"/>
              </a:rPr>
              <a:t> </a:t>
            </a:r>
            <a:r>
              <a:rPr lang="it-IT" sz="2000" dirty="0" err="1">
                <a:latin typeface="Cambria" panose="02040503050406030204" pitchFamily="18" charset="0"/>
              </a:rPr>
              <a:t>monitoring</a:t>
            </a:r>
            <a:r>
              <a:rPr lang="it-IT" sz="2000" dirty="0">
                <a:latin typeface="Cambria" panose="02040503050406030204" pitchFamily="18" charset="0"/>
              </a:rPr>
              <a:t> and </a:t>
            </a:r>
            <a:r>
              <a:rPr lang="it-IT" sz="2000" dirty="0" err="1">
                <a:latin typeface="Cambria" panose="02040503050406030204" pitchFamily="18" charset="0"/>
              </a:rPr>
              <a:t>evaluation</a:t>
            </a:r>
            <a:r>
              <a:rPr lang="it-IT" sz="2000" dirty="0">
                <a:latin typeface="Cambria" panose="02040503050406030204" pitchFamily="18" charset="0"/>
              </a:rPr>
              <a:t> of the </a:t>
            </a:r>
            <a:r>
              <a:rPr lang="it-IT" sz="2000" dirty="0" err="1">
                <a:latin typeface="Cambria" panose="02040503050406030204" pitchFamily="18" charset="0"/>
              </a:rPr>
              <a:t>actions</a:t>
            </a:r>
            <a:r>
              <a:rPr lang="it-IT" sz="2000" dirty="0">
                <a:latin typeface="Cambria" panose="02040503050406030204" pitchFamily="18" charset="0"/>
              </a:rPr>
              <a:t> </a:t>
            </a:r>
            <a:r>
              <a:rPr lang="it-IT" sz="2000" dirty="0" err="1">
                <a:latin typeface="Cambria" panose="02040503050406030204" pitchFamily="18" charset="0"/>
              </a:rPr>
              <a:t>implemented</a:t>
            </a:r>
            <a:r>
              <a:rPr lang="it-IT" sz="2000" dirty="0">
                <a:latin typeface="Cambria" panose="02040503050406030204" pitchFamily="18" charset="0"/>
              </a:rPr>
              <a:t> and an information and </a:t>
            </a:r>
            <a:r>
              <a:rPr lang="it-IT" sz="2000" dirty="0" err="1">
                <a:latin typeface="Cambria" panose="02040503050406030204" pitchFamily="18" charset="0"/>
              </a:rPr>
              <a:t>communication</a:t>
            </a:r>
            <a:r>
              <a:rPr lang="it-IT" sz="2000" dirty="0">
                <a:latin typeface="Cambria" panose="02040503050406030204" pitchFamily="18" charset="0"/>
              </a:rPr>
              <a:t> </a:t>
            </a:r>
            <a:r>
              <a:rPr lang="it-IT" sz="2000" dirty="0" err="1">
                <a:latin typeface="Cambria" panose="02040503050406030204" pitchFamily="18" charset="0"/>
              </a:rPr>
              <a:t>plan</a:t>
            </a:r>
            <a:r>
              <a:rPr lang="it-IT" sz="2000" dirty="0">
                <a:latin typeface="Cambria" panose="02040503050406030204" pitchFamily="18" charset="0"/>
              </a:rPr>
              <a:t> to </a:t>
            </a:r>
            <a:r>
              <a:rPr lang="it-IT" sz="2000" dirty="0" err="1">
                <a:latin typeface="Cambria" panose="02040503050406030204" pitchFamily="18" charset="0"/>
              </a:rPr>
              <a:t>make</a:t>
            </a:r>
            <a:r>
              <a:rPr lang="it-IT" sz="2000" dirty="0">
                <a:latin typeface="Cambria" panose="02040503050406030204" pitchFamily="18" charset="0"/>
              </a:rPr>
              <a:t> the </a:t>
            </a:r>
            <a:r>
              <a:rPr lang="it-IT" sz="2000" dirty="0" err="1">
                <a:latin typeface="Cambria" panose="02040503050406030204" pitchFamily="18" charset="0"/>
              </a:rPr>
              <a:t>initiative</a:t>
            </a:r>
            <a:r>
              <a:rPr lang="it-IT" sz="2000" dirty="0">
                <a:latin typeface="Cambria" panose="02040503050406030204" pitchFamily="18" charset="0"/>
              </a:rPr>
              <a:t> </a:t>
            </a:r>
            <a:r>
              <a:rPr lang="it-IT" sz="2000" dirty="0" err="1">
                <a:latin typeface="Cambria" panose="02040503050406030204" pitchFamily="18" charset="0"/>
              </a:rPr>
              <a:t>known</a:t>
            </a:r>
            <a:r>
              <a:rPr lang="it-IT" sz="2000" dirty="0">
                <a:latin typeface="Cambria" panose="02040503050406030204" pitchFamily="18" charset="0"/>
              </a:rPr>
              <a:t> </a:t>
            </a:r>
            <a:r>
              <a:rPr lang="it-IT" sz="2000" dirty="0" err="1">
                <a:latin typeface="Cambria" panose="02040503050406030204" pitchFamily="18" charset="0"/>
              </a:rPr>
              <a:t>effectively</a:t>
            </a:r>
            <a:r>
              <a:rPr lang="it-IT" sz="2000" dirty="0">
                <a:latin typeface="Cambria" panose="02040503050406030204" pitchFamily="18" charset="0"/>
              </a:rPr>
              <a:t>.</a:t>
            </a:r>
          </a:p>
          <a:p>
            <a:pPr marL="0" indent="0">
              <a:buNone/>
            </a:pPr>
            <a:endParaRPr lang="it-IT" sz="1000" dirty="0"/>
          </a:p>
        </p:txBody>
      </p:sp>
      <p:pic>
        <p:nvPicPr>
          <p:cNvPr id="5" name="Immagine 4" descr="Risultato immagini per eco schools inglish">
            <a:extLst>
              <a:ext uri="{FF2B5EF4-FFF2-40B4-BE49-F238E27FC236}">
                <a16:creationId xmlns:a16="http://schemas.microsoft.com/office/drawing/2014/main" xmlns="" id="{3415C4AC-E5F0-284F-8A91-A20D0EE839B5}"/>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80886" y="3525683"/>
            <a:ext cx="4122342" cy="3065022"/>
          </a:xfrm>
          <a:prstGeom prst="rect">
            <a:avLst/>
          </a:prstGeom>
          <a:noFill/>
        </p:spPr>
      </p:pic>
      <p:sp>
        <p:nvSpPr>
          <p:cNvPr id="4" name="CasellaDiTesto 3">
            <a:extLst>
              <a:ext uri="{FF2B5EF4-FFF2-40B4-BE49-F238E27FC236}">
                <a16:creationId xmlns:a16="http://schemas.microsoft.com/office/drawing/2014/main" xmlns="" id="{63B7C53E-7CD0-334B-8AFB-9CCD1D6443A2}"/>
              </a:ext>
            </a:extLst>
          </p:cNvPr>
          <p:cNvSpPr txBox="1"/>
          <p:nvPr/>
        </p:nvSpPr>
        <p:spPr>
          <a:xfrm>
            <a:off x="6096000" y="217025"/>
            <a:ext cx="3699641" cy="707886"/>
          </a:xfrm>
          <a:prstGeom prst="rect">
            <a:avLst/>
          </a:prstGeom>
          <a:noFill/>
        </p:spPr>
        <p:txBody>
          <a:bodyPr wrap="square" rtlCol="0">
            <a:spAutoFit/>
          </a:bodyPr>
          <a:lstStyle/>
          <a:p>
            <a:r>
              <a:rPr lang="it-IT" sz="4000" dirty="0">
                <a:solidFill>
                  <a:srgbClr val="00B050"/>
                </a:solidFill>
                <a:latin typeface="Modern Love" pitchFamily="82" charset="0"/>
              </a:rPr>
              <a:t>7 </a:t>
            </a:r>
            <a:r>
              <a:rPr lang="it-IT" sz="4000" dirty="0" err="1">
                <a:solidFill>
                  <a:srgbClr val="00B050"/>
                </a:solidFill>
                <a:latin typeface="Modern Love" pitchFamily="82" charset="0"/>
              </a:rPr>
              <a:t>steps</a:t>
            </a:r>
            <a:endParaRPr lang="it-IT" sz="4000" dirty="0">
              <a:solidFill>
                <a:srgbClr val="00B050"/>
              </a:solidFill>
              <a:latin typeface="Modern Love" pitchFamily="82" charset="0"/>
            </a:endParaRPr>
          </a:p>
        </p:txBody>
      </p:sp>
    </p:spTree>
    <p:extLst>
      <p:ext uri="{BB962C8B-B14F-4D97-AF65-F5344CB8AC3E}">
        <p14:creationId xmlns:p14="http://schemas.microsoft.com/office/powerpoint/2010/main" val="3585675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3612809F-8CB9-4B4D-BB19-C4176830B7BE}"/>
              </a:ext>
            </a:extLst>
          </p:cNvPr>
          <p:cNvSpPr>
            <a:spLocks noGrp="1"/>
          </p:cNvSpPr>
          <p:nvPr>
            <p:ph idx="1"/>
          </p:nvPr>
        </p:nvSpPr>
        <p:spPr>
          <a:xfrm>
            <a:off x="5800211" y="1970269"/>
            <a:ext cx="4977578" cy="3639289"/>
          </a:xfrm>
        </p:spPr>
        <p:txBody>
          <a:bodyPr anchor="ctr">
            <a:normAutofit/>
          </a:bodyPr>
          <a:lstStyle/>
          <a:p>
            <a:pPr marL="0" indent="0">
              <a:buNone/>
            </a:pPr>
            <a:r>
              <a:rPr lang="it-IT" sz="2400" dirty="0">
                <a:solidFill>
                  <a:srgbClr val="000000"/>
                </a:solidFill>
                <a:latin typeface="Cambria" panose="02040503050406030204" pitchFamily="18" charset="0"/>
              </a:rPr>
              <a:t>Eco-</a:t>
            </a:r>
            <a:r>
              <a:rPr lang="it-IT" sz="2400" dirty="0" err="1">
                <a:solidFill>
                  <a:srgbClr val="000000"/>
                </a:solidFill>
                <a:latin typeface="Cambria" panose="02040503050406030204" pitchFamily="18" charset="0"/>
              </a:rPr>
              <a:t>schools</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means</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being</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together</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doing</a:t>
            </a:r>
            <a:r>
              <a:rPr lang="it-IT" sz="2400" dirty="0">
                <a:solidFill>
                  <a:srgbClr val="000000"/>
                </a:solidFill>
                <a:latin typeface="Cambria" panose="02040503050406030204" pitchFamily="18" charset="0"/>
              </a:rPr>
              <a:t> team work, </a:t>
            </a:r>
            <a:r>
              <a:rPr lang="it-IT" sz="2400" dirty="0" err="1">
                <a:solidFill>
                  <a:srgbClr val="000000"/>
                </a:solidFill>
                <a:latin typeface="Cambria" panose="02040503050406030204" pitchFamily="18" charset="0"/>
              </a:rPr>
              <a:t>being</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outdoors</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taking</a:t>
            </a:r>
            <a:r>
              <a:rPr lang="it-IT" sz="2400" dirty="0">
                <a:solidFill>
                  <a:srgbClr val="000000"/>
                </a:solidFill>
                <a:latin typeface="Cambria" panose="02040503050406030204" pitchFamily="18" charset="0"/>
              </a:rPr>
              <a:t> care of </a:t>
            </a:r>
            <a:r>
              <a:rPr lang="it-IT" sz="2400" dirty="0" err="1">
                <a:solidFill>
                  <a:srgbClr val="000000"/>
                </a:solidFill>
                <a:latin typeface="Cambria" panose="02040503050406030204" pitchFamily="18" charset="0"/>
              </a:rPr>
              <a:t>what</a:t>
            </a:r>
            <a:r>
              <a:rPr lang="it-IT" sz="2400" dirty="0">
                <a:solidFill>
                  <a:srgbClr val="000000"/>
                </a:solidFill>
                <a:latin typeface="Cambria" panose="02040503050406030204" pitchFamily="18" charset="0"/>
              </a:rPr>
              <a:t> surrounds </a:t>
            </a:r>
            <a:r>
              <a:rPr lang="it-IT" sz="2400" dirty="0" err="1">
                <a:solidFill>
                  <a:srgbClr val="000000"/>
                </a:solidFill>
                <a:latin typeface="Cambria" panose="02040503050406030204" pitchFamily="18" charset="0"/>
              </a:rPr>
              <a:t>us</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protecting</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all</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animal</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beings</a:t>
            </a:r>
            <a:r>
              <a:rPr lang="it-IT" sz="2400" dirty="0">
                <a:solidFill>
                  <a:srgbClr val="000000"/>
                </a:solidFill>
                <a:latin typeface="Cambria" panose="02040503050406030204" pitchFamily="18" charset="0"/>
              </a:rPr>
              <a:t> and </a:t>
            </a:r>
            <a:r>
              <a:rPr lang="it-IT" sz="2400" dirty="0" err="1">
                <a:solidFill>
                  <a:srgbClr val="000000"/>
                </a:solidFill>
                <a:latin typeface="Cambria" panose="02040503050406030204" pitchFamily="18" charset="0"/>
              </a:rPr>
              <a:t>not</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using</a:t>
            </a:r>
            <a:r>
              <a:rPr lang="it-IT" sz="2400" dirty="0">
                <a:solidFill>
                  <a:srgbClr val="000000"/>
                </a:solidFill>
                <a:latin typeface="Cambria" panose="02040503050406030204" pitchFamily="18" charset="0"/>
              </a:rPr>
              <a:t> the </a:t>
            </a:r>
            <a:r>
              <a:rPr lang="it-IT" sz="2400" dirty="0" err="1">
                <a:solidFill>
                  <a:srgbClr val="000000"/>
                </a:solidFill>
                <a:latin typeface="Cambria" panose="02040503050406030204" pitchFamily="18" charset="0"/>
              </a:rPr>
              <a:t>means</a:t>
            </a:r>
            <a:r>
              <a:rPr lang="it-IT" sz="2400" dirty="0">
                <a:solidFill>
                  <a:srgbClr val="000000"/>
                </a:solidFill>
                <a:latin typeface="Cambria" panose="02040503050406030204" pitchFamily="18" charset="0"/>
              </a:rPr>
              <a:t> of </a:t>
            </a:r>
            <a:r>
              <a:rPr lang="it-IT" sz="2400" dirty="0" err="1">
                <a:solidFill>
                  <a:srgbClr val="000000"/>
                </a:solidFill>
                <a:latin typeface="Cambria" panose="02040503050406030204" pitchFamily="18" charset="0"/>
              </a:rPr>
              <a:t>transport</a:t>
            </a:r>
            <a:r>
              <a:rPr lang="it-IT" sz="2400" dirty="0">
                <a:solidFill>
                  <a:srgbClr val="000000"/>
                </a:solidFill>
                <a:latin typeface="Cambria" panose="02040503050406030204" pitchFamily="18" charset="0"/>
              </a:rPr>
              <a:t> </a:t>
            </a:r>
            <a:r>
              <a:rPr lang="it-IT" sz="2400" dirty="0" err="1">
                <a:solidFill>
                  <a:srgbClr val="000000"/>
                </a:solidFill>
                <a:latin typeface="Cambria" panose="02040503050406030204" pitchFamily="18" charset="0"/>
              </a:rPr>
              <a:t>that</a:t>
            </a:r>
            <a:r>
              <a:rPr lang="it-IT" sz="2400" dirty="0">
                <a:solidFill>
                  <a:srgbClr val="000000"/>
                </a:solidFill>
                <a:latin typeface="Cambria" panose="02040503050406030204" pitchFamily="18" charset="0"/>
              </a:rPr>
              <a:t> pollute.</a:t>
            </a:r>
            <a:br>
              <a:rPr lang="it-IT" sz="2400" dirty="0">
                <a:solidFill>
                  <a:srgbClr val="000000"/>
                </a:solidFill>
                <a:latin typeface="Cambria" panose="02040503050406030204" pitchFamily="18" charset="0"/>
              </a:rPr>
            </a:br>
            <a:endParaRPr lang="it-IT" sz="2400" dirty="0">
              <a:solidFill>
                <a:srgbClr val="000000"/>
              </a:solidFill>
            </a:endParaRPr>
          </a:p>
        </p:txBody>
      </p:sp>
      <p:pic>
        <p:nvPicPr>
          <p:cNvPr id="1026" name="Picture 2" descr="Sviluppo sostenibile a scuola">
            <a:extLst>
              <a:ext uri="{FF2B5EF4-FFF2-40B4-BE49-F238E27FC236}">
                <a16:creationId xmlns:a16="http://schemas.microsoft.com/office/drawing/2014/main" xmlns="" id="{EE9DBD36-0DAA-7C47-B085-A42662306D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6984" y="1399791"/>
            <a:ext cx="4058417" cy="405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8633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23F7FCF-6773-584F-98A4-8D8626D2A864}"/>
              </a:ext>
            </a:extLst>
          </p:cNvPr>
          <p:cNvSpPr>
            <a:spLocks noGrp="1"/>
          </p:cNvSpPr>
          <p:nvPr>
            <p:ph type="title"/>
          </p:nvPr>
        </p:nvSpPr>
        <p:spPr>
          <a:xfrm>
            <a:off x="838200" y="365125"/>
            <a:ext cx="4347949" cy="2137273"/>
          </a:xfrm>
        </p:spPr>
        <p:txBody>
          <a:bodyPr anchor="b">
            <a:normAutofit/>
          </a:bodyPr>
          <a:lstStyle/>
          <a:p>
            <a:r>
              <a:rPr lang="it-IT" dirty="0">
                <a:latin typeface="Modern Love" pitchFamily="82" charset="0"/>
              </a:rPr>
              <a:t>Green </a:t>
            </a:r>
            <a:r>
              <a:rPr lang="it-IT" dirty="0" err="1">
                <a:latin typeface="Modern Love" pitchFamily="82" charset="0"/>
              </a:rPr>
              <a:t>flag</a:t>
            </a:r>
            <a:endParaRPr lang="it-IT" dirty="0">
              <a:latin typeface="Modern Love" pitchFamily="82" charset="0"/>
            </a:endParaRPr>
          </a:p>
        </p:txBody>
      </p:sp>
      <p:sp>
        <p:nvSpPr>
          <p:cNvPr id="3" name="Segnaposto contenuto 2">
            <a:extLst>
              <a:ext uri="{FF2B5EF4-FFF2-40B4-BE49-F238E27FC236}">
                <a16:creationId xmlns:a16="http://schemas.microsoft.com/office/drawing/2014/main" xmlns="" id="{39812CAB-5F69-7746-95C3-1BD65C7D3961}"/>
              </a:ext>
            </a:extLst>
          </p:cNvPr>
          <p:cNvSpPr>
            <a:spLocks noGrp="1"/>
          </p:cNvSpPr>
          <p:nvPr>
            <p:ph idx="1"/>
          </p:nvPr>
        </p:nvSpPr>
        <p:spPr>
          <a:xfrm>
            <a:off x="194160" y="2689459"/>
            <a:ext cx="5257800" cy="3495178"/>
          </a:xfrm>
        </p:spPr>
        <p:txBody>
          <a:bodyPr>
            <a:normAutofit lnSpcReduction="10000"/>
          </a:bodyPr>
          <a:lstStyle/>
          <a:p>
            <a:pPr marL="0" indent="0">
              <a:buNone/>
            </a:pPr>
            <a:r>
              <a:rPr lang="it-IT" sz="2000" dirty="0"/>
              <a:t>Heritage </a:t>
            </a:r>
            <a:r>
              <a:rPr lang="it-IT" sz="2000" dirty="0" err="1"/>
              <a:t>Elementary</a:t>
            </a:r>
            <a:r>
              <a:rPr lang="it-IT" sz="2000" dirty="0"/>
              <a:t> School (</a:t>
            </a:r>
            <a:r>
              <a:rPr lang="it-IT" sz="2000" dirty="0" err="1"/>
              <a:t>Highland</a:t>
            </a:r>
            <a:r>
              <a:rPr lang="it-IT" sz="2000" dirty="0"/>
              <a:t> Ranch, CO) </a:t>
            </a:r>
            <a:r>
              <a:rPr lang="it-IT" sz="2000" dirty="0" err="1"/>
              <a:t>Each</a:t>
            </a:r>
            <a:r>
              <a:rPr lang="it-IT" sz="2000" dirty="0"/>
              <a:t> of </a:t>
            </a:r>
            <a:r>
              <a:rPr lang="it-IT" sz="2000" dirty="0" err="1"/>
              <a:t>these</a:t>
            </a:r>
            <a:r>
              <a:rPr lang="it-IT" sz="2000" dirty="0"/>
              <a:t> </a:t>
            </a:r>
            <a:r>
              <a:rPr lang="it-IT" sz="2000" dirty="0" err="1"/>
              <a:t>schools</a:t>
            </a:r>
            <a:r>
              <a:rPr lang="it-IT" sz="2000" dirty="0"/>
              <a:t> </a:t>
            </a:r>
            <a:r>
              <a:rPr lang="it-IT" sz="2000" dirty="0" err="1"/>
              <a:t>has</a:t>
            </a:r>
            <a:r>
              <a:rPr lang="it-IT" sz="2000" dirty="0"/>
              <a:t> </a:t>
            </a:r>
            <a:r>
              <a:rPr lang="it-IT" sz="2000" dirty="0" err="1"/>
              <a:t>earned</a:t>
            </a:r>
            <a:r>
              <a:rPr lang="it-IT" sz="2000" dirty="0"/>
              <a:t> the </a:t>
            </a:r>
            <a:r>
              <a:rPr lang="it-IT" sz="2000" dirty="0" err="1"/>
              <a:t>prestigious</a:t>
            </a:r>
            <a:r>
              <a:rPr lang="it-IT" sz="2000" dirty="0"/>
              <a:t> Eco-Schools </a:t>
            </a:r>
            <a:r>
              <a:rPr lang="it-IT" sz="2000" b="1" dirty="0"/>
              <a:t>Green </a:t>
            </a:r>
            <a:r>
              <a:rPr lang="it-IT" sz="2000" b="1" dirty="0" err="1"/>
              <a:t>Flag</a:t>
            </a:r>
            <a:r>
              <a:rPr lang="it-IT" sz="2000" b="1" dirty="0"/>
              <a:t> award</a:t>
            </a:r>
            <a:r>
              <a:rPr lang="it-IT" sz="2000" dirty="0"/>
              <a:t> – a global </a:t>
            </a:r>
            <a:r>
              <a:rPr lang="it-IT" sz="2000" dirty="0" err="1"/>
              <a:t>recognition</a:t>
            </a:r>
            <a:r>
              <a:rPr lang="it-IT" sz="2000" dirty="0"/>
              <a:t>. NWF Eco-Schools USA </a:t>
            </a:r>
            <a:r>
              <a:rPr lang="it-IT" sz="2000" dirty="0" err="1"/>
              <a:t>also</a:t>
            </a:r>
            <a:r>
              <a:rPr lang="it-IT" sz="2000" dirty="0"/>
              <a:t> </a:t>
            </a:r>
            <a:r>
              <a:rPr lang="it-IT" sz="2000" dirty="0" err="1"/>
              <a:t>has</a:t>
            </a:r>
            <a:r>
              <a:rPr lang="it-IT" sz="2000" dirty="0"/>
              <a:t> </a:t>
            </a:r>
            <a:r>
              <a:rPr lang="it-IT" sz="2000" dirty="0" err="1"/>
              <a:t>had</a:t>
            </a:r>
            <a:r>
              <a:rPr lang="it-IT" sz="2000" dirty="0"/>
              <a:t> the </a:t>
            </a:r>
            <a:r>
              <a:rPr lang="it-IT" sz="2000" dirty="0" err="1"/>
              <a:t>great</a:t>
            </a:r>
            <a:r>
              <a:rPr lang="it-IT" sz="2000" dirty="0"/>
              <a:t> </a:t>
            </a:r>
            <a:r>
              <a:rPr lang="it-IT" sz="2000" dirty="0" err="1"/>
              <a:t>honor</a:t>
            </a:r>
            <a:r>
              <a:rPr lang="it-IT" sz="2000" dirty="0"/>
              <a:t> of </a:t>
            </a:r>
            <a:r>
              <a:rPr lang="it-IT" sz="2000" dirty="0" err="1"/>
              <a:t>being</a:t>
            </a:r>
            <a:r>
              <a:rPr lang="it-IT" sz="2000" dirty="0"/>
              <a:t> </a:t>
            </a:r>
            <a:r>
              <a:rPr lang="it-IT" sz="2000" dirty="0" err="1"/>
              <a:t>able</a:t>
            </a:r>
            <a:r>
              <a:rPr lang="it-IT" sz="2000" dirty="0"/>
              <a:t> to co-</a:t>
            </a:r>
            <a:r>
              <a:rPr lang="it-IT" sz="2000" dirty="0" err="1"/>
              <a:t>certify</a:t>
            </a:r>
            <a:r>
              <a:rPr lang="it-IT" sz="2000" dirty="0"/>
              <a:t> and </a:t>
            </a:r>
            <a:r>
              <a:rPr lang="it-IT" sz="2000" dirty="0" err="1"/>
              <a:t>develop</a:t>
            </a:r>
            <a:r>
              <a:rPr lang="it-IT" sz="2000" dirty="0"/>
              <a:t> </a:t>
            </a:r>
            <a:r>
              <a:rPr lang="it-IT" sz="2000" dirty="0" err="1"/>
              <a:t>partnerships</a:t>
            </a:r>
            <a:r>
              <a:rPr lang="it-IT" sz="2000" dirty="0"/>
              <a:t> with green </a:t>
            </a:r>
            <a:r>
              <a:rPr lang="it-IT" sz="2000" dirty="0" err="1"/>
              <a:t>school</a:t>
            </a:r>
            <a:r>
              <a:rPr lang="it-IT" sz="2000" dirty="0"/>
              <a:t> </a:t>
            </a:r>
            <a:r>
              <a:rPr lang="it-IT" sz="2000" dirty="0" err="1"/>
              <a:t>programs</a:t>
            </a:r>
            <a:r>
              <a:rPr lang="it-IT" sz="2000" dirty="0"/>
              <a:t> in Kansas, Maryland, Oregon and </a:t>
            </a:r>
            <a:r>
              <a:rPr lang="it-IT" sz="2000" dirty="0" err="1"/>
              <a:t>other</a:t>
            </a:r>
            <a:r>
              <a:rPr lang="it-IT" sz="2000" dirty="0"/>
              <a:t> </a:t>
            </a:r>
            <a:r>
              <a:rPr lang="it-IT" sz="2000" dirty="0" err="1"/>
              <a:t>locations</a:t>
            </a:r>
            <a:r>
              <a:rPr lang="it-IT" sz="2000" dirty="0"/>
              <a:t>. In Kansas, </a:t>
            </a:r>
            <a:r>
              <a:rPr lang="it-IT" sz="2000" dirty="0" err="1"/>
              <a:t>we</a:t>
            </a:r>
            <a:r>
              <a:rPr lang="it-IT" sz="2000" dirty="0"/>
              <a:t> </a:t>
            </a:r>
            <a:r>
              <a:rPr lang="it-IT" sz="2000" dirty="0" err="1"/>
              <a:t>also</a:t>
            </a:r>
            <a:r>
              <a:rPr lang="it-IT" sz="2000" dirty="0"/>
              <a:t> coordinate with the Project Learning </a:t>
            </a:r>
            <a:r>
              <a:rPr lang="it-IT" sz="2000" dirty="0" err="1"/>
              <a:t>Tree</a:t>
            </a:r>
            <a:r>
              <a:rPr lang="it-IT" sz="2000" dirty="0"/>
              <a:t> Green Schools </a:t>
            </a:r>
            <a:r>
              <a:rPr lang="it-IT" sz="2000" dirty="0" err="1"/>
              <a:t>program</a:t>
            </a:r>
            <a:r>
              <a:rPr lang="it-IT" sz="2000" dirty="0"/>
              <a:t>. Some 90% of the </a:t>
            </a:r>
            <a:r>
              <a:rPr lang="it-IT" sz="2000" dirty="0" err="1"/>
              <a:t>participants</a:t>
            </a:r>
            <a:r>
              <a:rPr lang="it-IT" sz="2000" dirty="0"/>
              <a:t> are public </a:t>
            </a:r>
            <a:r>
              <a:rPr lang="it-IT" sz="2000" dirty="0" err="1"/>
              <a:t>schools</a:t>
            </a:r>
            <a:r>
              <a:rPr lang="it-IT" sz="2000" dirty="0"/>
              <a:t> and 50% of the </a:t>
            </a:r>
            <a:r>
              <a:rPr lang="it-IT" sz="2000" dirty="0" err="1"/>
              <a:t>particpating</a:t>
            </a:r>
            <a:r>
              <a:rPr lang="it-IT" sz="2000" dirty="0"/>
              <a:t> </a:t>
            </a:r>
            <a:r>
              <a:rPr lang="it-IT" sz="2000" dirty="0" err="1"/>
              <a:t>students</a:t>
            </a:r>
            <a:r>
              <a:rPr lang="it-IT" sz="2000" dirty="0"/>
              <a:t> are from diverse </a:t>
            </a:r>
            <a:r>
              <a:rPr lang="it-IT" sz="2000" dirty="0" err="1"/>
              <a:t>racial</a:t>
            </a:r>
            <a:r>
              <a:rPr lang="it-IT" sz="2000" dirty="0"/>
              <a:t> and cultural backgrounds.</a:t>
            </a:r>
          </a:p>
          <a:p>
            <a:pPr marL="0" indent="0">
              <a:buNone/>
            </a:pPr>
            <a:endParaRPr lang="it-IT" sz="1700" dirty="0"/>
          </a:p>
        </p:txBody>
      </p:sp>
      <p:pic>
        <p:nvPicPr>
          <p:cNvPr id="3074" name="Picture 2" descr="Educazione ambientale">
            <a:extLst>
              <a:ext uri="{FF2B5EF4-FFF2-40B4-BE49-F238E27FC236}">
                <a16:creationId xmlns:a16="http://schemas.microsoft.com/office/drawing/2014/main" xmlns="" id="{26E1E4EC-31CB-CA43-81D4-0A0831858D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77309" y="738725"/>
            <a:ext cx="4797354" cy="28520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co School: premiate le scuole green della città | Cronache Ancona">
            <a:extLst>
              <a:ext uri="{FF2B5EF4-FFF2-40B4-BE49-F238E27FC236}">
                <a16:creationId xmlns:a16="http://schemas.microsoft.com/office/drawing/2014/main" xmlns="" id="{734C91D6-56BB-0D46-AF33-9FC6FAA5E3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97433" y="4770790"/>
            <a:ext cx="2513506" cy="14138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aising the next generation of eco-warriors to change the world — Eco  Schools">
            <a:extLst>
              <a:ext uri="{FF2B5EF4-FFF2-40B4-BE49-F238E27FC236}">
                <a16:creationId xmlns:a16="http://schemas.microsoft.com/office/drawing/2014/main" xmlns="" id="{AD0AF965-7046-EA42-BD02-970C530F29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656412" y="4775548"/>
            <a:ext cx="2183079" cy="141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416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Ten Eco-Schools in the USA — Eco Schools">
            <a:extLst>
              <a:ext uri="{FF2B5EF4-FFF2-40B4-BE49-F238E27FC236}">
                <a16:creationId xmlns:a16="http://schemas.microsoft.com/office/drawing/2014/main" xmlns="" id="{14FB6778-6594-984F-9B03-C5C4A25854D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5413"/>
          <a:stretch/>
        </p:blipFill>
        <p:spPr bwMode="auto">
          <a:xfrm>
            <a:off x="19" y="6134"/>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8898592D-0974-1C44-867D-443ABB0B7C36}"/>
              </a:ext>
            </a:extLst>
          </p:cNvPr>
          <p:cNvSpPr>
            <a:spLocks noGrp="1"/>
          </p:cNvSpPr>
          <p:nvPr>
            <p:ph idx="1"/>
          </p:nvPr>
        </p:nvSpPr>
        <p:spPr>
          <a:xfrm>
            <a:off x="174171" y="1273629"/>
            <a:ext cx="5924117" cy="4903333"/>
          </a:xfrm>
        </p:spPr>
        <p:txBody>
          <a:bodyPr>
            <a:normAutofit/>
          </a:bodyPr>
          <a:lstStyle/>
          <a:p>
            <a:pPr marL="0" indent="0">
              <a:buNone/>
            </a:pPr>
            <a:r>
              <a:rPr lang="it-IT" sz="2400" dirty="0"/>
              <a:t>The NWF Eco-Schools USA </a:t>
            </a:r>
            <a:r>
              <a:rPr lang="it-IT" sz="2400" b="1" dirty="0"/>
              <a:t>Top </a:t>
            </a:r>
            <a:r>
              <a:rPr lang="it-IT" sz="2400" b="1" dirty="0" err="1"/>
              <a:t>Ten</a:t>
            </a:r>
            <a:r>
              <a:rPr lang="it-IT" sz="2400" b="1" dirty="0"/>
              <a:t> List </a:t>
            </a:r>
            <a:r>
              <a:rPr lang="it-IT" sz="2400" dirty="0" err="1"/>
              <a:t>includes</a:t>
            </a:r>
            <a:r>
              <a:rPr lang="it-IT" sz="2400" dirty="0"/>
              <a:t>:</a:t>
            </a:r>
          </a:p>
          <a:p>
            <a:pPr marL="0" indent="0">
              <a:buNone/>
            </a:pPr>
            <a:r>
              <a:rPr lang="it-IT" sz="2400" dirty="0"/>
              <a:t>Academy for Global </a:t>
            </a:r>
            <a:r>
              <a:rPr lang="it-IT" sz="2400" dirty="0" err="1"/>
              <a:t>Citizenship</a:t>
            </a:r>
            <a:r>
              <a:rPr lang="it-IT" sz="2400" dirty="0"/>
              <a:t> (Chicago, IL)</a:t>
            </a:r>
          </a:p>
          <a:p>
            <a:pPr marL="0" indent="0">
              <a:buNone/>
            </a:pPr>
            <a:r>
              <a:rPr lang="it-IT" sz="2400" dirty="0" err="1"/>
              <a:t>Alder</a:t>
            </a:r>
            <a:r>
              <a:rPr lang="it-IT" sz="2400" dirty="0"/>
              <a:t> Ave Middle School (</a:t>
            </a:r>
            <a:r>
              <a:rPr lang="it-IT" sz="2400" dirty="0" err="1"/>
              <a:t>Egg</a:t>
            </a:r>
            <a:r>
              <a:rPr lang="it-IT" sz="2400" dirty="0"/>
              <a:t> Harbor </a:t>
            </a:r>
            <a:r>
              <a:rPr lang="it-IT" sz="2400" dirty="0" err="1"/>
              <a:t>Township</a:t>
            </a:r>
            <a:r>
              <a:rPr lang="it-IT" sz="2400" dirty="0"/>
              <a:t>, NJ)</a:t>
            </a:r>
          </a:p>
          <a:p>
            <a:pPr marL="0" indent="0">
              <a:buNone/>
            </a:pPr>
            <a:r>
              <a:rPr lang="it-IT" sz="2400" dirty="0"/>
              <a:t>Brooklyn New School (PS 146 New York, NY)</a:t>
            </a:r>
          </a:p>
          <a:p>
            <a:pPr marL="0" indent="0">
              <a:buNone/>
            </a:pPr>
            <a:r>
              <a:rPr lang="it-IT" sz="2400" dirty="0"/>
              <a:t>Centreville </a:t>
            </a:r>
            <a:r>
              <a:rPr lang="it-IT" sz="2400" dirty="0" err="1"/>
              <a:t>Elementary</a:t>
            </a:r>
            <a:r>
              <a:rPr lang="it-IT" sz="2400" dirty="0"/>
              <a:t> School, VA)</a:t>
            </a:r>
          </a:p>
          <a:p>
            <a:pPr marL="0" indent="0">
              <a:buNone/>
            </a:pPr>
            <a:r>
              <a:rPr lang="it-IT" sz="2400" dirty="0" err="1"/>
              <a:t>Earth’s</a:t>
            </a:r>
            <a:r>
              <a:rPr lang="it-IT" sz="2400" dirty="0"/>
              <a:t> </a:t>
            </a:r>
            <a:r>
              <a:rPr lang="it-IT" sz="2400" dirty="0" err="1"/>
              <a:t>Magnet</a:t>
            </a:r>
            <a:r>
              <a:rPr lang="it-IT" sz="2400" dirty="0"/>
              <a:t> School (</a:t>
            </a:r>
            <a:r>
              <a:rPr lang="it-IT" sz="2400" dirty="0" err="1"/>
              <a:t>Newbury</a:t>
            </a:r>
            <a:r>
              <a:rPr lang="it-IT" sz="2400" dirty="0"/>
              <a:t> Park, CA)</a:t>
            </a:r>
          </a:p>
          <a:p>
            <a:pPr marL="0" indent="0">
              <a:buNone/>
            </a:pPr>
            <a:r>
              <a:rPr lang="it-IT" sz="2400" dirty="0"/>
              <a:t>Eisenhower High School (</a:t>
            </a:r>
            <a:r>
              <a:rPr lang="it-IT" sz="2400" dirty="0" err="1"/>
              <a:t>Goddard</a:t>
            </a:r>
            <a:r>
              <a:rPr lang="it-IT" sz="2400" dirty="0"/>
              <a:t>, KS)</a:t>
            </a:r>
          </a:p>
          <a:p>
            <a:pPr marL="0" indent="0">
              <a:buNone/>
            </a:pPr>
            <a:r>
              <a:rPr lang="it-IT" sz="2400" dirty="0"/>
              <a:t>Green </a:t>
            </a:r>
            <a:r>
              <a:rPr lang="it-IT" sz="2400" dirty="0" err="1"/>
              <a:t>Tech</a:t>
            </a:r>
            <a:r>
              <a:rPr lang="it-IT" sz="2400" dirty="0"/>
              <a:t> Academy </a:t>
            </a:r>
            <a:r>
              <a:rPr lang="it-IT" sz="2400" dirty="0" err="1"/>
              <a:t>at</a:t>
            </a:r>
            <a:r>
              <a:rPr lang="it-IT" sz="2400" dirty="0"/>
              <a:t> Clint Small Middle School (Austin, TX)</a:t>
            </a:r>
          </a:p>
          <a:p>
            <a:pPr marL="0" indent="0">
              <a:buNone/>
            </a:pPr>
            <a:endParaRPr lang="it-IT" sz="1900" dirty="0">
              <a:solidFill>
                <a:srgbClr val="FFFFFF"/>
              </a:solidFill>
            </a:endParaRPr>
          </a:p>
        </p:txBody>
      </p:sp>
      <p:pic>
        <p:nvPicPr>
          <p:cNvPr id="2052" name="Picture 4" descr="Eco-Schools - Wikipedia">
            <a:extLst>
              <a:ext uri="{FF2B5EF4-FFF2-40B4-BE49-F238E27FC236}">
                <a16:creationId xmlns:a16="http://schemas.microsoft.com/office/drawing/2014/main" xmlns="" id="{EF680AEA-919A-A749-9ECF-58BFF040A1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46" r="2" b="2"/>
          <a:stretch/>
        </p:blipFill>
        <p:spPr bwMode="auto">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40333"/>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23000">
              <a:srgbClr val="FFC9C2"/>
            </a:gs>
            <a:gs pos="67000">
              <a:srgbClr val="FFE6ED"/>
            </a:gs>
            <a:gs pos="37000">
              <a:srgbClr val="B3EEC5"/>
            </a:gs>
            <a:gs pos="100000">
              <a:srgbClr val="F1E8FF"/>
            </a:gs>
          </a:gsLst>
          <a:lin ang="5400000" scaled="1"/>
        </a:grad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xmlns="" id="{8BDC0328-4878-44B2-BFF8-5B1774664F5E}"/>
              </a:ext>
            </a:extLst>
          </p:cNvPr>
          <p:cNvSpPr>
            <a:spLocks noGrp="1"/>
          </p:cNvSpPr>
          <p:nvPr>
            <p:ph type="subTitle" idx="1"/>
          </p:nvPr>
        </p:nvSpPr>
        <p:spPr>
          <a:xfrm>
            <a:off x="1183640" y="2966801"/>
            <a:ext cx="9144000" cy="1655762"/>
          </a:xfrm>
        </p:spPr>
        <p:txBody>
          <a:bodyPr>
            <a:normAutofit/>
          </a:bodyPr>
          <a:lstStyle/>
          <a:p>
            <a:r>
              <a:rPr lang="it-IT" sz="4000" b="1" dirty="0">
                <a:latin typeface="Bradley Hand ITC" panose="03070402050302030203" pitchFamily="66" charset="0"/>
              </a:rPr>
              <a:t>La bellezza di essere unici</a:t>
            </a:r>
          </a:p>
        </p:txBody>
      </p:sp>
      <p:pic>
        <p:nvPicPr>
          <p:cNvPr id="4" name="Immagine 3">
            <a:extLst>
              <a:ext uri="{FF2B5EF4-FFF2-40B4-BE49-F238E27FC236}">
                <a16:creationId xmlns:a16="http://schemas.microsoft.com/office/drawing/2014/main" xmlns="" id="{9492DB37-19B0-43AA-97D6-E3E7E1863CB5}"/>
              </a:ext>
            </a:extLst>
          </p:cNvPr>
          <p:cNvPicPr>
            <a:picLocks noChangeAspect="1"/>
          </p:cNvPicPr>
          <p:nvPr/>
        </p:nvPicPr>
        <p:blipFill>
          <a:blip r:embed="rId4"/>
          <a:stretch>
            <a:fillRect/>
          </a:stretch>
        </p:blipFill>
        <p:spPr>
          <a:xfrm>
            <a:off x="8610600" y="0"/>
            <a:ext cx="3581400" cy="2033586"/>
          </a:xfrm>
          <a:prstGeom prst="rect">
            <a:avLst/>
          </a:prstGeom>
        </p:spPr>
      </p:pic>
      <p:pic>
        <p:nvPicPr>
          <p:cNvPr id="1026" name="Picture 2">
            <a:extLst>
              <a:ext uri="{FF2B5EF4-FFF2-40B4-BE49-F238E27FC236}">
                <a16:creationId xmlns:a16="http://schemas.microsoft.com/office/drawing/2014/main" xmlns="" id="{21AAF08E-0588-4BFA-8B24-658D6657A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26781"/>
            <a:ext cx="35814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xmlns="" id="{708A859A-3EB8-421F-8E21-306DA16B8DE3}"/>
              </a:ext>
            </a:extLst>
          </p:cNvPr>
          <p:cNvPicPr>
            <a:picLocks noChangeAspect="1"/>
          </p:cNvPicPr>
          <p:nvPr/>
        </p:nvPicPr>
        <p:blipFill>
          <a:blip r:embed="rId6"/>
          <a:stretch>
            <a:fillRect/>
          </a:stretch>
        </p:blipFill>
        <p:spPr>
          <a:xfrm>
            <a:off x="0" y="-8140"/>
            <a:ext cx="3581400" cy="2049866"/>
          </a:xfrm>
          <a:prstGeom prst="rect">
            <a:avLst/>
          </a:prstGeom>
        </p:spPr>
      </p:pic>
      <p:pic>
        <p:nvPicPr>
          <p:cNvPr id="7" name="Immagine 6">
            <a:extLst>
              <a:ext uri="{FF2B5EF4-FFF2-40B4-BE49-F238E27FC236}">
                <a16:creationId xmlns:a16="http://schemas.microsoft.com/office/drawing/2014/main" xmlns="" id="{2F44DBBF-FB99-413C-AD8B-5606D05EE615}"/>
              </a:ext>
            </a:extLst>
          </p:cNvPr>
          <p:cNvPicPr>
            <a:picLocks noChangeAspect="1"/>
          </p:cNvPicPr>
          <p:nvPr/>
        </p:nvPicPr>
        <p:blipFill>
          <a:blip r:embed="rId7"/>
          <a:stretch>
            <a:fillRect/>
          </a:stretch>
        </p:blipFill>
        <p:spPr>
          <a:xfrm>
            <a:off x="8610600" y="2272511"/>
            <a:ext cx="3581400" cy="2033586"/>
          </a:xfrm>
          <a:prstGeom prst="rect">
            <a:avLst/>
          </a:prstGeom>
        </p:spPr>
      </p:pic>
      <p:sp>
        <p:nvSpPr>
          <p:cNvPr id="8" name="AutoShape 4">
            <a:extLst>
              <a:ext uri="{FF2B5EF4-FFF2-40B4-BE49-F238E27FC236}">
                <a16:creationId xmlns:a16="http://schemas.microsoft.com/office/drawing/2014/main" xmlns="" id="{2F1AA7D7-54B0-4987-BFE8-E2A0293DC097}"/>
              </a:ext>
            </a:extLst>
          </p:cNvPr>
          <p:cNvSpPr>
            <a:spLocks noChangeAspect="1" noChangeArrowheads="1"/>
          </p:cNvSpPr>
          <p:nvPr/>
        </p:nvSpPr>
        <p:spPr bwMode="auto">
          <a:xfrm>
            <a:off x="4314825" y="2290763"/>
            <a:ext cx="3562350" cy="2276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0" name="Picture 6">
            <a:extLst>
              <a:ext uri="{FF2B5EF4-FFF2-40B4-BE49-F238E27FC236}">
                <a16:creationId xmlns:a16="http://schemas.microsoft.com/office/drawing/2014/main" xmlns="" id="{7310CDC2-8645-460C-B1B5-AB3FD83B8B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0988" y="4733925"/>
            <a:ext cx="3562350" cy="2109788"/>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xmlns="" id="{15146CA0-00D9-4373-B3B8-3FECF30186CC}"/>
              </a:ext>
            </a:extLst>
          </p:cNvPr>
          <p:cNvPicPr>
            <a:picLocks noChangeAspect="1"/>
          </p:cNvPicPr>
          <p:nvPr/>
        </p:nvPicPr>
        <p:blipFill>
          <a:blip r:embed="rId9"/>
          <a:stretch>
            <a:fillRect/>
          </a:stretch>
        </p:blipFill>
        <p:spPr>
          <a:xfrm>
            <a:off x="4448175" y="-16280"/>
            <a:ext cx="3448050" cy="2049866"/>
          </a:xfrm>
          <a:prstGeom prst="rect">
            <a:avLst/>
          </a:prstGeom>
        </p:spPr>
      </p:pic>
      <p:pic>
        <p:nvPicPr>
          <p:cNvPr id="14" name="Immagine 13">
            <a:extLst>
              <a:ext uri="{FF2B5EF4-FFF2-40B4-BE49-F238E27FC236}">
                <a16:creationId xmlns:a16="http://schemas.microsoft.com/office/drawing/2014/main" xmlns="" id="{57BB05E6-A8CB-4CC6-BB1F-7FFEAE09BAAB}"/>
              </a:ext>
            </a:extLst>
          </p:cNvPr>
          <p:cNvPicPr/>
          <p:nvPr/>
        </p:nvPicPr>
        <p:blipFill>
          <a:blip r:embed="rId10"/>
          <a:stretch>
            <a:fillRect/>
          </a:stretch>
        </p:blipFill>
        <p:spPr>
          <a:xfrm>
            <a:off x="0" y="2246015"/>
            <a:ext cx="2900680" cy="2276476"/>
          </a:xfrm>
          <a:prstGeom prst="rect">
            <a:avLst/>
          </a:prstGeom>
        </p:spPr>
      </p:pic>
      <p:pic>
        <p:nvPicPr>
          <p:cNvPr id="15" name="Immagine 14">
            <a:extLst>
              <a:ext uri="{FF2B5EF4-FFF2-40B4-BE49-F238E27FC236}">
                <a16:creationId xmlns:a16="http://schemas.microsoft.com/office/drawing/2014/main" xmlns="" id="{794BA815-D0EE-4705-8B46-D6679182339C}"/>
              </a:ext>
            </a:extLst>
          </p:cNvPr>
          <p:cNvPicPr/>
          <p:nvPr/>
        </p:nvPicPr>
        <p:blipFill>
          <a:blip r:embed="rId11"/>
          <a:stretch>
            <a:fillRect/>
          </a:stretch>
        </p:blipFill>
        <p:spPr>
          <a:xfrm>
            <a:off x="8629651" y="4633517"/>
            <a:ext cx="3562350" cy="2224483"/>
          </a:xfrm>
          <a:prstGeom prst="rect">
            <a:avLst/>
          </a:prstGeom>
        </p:spPr>
      </p:pic>
      <p:pic>
        <p:nvPicPr>
          <p:cNvPr id="5" name="Acoustic Folk Instrumental – Hyde - Free Instrumentals (No Copyright Music)">
            <a:hlinkClick r:id="" action="ppaction://media"/>
            <a:extLst>
              <a:ext uri="{FF2B5EF4-FFF2-40B4-BE49-F238E27FC236}">
                <a16:creationId xmlns:a16="http://schemas.microsoft.com/office/drawing/2014/main" xmlns="" id="{C4EC1E3F-5A43-4D91-9189-055B0AE54B33}"/>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2"/>
          <a:stretch>
            <a:fillRect/>
          </a:stretch>
        </p:blipFill>
        <p:spPr>
          <a:xfrm>
            <a:off x="5384800" y="2602125"/>
            <a:ext cx="487363" cy="487363"/>
          </a:xfrm>
          <a:prstGeom prst="rect">
            <a:avLst/>
          </a:prstGeom>
        </p:spPr>
      </p:pic>
    </p:spTree>
    <p:extLst>
      <p:ext uri="{BB962C8B-B14F-4D97-AF65-F5344CB8AC3E}">
        <p14:creationId xmlns:p14="http://schemas.microsoft.com/office/powerpoint/2010/main" val="3410205150"/>
      </p:ext>
    </p:extLst>
  </p:cSld>
  <p:clrMapOvr>
    <a:masterClrMapping/>
  </p:clrMapOvr>
  <mc:AlternateContent xmlns:mc="http://schemas.openxmlformats.org/markup-compatibility/2006" xmlns:p14="http://schemas.microsoft.com/office/powerpoint/2010/main">
    <mc:Choice Requires="p14">
      <p:transition p14:dur="250">
        <p14:doors dir="ver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80">
                                          <p:stCondLst>
                                            <p:cond delay="0"/>
                                          </p:stCondLst>
                                        </p:cTn>
                                        <p:tgtEl>
                                          <p:spTgt spid="4"/>
                                        </p:tgtEl>
                                      </p:cBhvr>
                                    </p:animEffect>
                                    <p:anim calcmode="lin" valueType="num">
                                      <p:cBhvr>
                                        <p:cTn id="5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9" dur="26">
                                          <p:stCondLst>
                                            <p:cond delay="650"/>
                                          </p:stCondLst>
                                        </p:cTn>
                                        <p:tgtEl>
                                          <p:spTgt spid="4"/>
                                        </p:tgtEl>
                                      </p:cBhvr>
                                      <p:to x="100000" y="60000"/>
                                    </p:animScale>
                                    <p:animScale>
                                      <p:cBhvr>
                                        <p:cTn id="60" dur="166" decel="50000">
                                          <p:stCondLst>
                                            <p:cond delay="676"/>
                                          </p:stCondLst>
                                        </p:cTn>
                                        <p:tgtEl>
                                          <p:spTgt spid="4"/>
                                        </p:tgtEl>
                                      </p:cBhvr>
                                      <p:to x="100000" y="100000"/>
                                    </p:animScale>
                                    <p:animScale>
                                      <p:cBhvr>
                                        <p:cTn id="61" dur="26">
                                          <p:stCondLst>
                                            <p:cond delay="1312"/>
                                          </p:stCondLst>
                                        </p:cTn>
                                        <p:tgtEl>
                                          <p:spTgt spid="4"/>
                                        </p:tgtEl>
                                      </p:cBhvr>
                                      <p:to x="100000" y="80000"/>
                                    </p:animScale>
                                    <p:animScale>
                                      <p:cBhvr>
                                        <p:cTn id="62" dur="166" decel="50000">
                                          <p:stCondLst>
                                            <p:cond delay="1338"/>
                                          </p:stCondLst>
                                        </p:cTn>
                                        <p:tgtEl>
                                          <p:spTgt spid="4"/>
                                        </p:tgtEl>
                                      </p:cBhvr>
                                      <p:to x="100000" y="100000"/>
                                    </p:animScale>
                                    <p:animScale>
                                      <p:cBhvr>
                                        <p:cTn id="63" dur="26">
                                          <p:stCondLst>
                                            <p:cond delay="1642"/>
                                          </p:stCondLst>
                                        </p:cTn>
                                        <p:tgtEl>
                                          <p:spTgt spid="4"/>
                                        </p:tgtEl>
                                      </p:cBhvr>
                                      <p:to x="100000" y="90000"/>
                                    </p:animScale>
                                    <p:animScale>
                                      <p:cBhvr>
                                        <p:cTn id="64" dur="166" decel="50000">
                                          <p:stCondLst>
                                            <p:cond delay="1668"/>
                                          </p:stCondLst>
                                        </p:cTn>
                                        <p:tgtEl>
                                          <p:spTgt spid="4"/>
                                        </p:tgtEl>
                                      </p:cBhvr>
                                      <p:to x="100000" y="100000"/>
                                    </p:animScale>
                                    <p:animScale>
                                      <p:cBhvr>
                                        <p:cTn id="65" dur="26">
                                          <p:stCondLst>
                                            <p:cond delay="1808"/>
                                          </p:stCondLst>
                                        </p:cTn>
                                        <p:tgtEl>
                                          <p:spTgt spid="4"/>
                                        </p:tgtEl>
                                      </p:cBhvr>
                                      <p:to x="100000" y="95000"/>
                                    </p:animScale>
                                    <p:animScale>
                                      <p:cBhvr>
                                        <p:cTn id="66" dur="166" decel="50000">
                                          <p:stCondLst>
                                            <p:cond delay="1834"/>
                                          </p:stCondLst>
                                        </p:cTn>
                                        <p:tgtEl>
                                          <p:spTgt spid="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580">
                                          <p:stCondLst>
                                            <p:cond delay="0"/>
                                          </p:stCondLst>
                                        </p:cTn>
                                        <p:tgtEl>
                                          <p:spTgt spid="15"/>
                                        </p:tgtEl>
                                      </p:cBhvr>
                                    </p:animEffect>
                                    <p:anim calcmode="lin" valueType="num">
                                      <p:cBhvr>
                                        <p:cTn id="9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5" dur="26">
                                          <p:stCondLst>
                                            <p:cond delay="650"/>
                                          </p:stCondLst>
                                        </p:cTn>
                                        <p:tgtEl>
                                          <p:spTgt spid="15"/>
                                        </p:tgtEl>
                                      </p:cBhvr>
                                      <p:to x="100000" y="60000"/>
                                    </p:animScale>
                                    <p:animScale>
                                      <p:cBhvr>
                                        <p:cTn id="96" dur="166" decel="50000">
                                          <p:stCondLst>
                                            <p:cond delay="676"/>
                                          </p:stCondLst>
                                        </p:cTn>
                                        <p:tgtEl>
                                          <p:spTgt spid="15"/>
                                        </p:tgtEl>
                                      </p:cBhvr>
                                      <p:to x="100000" y="100000"/>
                                    </p:animScale>
                                    <p:animScale>
                                      <p:cBhvr>
                                        <p:cTn id="97" dur="26">
                                          <p:stCondLst>
                                            <p:cond delay="1312"/>
                                          </p:stCondLst>
                                        </p:cTn>
                                        <p:tgtEl>
                                          <p:spTgt spid="15"/>
                                        </p:tgtEl>
                                      </p:cBhvr>
                                      <p:to x="100000" y="80000"/>
                                    </p:animScale>
                                    <p:animScale>
                                      <p:cBhvr>
                                        <p:cTn id="98" dur="166" decel="50000">
                                          <p:stCondLst>
                                            <p:cond delay="1338"/>
                                          </p:stCondLst>
                                        </p:cTn>
                                        <p:tgtEl>
                                          <p:spTgt spid="15"/>
                                        </p:tgtEl>
                                      </p:cBhvr>
                                      <p:to x="100000" y="100000"/>
                                    </p:animScale>
                                    <p:animScale>
                                      <p:cBhvr>
                                        <p:cTn id="99" dur="26">
                                          <p:stCondLst>
                                            <p:cond delay="1642"/>
                                          </p:stCondLst>
                                        </p:cTn>
                                        <p:tgtEl>
                                          <p:spTgt spid="15"/>
                                        </p:tgtEl>
                                      </p:cBhvr>
                                      <p:to x="100000" y="90000"/>
                                    </p:animScale>
                                    <p:animScale>
                                      <p:cBhvr>
                                        <p:cTn id="100" dur="166" decel="50000">
                                          <p:stCondLst>
                                            <p:cond delay="1668"/>
                                          </p:stCondLst>
                                        </p:cTn>
                                        <p:tgtEl>
                                          <p:spTgt spid="15"/>
                                        </p:tgtEl>
                                      </p:cBhvr>
                                      <p:to x="100000" y="100000"/>
                                    </p:animScale>
                                    <p:animScale>
                                      <p:cBhvr>
                                        <p:cTn id="101" dur="26">
                                          <p:stCondLst>
                                            <p:cond delay="1808"/>
                                          </p:stCondLst>
                                        </p:cTn>
                                        <p:tgtEl>
                                          <p:spTgt spid="15"/>
                                        </p:tgtEl>
                                      </p:cBhvr>
                                      <p:to x="100000" y="95000"/>
                                    </p:animScale>
                                    <p:animScale>
                                      <p:cBhvr>
                                        <p:cTn id="102" dur="166" decel="50000">
                                          <p:stCondLst>
                                            <p:cond delay="1834"/>
                                          </p:stCondLst>
                                        </p:cTn>
                                        <p:tgtEl>
                                          <p:spTgt spid="15"/>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1030"/>
                                        </p:tgtEl>
                                        <p:attrNameLst>
                                          <p:attrName>style.visibility</p:attrName>
                                        </p:attrNameLst>
                                      </p:cBhvr>
                                      <p:to>
                                        <p:strVal val="visible"/>
                                      </p:to>
                                    </p:set>
                                    <p:animEffect transition="in" filter="wipe(down)">
                                      <p:cBhvr>
                                        <p:cTn id="107" dur="580">
                                          <p:stCondLst>
                                            <p:cond delay="0"/>
                                          </p:stCondLst>
                                        </p:cTn>
                                        <p:tgtEl>
                                          <p:spTgt spid="1030"/>
                                        </p:tgtEl>
                                      </p:cBhvr>
                                    </p:animEffect>
                                    <p:anim calcmode="lin" valueType="num">
                                      <p:cBhvr>
                                        <p:cTn id="108"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113" dur="26">
                                          <p:stCondLst>
                                            <p:cond delay="650"/>
                                          </p:stCondLst>
                                        </p:cTn>
                                        <p:tgtEl>
                                          <p:spTgt spid="1030"/>
                                        </p:tgtEl>
                                      </p:cBhvr>
                                      <p:to x="100000" y="60000"/>
                                    </p:animScale>
                                    <p:animScale>
                                      <p:cBhvr>
                                        <p:cTn id="114" dur="166" decel="50000">
                                          <p:stCondLst>
                                            <p:cond delay="676"/>
                                          </p:stCondLst>
                                        </p:cTn>
                                        <p:tgtEl>
                                          <p:spTgt spid="1030"/>
                                        </p:tgtEl>
                                      </p:cBhvr>
                                      <p:to x="100000" y="100000"/>
                                    </p:animScale>
                                    <p:animScale>
                                      <p:cBhvr>
                                        <p:cTn id="115" dur="26">
                                          <p:stCondLst>
                                            <p:cond delay="1312"/>
                                          </p:stCondLst>
                                        </p:cTn>
                                        <p:tgtEl>
                                          <p:spTgt spid="1030"/>
                                        </p:tgtEl>
                                      </p:cBhvr>
                                      <p:to x="100000" y="80000"/>
                                    </p:animScale>
                                    <p:animScale>
                                      <p:cBhvr>
                                        <p:cTn id="116" dur="166" decel="50000">
                                          <p:stCondLst>
                                            <p:cond delay="1338"/>
                                          </p:stCondLst>
                                        </p:cTn>
                                        <p:tgtEl>
                                          <p:spTgt spid="1030"/>
                                        </p:tgtEl>
                                      </p:cBhvr>
                                      <p:to x="100000" y="100000"/>
                                    </p:animScale>
                                    <p:animScale>
                                      <p:cBhvr>
                                        <p:cTn id="117" dur="26">
                                          <p:stCondLst>
                                            <p:cond delay="1642"/>
                                          </p:stCondLst>
                                        </p:cTn>
                                        <p:tgtEl>
                                          <p:spTgt spid="1030"/>
                                        </p:tgtEl>
                                      </p:cBhvr>
                                      <p:to x="100000" y="90000"/>
                                    </p:animScale>
                                    <p:animScale>
                                      <p:cBhvr>
                                        <p:cTn id="118" dur="166" decel="50000">
                                          <p:stCondLst>
                                            <p:cond delay="1668"/>
                                          </p:stCondLst>
                                        </p:cTn>
                                        <p:tgtEl>
                                          <p:spTgt spid="1030"/>
                                        </p:tgtEl>
                                      </p:cBhvr>
                                      <p:to x="100000" y="100000"/>
                                    </p:animScale>
                                    <p:animScale>
                                      <p:cBhvr>
                                        <p:cTn id="119" dur="26">
                                          <p:stCondLst>
                                            <p:cond delay="1808"/>
                                          </p:stCondLst>
                                        </p:cTn>
                                        <p:tgtEl>
                                          <p:spTgt spid="1030"/>
                                        </p:tgtEl>
                                      </p:cBhvr>
                                      <p:to x="100000" y="95000"/>
                                    </p:animScale>
                                    <p:animScale>
                                      <p:cBhvr>
                                        <p:cTn id="120" dur="166" decel="50000">
                                          <p:stCondLst>
                                            <p:cond delay="1834"/>
                                          </p:stCondLst>
                                        </p:cTn>
                                        <p:tgtEl>
                                          <p:spTgt spid="1030"/>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26" presetClass="entr" presetSubtype="0" fill="hold" nodeType="clickEffect">
                                  <p:stCondLst>
                                    <p:cond delay="0"/>
                                  </p:stCondLst>
                                  <p:childTnLst>
                                    <p:set>
                                      <p:cBhvr>
                                        <p:cTn id="124" dur="1" fill="hold">
                                          <p:stCondLst>
                                            <p:cond delay="0"/>
                                          </p:stCondLst>
                                        </p:cTn>
                                        <p:tgtEl>
                                          <p:spTgt spid="1026"/>
                                        </p:tgtEl>
                                        <p:attrNameLst>
                                          <p:attrName>style.visibility</p:attrName>
                                        </p:attrNameLst>
                                      </p:cBhvr>
                                      <p:to>
                                        <p:strVal val="visible"/>
                                      </p:to>
                                    </p:set>
                                    <p:animEffect transition="in" filter="wipe(down)">
                                      <p:cBhvr>
                                        <p:cTn id="125" dur="580">
                                          <p:stCondLst>
                                            <p:cond delay="0"/>
                                          </p:stCondLst>
                                        </p:cTn>
                                        <p:tgtEl>
                                          <p:spTgt spid="1026"/>
                                        </p:tgtEl>
                                      </p:cBhvr>
                                    </p:animEffect>
                                    <p:anim calcmode="lin" valueType="num">
                                      <p:cBhvr>
                                        <p:cTn id="126"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1" dur="26">
                                          <p:stCondLst>
                                            <p:cond delay="650"/>
                                          </p:stCondLst>
                                        </p:cTn>
                                        <p:tgtEl>
                                          <p:spTgt spid="1026"/>
                                        </p:tgtEl>
                                      </p:cBhvr>
                                      <p:to x="100000" y="60000"/>
                                    </p:animScale>
                                    <p:animScale>
                                      <p:cBhvr>
                                        <p:cTn id="132" dur="166" decel="50000">
                                          <p:stCondLst>
                                            <p:cond delay="676"/>
                                          </p:stCondLst>
                                        </p:cTn>
                                        <p:tgtEl>
                                          <p:spTgt spid="1026"/>
                                        </p:tgtEl>
                                      </p:cBhvr>
                                      <p:to x="100000" y="100000"/>
                                    </p:animScale>
                                    <p:animScale>
                                      <p:cBhvr>
                                        <p:cTn id="133" dur="26">
                                          <p:stCondLst>
                                            <p:cond delay="1312"/>
                                          </p:stCondLst>
                                        </p:cTn>
                                        <p:tgtEl>
                                          <p:spTgt spid="1026"/>
                                        </p:tgtEl>
                                      </p:cBhvr>
                                      <p:to x="100000" y="80000"/>
                                    </p:animScale>
                                    <p:animScale>
                                      <p:cBhvr>
                                        <p:cTn id="134" dur="166" decel="50000">
                                          <p:stCondLst>
                                            <p:cond delay="1338"/>
                                          </p:stCondLst>
                                        </p:cTn>
                                        <p:tgtEl>
                                          <p:spTgt spid="1026"/>
                                        </p:tgtEl>
                                      </p:cBhvr>
                                      <p:to x="100000" y="100000"/>
                                    </p:animScale>
                                    <p:animScale>
                                      <p:cBhvr>
                                        <p:cTn id="135" dur="26">
                                          <p:stCondLst>
                                            <p:cond delay="1642"/>
                                          </p:stCondLst>
                                        </p:cTn>
                                        <p:tgtEl>
                                          <p:spTgt spid="1026"/>
                                        </p:tgtEl>
                                      </p:cBhvr>
                                      <p:to x="100000" y="90000"/>
                                    </p:animScale>
                                    <p:animScale>
                                      <p:cBhvr>
                                        <p:cTn id="136" dur="166" decel="50000">
                                          <p:stCondLst>
                                            <p:cond delay="1668"/>
                                          </p:stCondLst>
                                        </p:cTn>
                                        <p:tgtEl>
                                          <p:spTgt spid="1026"/>
                                        </p:tgtEl>
                                      </p:cBhvr>
                                      <p:to x="100000" y="100000"/>
                                    </p:animScale>
                                    <p:animScale>
                                      <p:cBhvr>
                                        <p:cTn id="137" dur="26">
                                          <p:stCondLst>
                                            <p:cond delay="1808"/>
                                          </p:stCondLst>
                                        </p:cTn>
                                        <p:tgtEl>
                                          <p:spTgt spid="1026"/>
                                        </p:tgtEl>
                                      </p:cBhvr>
                                      <p:to x="100000" y="95000"/>
                                    </p:animScale>
                                    <p:animScale>
                                      <p:cBhvr>
                                        <p:cTn id="138" dur="166" decel="50000">
                                          <p:stCondLst>
                                            <p:cond delay="1834"/>
                                          </p:stCondLst>
                                        </p:cTn>
                                        <p:tgtEl>
                                          <p:spTgt spid="1026"/>
                                        </p:tgtEl>
                                      </p:cBhvr>
                                      <p:to x="100000" y="100000"/>
                                    </p:animScale>
                                  </p:childTnLst>
                                </p:cTn>
                              </p:par>
                            </p:childTnLst>
                          </p:cTn>
                        </p:par>
                      </p:childTnLst>
                    </p:cTn>
                  </p:par>
                  <p:par>
                    <p:cTn id="139" fill="hold">
                      <p:stCondLst>
                        <p:cond delay="indefinite"/>
                      </p:stCondLst>
                      <p:childTnLst>
                        <p:par>
                          <p:cTn id="140" fill="hold">
                            <p:stCondLst>
                              <p:cond delay="0"/>
                            </p:stCondLst>
                            <p:childTnLst>
                              <p:par>
                                <p:cTn id="141" presetID="26" presetClass="entr" presetSubtype="0" fill="hold" nodeType="clickEffect">
                                  <p:stCondLst>
                                    <p:cond delay="0"/>
                                  </p:stCondLst>
                                  <p:childTnLst>
                                    <p:set>
                                      <p:cBhvr>
                                        <p:cTn id="142" dur="1" fill="hold">
                                          <p:stCondLst>
                                            <p:cond delay="0"/>
                                          </p:stCondLst>
                                        </p:cTn>
                                        <p:tgtEl>
                                          <p:spTgt spid="14"/>
                                        </p:tgtEl>
                                        <p:attrNameLst>
                                          <p:attrName>style.visibility</p:attrName>
                                        </p:attrNameLst>
                                      </p:cBhvr>
                                      <p:to>
                                        <p:strVal val="visible"/>
                                      </p:to>
                                    </p:set>
                                    <p:animEffect transition="in" filter="wipe(down)">
                                      <p:cBhvr>
                                        <p:cTn id="143" dur="580">
                                          <p:stCondLst>
                                            <p:cond delay="0"/>
                                          </p:stCondLst>
                                        </p:cTn>
                                        <p:tgtEl>
                                          <p:spTgt spid="14"/>
                                        </p:tgtEl>
                                      </p:cBhvr>
                                    </p:animEffect>
                                    <p:anim calcmode="lin" valueType="num">
                                      <p:cBhvr>
                                        <p:cTn id="1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9" dur="26">
                                          <p:stCondLst>
                                            <p:cond delay="650"/>
                                          </p:stCondLst>
                                        </p:cTn>
                                        <p:tgtEl>
                                          <p:spTgt spid="14"/>
                                        </p:tgtEl>
                                      </p:cBhvr>
                                      <p:to x="100000" y="60000"/>
                                    </p:animScale>
                                    <p:animScale>
                                      <p:cBhvr>
                                        <p:cTn id="150" dur="166" decel="50000">
                                          <p:stCondLst>
                                            <p:cond delay="676"/>
                                          </p:stCondLst>
                                        </p:cTn>
                                        <p:tgtEl>
                                          <p:spTgt spid="14"/>
                                        </p:tgtEl>
                                      </p:cBhvr>
                                      <p:to x="100000" y="100000"/>
                                    </p:animScale>
                                    <p:animScale>
                                      <p:cBhvr>
                                        <p:cTn id="151" dur="26">
                                          <p:stCondLst>
                                            <p:cond delay="1312"/>
                                          </p:stCondLst>
                                        </p:cTn>
                                        <p:tgtEl>
                                          <p:spTgt spid="14"/>
                                        </p:tgtEl>
                                      </p:cBhvr>
                                      <p:to x="100000" y="80000"/>
                                    </p:animScale>
                                    <p:animScale>
                                      <p:cBhvr>
                                        <p:cTn id="152" dur="166" decel="50000">
                                          <p:stCondLst>
                                            <p:cond delay="1338"/>
                                          </p:stCondLst>
                                        </p:cTn>
                                        <p:tgtEl>
                                          <p:spTgt spid="14"/>
                                        </p:tgtEl>
                                      </p:cBhvr>
                                      <p:to x="100000" y="100000"/>
                                    </p:animScale>
                                    <p:animScale>
                                      <p:cBhvr>
                                        <p:cTn id="153" dur="26">
                                          <p:stCondLst>
                                            <p:cond delay="1642"/>
                                          </p:stCondLst>
                                        </p:cTn>
                                        <p:tgtEl>
                                          <p:spTgt spid="14"/>
                                        </p:tgtEl>
                                      </p:cBhvr>
                                      <p:to x="100000" y="90000"/>
                                    </p:animScale>
                                    <p:animScale>
                                      <p:cBhvr>
                                        <p:cTn id="154" dur="166" decel="50000">
                                          <p:stCondLst>
                                            <p:cond delay="1668"/>
                                          </p:stCondLst>
                                        </p:cTn>
                                        <p:tgtEl>
                                          <p:spTgt spid="14"/>
                                        </p:tgtEl>
                                      </p:cBhvr>
                                      <p:to x="100000" y="100000"/>
                                    </p:animScale>
                                    <p:animScale>
                                      <p:cBhvr>
                                        <p:cTn id="155" dur="26">
                                          <p:stCondLst>
                                            <p:cond delay="1808"/>
                                          </p:stCondLst>
                                        </p:cTn>
                                        <p:tgtEl>
                                          <p:spTgt spid="14"/>
                                        </p:tgtEl>
                                      </p:cBhvr>
                                      <p:to x="100000" y="95000"/>
                                    </p:animScale>
                                    <p:animScale>
                                      <p:cBhvr>
                                        <p:cTn id="15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7" repeatCount="indefinite"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23000">
              <a:srgbClr val="FFC9C2"/>
            </a:gs>
            <a:gs pos="67000">
              <a:srgbClr val="FFE6ED"/>
            </a:gs>
            <a:gs pos="37000">
              <a:srgbClr val="B3EEC5"/>
            </a:gs>
            <a:gs pos="100000">
              <a:srgbClr val="F1E8FF"/>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23C72C0-95AE-48C0-A20A-17E51E34029B}"/>
              </a:ext>
            </a:extLst>
          </p:cNvPr>
          <p:cNvSpPr>
            <a:spLocks noGrp="1"/>
          </p:cNvSpPr>
          <p:nvPr>
            <p:ph type="title"/>
          </p:nvPr>
        </p:nvSpPr>
        <p:spPr/>
        <p:txBody>
          <a:bodyPr/>
          <a:lstStyle/>
          <a:p>
            <a:r>
              <a:rPr lang="it-IT" dirty="0"/>
              <a:t> </a:t>
            </a:r>
          </a:p>
        </p:txBody>
      </p:sp>
      <p:sp>
        <p:nvSpPr>
          <p:cNvPr id="3" name="Segnaposto contenuto 2">
            <a:extLst>
              <a:ext uri="{FF2B5EF4-FFF2-40B4-BE49-F238E27FC236}">
                <a16:creationId xmlns:a16="http://schemas.microsoft.com/office/drawing/2014/main" xmlns="" id="{88E54899-E654-4F8D-A935-09EA023B3D38}"/>
              </a:ext>
            </a:extLst>
          </p:cNvPr>
          <p:cNvSpPr>
            <a:spLocks noGrp="1"/>
          </p:cNvSpPr>
          <p:nvPr>
            <p:ph idx="1"/>
          </p:nvPr>
        </p:nvSpPr>
        <p:spPr>
          <a:xfrm>
            <a:off x="-93955" y="858021"/>
            <a:ext cx="10515600" cy="4351338"/>
          </a:xfrm>
        </p:spPr>
        <p:txBody>
          <a:bodyPr>
            <a:normAutofit/>
          </a:bodyPr>
          <a:lstStyle/>
          <a:p>
            <a:pPr marL="0" indent="0">
              <a:buNone/>
            </a:pPr>
            <a:r>
              <a:rPr lang="it-IT" sz="6600" dirty="0">
                <a:latin typeface="Blackadder ITC" panose="04020505051007020D02" pitchFamily="82" charset="0"/>
              </a:rPr>
              <a:t>                            </a:t>
            </a:r>
          </a:p>
          <a:p>
            <a:pPr marL="0" indent="0">
              <a:buNone/>
            </a:pPr>
            <a:endParaRPr lang="it-IT" sz="6600" dirty="0">
              <a:latin typeface="Blackadder ITC" panose="04020505051007020D02" pitchFamily="82" charset="0"/>
            </a:endParaRPr>
          </a:p>
          <a:p>
            <a:pPr marL="0" indent="0">
              <a:buNone/>
            </a:pPr>
            <a:r>
              <a:rPr lang="it-IT" sz="8000" dirty="0">
                <a:latin typeface="Blackadder ITC" panose="04020505051007020D02" pitchFamily="82" charset="0"/>
              </a:rPr>
              <a:t>                       L’Omofobia</a:t>
            </a:r>
          </a:p>
        </p:txBody>
      </p:sp>
      <p:pic>
        <p:nvPicPr>
          <p:cNvPr id="4" name="Immagine 3">
            <a:extLst>
              <a:ext uri="{FF2B5EF4-FFF2-40B4-BE49-F238E27FC236}">
                <a16:creationId xmlns:a16="http://schemas.microsoft.com/office/drawing/2014/main" xmlns="" id="{A72470F7-00A2-4BB1-B75F-00D1F6BD6FAB}"/>
              </a:ext>
            </a:extLst>
          </p:cNvPr>
          <p:cNvPicPr>
            <a:picLocks noChangeAspect="1"/>
          </p:cNvPicPr>
          <p:nvPr/>
        </p:nvPicPr>
        <p:blipFill>
          <a:blip r:embed="rId2"/>
          <a:stretch>
            <a:fillRect/>
          </a:stretch>
        </p:blipFill>
        <p:spPr>
          <a:xfrm>
            <a:off x="7315200" y="-17440"/>
            <a:ext cx="4876800" cy="2378900"/>
          </a:xfrm>
          <a:prstGeom prst="rect">
            <a:avLst/>
          </a:prstGeom>
        </p:spPr>
      </p:pic>
      <p:pic>
        <p:nvPicPr>
          <p:cNvPr id="5" name="Immagine 4">
            <a:extLst>
              <a:ext uri="{FF2B5EF4-FFF2-40B4-BE49-F238E27FC236}">
                <a16:creationId xmlns:a16="http://schemas.microsoft.com/office/drawing/2014/main" xmlns="" id="{7A86C1D4-9D13-408A-B8BF-A66EE766DABA}"/>
              </a:ext>
            </a:extLst>
          </p:cNvPr>
          <p:cNvPicPr>
            <a:picLocks noChangeAspect="1"/>
          </p:cNvPicPr>
          <p:nvPr/>
        </p:nvPicPr>
        <p:blipFill>
          <a:blip r:embed="rId3"/>
          <a:stretch>
            <a:fillRect/>
          </a:stretch>
        </p:blipFill>
        <p:spPr>
          <a:xfrm>
            <a:off x="0" y="4376691"/>
            <a:ext cx="4953740" cy="2481309"/>
          </a:xfrm>
          <a:prstGeom prst="rect">
            <a:avLst/>
          </a:prstGeom>
        </p:spPr>
      </p:pic>
      <p:pic>
        <p:nvPicPr>
          <p:cNvPr id="6" name="Immagine 5">
            <a:extLst>
              <a:ext uri="{FF2B5EF4-FFF2-40B4-BE49-F238E27FC236}">
                <a16:creationId xmlns:a16="http://schemas.microsoft.com/office/drawing/2014/main" xmlns="" id="{1B2B9843-CF9A-4735-9B2B-C3444A5C885F}"/>
              </a:ext>
            </a:extLst>
          </p:cNvPr>
          <p:cNvPicPr>
            <a:picLocks noChangeAspect="1"/>
          </p:cNvPicPr>
          <p:nvPr/>
        </p:nvPicPr>
        <p:blipFill>
          <a:blip r:embed="rId4"/>
          <a:stretch>
            <a:fillRect/>
          </a:stretch>
        </p:blipFill>
        <p:spPr>
          <a:xfrm>
            <a:off x="0" y="-17440"/>
            <a:ext cx="4953740" cy="2481309"/>
          </a:xfrm>
          <a:prstGeom prst="rect">
            <a:avLst/>
          </a:prstGeom>
        </p:spPr>
      </p:pic>
      <p:pic>
        <p:nvPicPr>
          <p:cNvPr id="2050" name="Picture 2" descr="Omofobia: 10 frasi per azzittire gli omofobi - Fashiontimes">
            <a:extLst>
              <a:ext uri="{FF2B5EF4-FFF2-40B4-BE49-F238E27FC236}">
                <a16:creationId xmlns:a16="http://schemas.microsoft.com/office/drawing/2014/main" xmlns="" id="{FD21D706-FB3A-4DA6-BC04-B45B5A1BB6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7242" y="4376691"/>
            <a:ext cx="4734757" cy="248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14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2000"/>
                                        <p:tgtEl>
                                          <p:spTgt spid="3">
                                            <p:txEl>
                                              <p:pRg st="2" end="2"/>
                                            </p:txEl>
                                          </p:spTgt>
                                        </p:tgtEl>
                                      </p:cBhvr>
                                    </p:animEffect>
                                    <p:anim calcmode="lin" valueType="num">
                                      <p:cBhvr>
                                        <p:cTn id="15"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23000">
              <a:srgbClr val="FFC9C2"/>
            </a:gs>
            <a:gs pos="67000">
              <a:srgbClr val="FFE6ED"/>
            </a:gs>
            <a:gs pos="37000">
              <a:srgbClr val="B3EEC5"/>
            </a:gs>
            <a:gs pos="100000">
              <a:srgbClr val="F1E8FF"/>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E398EB5-79CA-4C05-8135-A18DF2D527B8}"/>
              </a:ext>
            </a:extLst>
          </p:cNvPr>
          <p:cNvSpPr>
            <a:spLocks noGrp="1"/>
          </p:cNvSpPr>
          <p:nvPr>
            <p:ph type="title"/>
          </p:nvPr>
        </p:nvSpPr>
        <p:spPr/>
        <p:txBody>
          <a:bodyPr/>
          <a:lstStyle/>
          <a:p>
            <a:r>
              <a:rPr lang="it-IT" dirty="0">
                <a:latin typeface="Blackadder ITC" panose="04020505051007020D02" pitchFamily="82" charset="0"/>
              </a:rPr>
              <a:t>Cos’è?</a:t>
            </a:r>
          </a:p>
        </p:txBody>
      </p:sp>
      <p:sp>
        <p:nvSpPr>
          <p:cNvPr id="3" name="Segnaposto contenuto 2">
            <a:extLst>
              <a:ext uri="{FF2B5EF4-FFF2-40B4-BE49-F238E27FC236}">
                <a16:creationId xmlns:a16="http://schemas.microsoft.com/office/drawing/2014/main" xmlns="" id="{5593E070-2972-4C4F-BC10-9905506A35A4}"/>
              </a:ext>
            </a:extLst>
          </p:cNvPr>
          <p:cNvSpPr>
            <a:spLocks noGrp="1"/>
          </p:cNvSpPr>
          <p:nvPr>
            <p:ph idx="1"/>
          </p:nvPr>
        </p:nvSpPr>
        <p:spPr>
          <a:xfrm>
            <a:off x="3057525" y="2008188"/>
            <a:ext cx="8575089" cy="4667250"/>
          </a:xfrm>
        </p:spPr>
        <p:txBody>
          <a:bodyPr>
            <a:normAutofit fontScale="62500" lnSpcReduction="20000"/>
          </a:bodyPr>
          <a:lstStyle/>
          <a:p>
            <a:pPr marL="0" indent="0">
              <a:buNone/>
            </a:pPr>
            <a:r>
              <a:rPr lang="it-IT" dirty="0"/>
              <a:t>“Omofobia” è un termine coniato dallo psicologo George Weinberg, per definire la paura irrazionale, l’intolleranza e l’odio nei confronti delle persone omosessuali da parte della società etero sessista. Nella letteratura scientifica, è molto presente e documentato l’effetto che comportamenti omofobici, cioè discriminanti sulla base degli orientamenti sessuali, hanno avuto in passato e hanno tuttora sul benessere psichico di chi vive un orientamento diverso dall’eterosessualità. È importante ricordare che non si nasce omofobi, bensì lo si diventa attraverso l’educazione, i messaggi, diretti e indiretti, che la famiglia, la politica, la Chiesa e i media  ci trasmettono. Molto prima, dunque, di avere una reale comprensione di cosa significhi la parola omosessualità, ereditiamo, da una cultura omofoba, la convinzione che essere gay sia qualcosa di assolutamente sbagliato, innaturale e contrario alle norme del vivere comune. Di fronte a questi fenomeni, non si può che reagire. Molti stati prevedono ancora la pena di morte per aver compiuto atti omosessuali, molti di più considerano l’omosessualità illegale. Solo una minoranza di stati inizia a riconoscere le unioni gay, a consentire la possibilità di sposarsi e di adottare figli.  L’omosessualità non è una malattia, né una scelta: non c’è nulla di rotto, nulla da riparare. L’amore non si caratterizza in coppie normali o anormali: l’amore è amore in ogni sua forma indipendentemente se ci innamoriamo di qualcuno del nostro stesso sesso o del sesso opposto. Viviamoci l’amore senza differenze perché amare è la cosa più bella che ci possa essere e cerchiamo di mettere delle “ali” alla nostra mente per vedere il mondo con occhi diversi e migliori. </a:t>
            </a:r>
          </a:p>
          <a:p>
            <a:pPr marL="0" indent="0">
              <a:buNone/>
            </a:pPr>
            <a:endParaRPr lang="it-IT" dirty="0"/>
          </a:p>
        </p:txBody>
      </p:sp>
      <p:pic>
        <p:nvPicPr>
          <p:cNvPr id="7" name="Immagine 6">
            <a:extLst>
              <a:ext uri="{FF2B5EF4-FFF2-40B4-BE49-F238E27FC236}">
                <a16:creationId xmlns:a16="http://schemas.microsoft.com/office/drawing/2014/main" xmlns="" id="{8F900EF5-4245-40FC-9B6F-A0A2B8BCF1B7}"/>
              </a:ext>
            </a:extLst>
          </p:cNvPr>
          <p:cNvPicPr>
            <a:picLocks noChangeAspect="1"/>
          </p:cNvPicPr>
          <p:nvPr/>
        </p:nvPicPr>
        <p:blipFill>
          <a:blip r:embed="rId2"/>
          <a:stretch>
            <a:fillRect/>
          </a:stretch>
        </p:blipFill>
        <p:spPr>
          <a:xfrm>
            <a:off x="0" y="5143500"/>
            <a:ext cx="3057525" cy="1714500"/>
          </a:xfrm>
          <a:prstGeom prst="rect">
            <a:avLst/>
          </a:prstGeom>
        </p:spPr>
      </p:pic>
      <p:pic>
        <p:nvPicPr>
          <p:cNvPr id="8" name="Immagine 7">
            <a:extLst>
              <a:ext uri="{FF2B5EF4-FFF2-40B4-BE49-F238E27FC236}">
                <a16:creationId xmlns:a16="http://schemas.microsoft.com/office/drawing/2014/main" xmlns="" id="{FB80E2A0-1E70-4C64-BCD6-A3AB254E5E50}"/>
              </a:ext>
            </a:extLst>
          </p:cNvPr>
          <p:cNvPicPr>
            <a:picLocks noChangeAspect="1"/>
          </p:cNvPicPr>
          <p:nvPr/>
        </p:nvPicPr>
        <p:blipFill>
          <a:blip r:embed="rId3"/>
          <a:stretch>
            <a:fillRect/>
          </a:stretch>
        </p:blipFill>
        <p:spPr>
          <a:xfrm>
            <a:off x="9134475" y="0"/>
            <a:ext cx="3057525" cy="1714500"/>
          </a:xfrm>
          <a:prstGeom prst="rect">
            <a:avLst/>
          </a:prstGeom>
        </p:spPr>
      </p:pic>
      <p:pic>
        <p:nvPicPr>
          <p:cNvPr id="9" name="Immagine 8">
            <a:extLst>
              <a:ext uri="{FF2B5EF4-FFF2-40B4-BE49-F238E27FC236}">
                <a16:creationId xmlns:a16="http://schemas.microsoft.com/office/drawing/2014/main" xmlns="" id="{857702EC-D73F-429D-896E-39ECDFB5328E}"/>
              </a:ext>
            </a:extLst>
          </p:cNvPr>
          <p:cNvPicPr>
            <a:picLocks noChangeAspect="1"/>
          </p:cNvPicPr>
          <p:nvPr/>
        </p:nvPicPr>
        <p:blipFill>
          <a:blip r:embed="rId4"/>
          <a:stretch>
            <a:fillRect/>
          </a:stretch>
        </p:blipFill>
        <p:spPr>
          <a:xfrm>
            <a:off x="3400425" y="676275"/>
            <a:ext cx="1104900" cy="684213"/>
          </a:xfrm>
          <a:prstGeom prst="rect">
            <a:avLst/>
          </a:prstGeom>
        </p:spPr>
      </p:pic>
    </p:spTree>
    <p:extLst>
      <p:ext uri="{BB962C8B-B14F-4D97-AF65-F5344CB8AC3E}">
        <p14:creationId xmlns:p14="http://schemas.microsoft.com/office/powerpoint/2010/main" val="228532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23000">
              <a:srgbClr val="FFC9C2"/>
            </a:gs>
            <a:gs pos="67000">
              <a:srgbClr val="FFE6ED"/>
            </a:gs>
            <a:gs pos="37000">
              <a:srgbClr val="B3EEC5"/>
            </a:gs>
            <a:gs pos="100000">
              <a:srgbClr val="F1E8FF"/>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20E9C68-485B-4E31-A19F-AAD8C701920B}"/>
              </a:ext>
            </a:extLst>
          </p:cNvPr>
          <p:cNvSpPr>
            <a:spLocks noGrp="1"/>
          </p:cNvSpPr>
          <p:nvPr>
            <p:ph type="title"/>
          </p:nvPr>
        </p:nvSpPr>
        <p:spPr>
          <a:xfrm>
            <a:off x="3676650" y="574675"/>
            <a:ext cx="8105775" cy="1325563"/>
          </a:xfrm>
        </p:spPr>
        <p:txBody>
          <a:bodyPr>
            <a:normAutofit fontScale="90000"/>
          </a:bodyPr>
          <a:lstStyle/>
          <a:p>
            <a:r>
              <a:rPr lang="it-IT" dirty="0">
                <a:latin typeface="Blackadder ITC" panose="04020505051007020D02" pitchFamily="82" charset="0"/>
              </a:rPr>
              <a:t>Il 17 maggio….</a:t>
            </a:r>
            <a:br>
              <a:rPr lang="it-IT" dirty="0">
                <a:latin typeface="Blackadder ITC" panose="04020505051007020D02" pitchFamily="82" charset="0"/>
              </a:rPr>
            </a:br>
            <a:r>
              <a:rPr lang="it-IT" dirty="0">
                <a:latin typeface="Blackadder ITC" panose="04020505051007020D02" pitchFamily="82" charset="0"/>
              </a:rPr>
              <a:t>…. Giornata internazionale contro l’omofobia</a:t>
            </a:r>
            <a:br>
              <a:rPr lang="it-IT" dirty="0">
                <a:latin typeface="Blackadder ITC" panose="04020505051007020D02" pitchFamily="82" charset="0"/>
              </a:rPr>
            </a:br>
            <a:r>
              <a:rPr lang="it-IT" dirty="0">
                <a:latin typeface="Blackadder ITC" panose="04020505051007020D02" pitchFamily="82" charset="0"/>
              </a:rPr>
              <a:t>e la legge Zan</a:t>
            </a:r>
            <a:br>
              <a:rPr lang="it-IT" dirty="0">
                <a:latin typeface="Blackadder ITC" panose="04020505051007020D02" pitchFamily="82" charset="0"/>
              </a:rPr>
            </a:br>
            <a:r>
              <a:rPr lang="it-IT" dirty="0">
                <a:latin typeface="Blackadder ITC" panose="04020505051007020D02" pitchFamily="82" charset="0"/>
              </a:rPr>
              <a:t>                                                       </a:t>
            </a:r>
          </a:p>
        </p:txBody>
      </p:sp>
      <p:sp>
        <p:nvSpPr>
          <p:cNvPr id="3" name="Segnaposto contenuto 2">
            <a:extLst>
              <a:ext uri="{FF2B5EF4-FFF2-40B4-BE49-F238E27FC236}">
                <a16:creationId xmlns:a16="http://schemas.microsoft.com/office/drawing/2014/main" xmlns="" id="{F2764D07-941A-44B9-82AF-738616EC4134}"/>
              </a:ext>
            </a:extLst>
          </p:cNvPr>
          <p:cNvSpPr>
            <a:spLocks noGrp="1"/>
          </p:cNvSpPr>
          <p:nvPr>
            <p:ph idx="1"/>
          </p:nvPr>
        </p:nvSpPr>
        <p:spPr>
          <a:xfrm>
            <a:off x="176212" y="2247900"/>
            <a:ext cx="7553325" cy="4351338"/>
          </a:xfrm>
        </p:spPr>
        <p:txBody>
          <a:bodyPr>
            <a:normAutofit fontScale="92500" lnSpcReduction="10000"/>
          </a:bodyPr>
          <a:lstStyle/>
          <a:p>
            <a:pPr marL="0" indent="0">
              <a:buNone/>
            </a:pPr>
            <a:endParaRPr lang="it-IT" dirty="0"/>
          </a:p>
          <a:p>
            <a:pPr marL="0" indent="0">
              <a:buNone/>
            </a:pPr>
            <a:r>
              <a:rPr lang="it-IT" dirty="0"/>
              <a:t> </a:t>
            </a:r>
            <a:r>
              <a:rPr lang="it-IT" sz="2200" dirty="0"/>
              <a:t>La Giornata internazionale contro l'omofobia è una ricorrenza promossa dal Comitato Internazionale per la Giornata contro l'Omofobia e la Transfobia è riconosciuta dall'Unione Europea e dalle Nazioni Unite che si celebra dal 2004 il 17 maggio di ogni anno. L'obiettivo della giornata è quello di promuovere e coordinare eventi internazionali di sensibilizzazione e prevenzione per contrastare il fenomeno dell'omofobia.</a:t>
            </a:r>
          </a:p>
          <a:p>
            <a:pPr marL="0" indent="0">
              <a:buNone/>
            </a:pPr>
            <a:r>
              <a:rPr lang="it-IT" sz="2200" dirty="0"/>
              <a:t>Probabilmente l'omofobia è correlata al timore di essere considerati omosessuali. Questo timore, dice Erich Fromm, è più frequente negli uomini.</a:t>
            </a:r>
          </a:p>
          <a:p>
            <a:pPr marL="0" indent="0">
              <a:buNone/>
            </a:pPr>
            <a:r>
              <a:rPr lang="it-IT" sz="2200" dirty="0"/>
              <a:t>La legge Zan contro l'omofobia ha l'obiettivo di proteggere persone omosessuali, donne e disabili dai cosiddetti reati d'odio, cioè l'istigazione a commettere atti violenti o discriminatori nei loro confronti.</a:t>
            </a:r>
          </a:p>
          <a:p>
            <a:pPr marL="0" indent="0">
              <a:buNone/>
            </a:pPr>
            <a:endParaRPr lang="it-IT" dirty="0"/>
          </a:p>
        </p:txBody>
      </p:sp>
      <p:pic>
        <p:nvPicPr>
          <p:cNvPr id="4" name="Immagine 3">
            <a:extLst>
              <a:ext uri="{FF2B5EF4-FFF2-40B4-BE49-F238E27FC236}">
                <a16:creationId xmlns:a16="http://schemas.microsoft.com/office/drawing/2014/main" xmlns="" id="{4D8E8713-FF27-45B1-BC73-34DDDB25ECC1}"/>
              </a:ext>
            </a:extLst>
          </p:cNvPr>
          <p:cNvPicPr>
            <a:picLocks noChangeAspect="1"/>
          </p:cNvPicPr>
          <p:nvPr/>
        </p:nvPicPr>
        <p:blipFill>
          <a:blip r:embed="rId2"/>
          <a:stretch>
            <a:fillRect/>
          </a:stretch>
        </p:blipFill>
        <p:spPr>
          <a:xfrm>
            <a:off x="8320181" y="4522618"/>
            <a:ext cx="3348037" cy="2228850"/>
          </a:xfrm>
          <a:prstGeom prst="rect">
            <a:avLst/>
          </a:prstGeom>
        </p:spPr>
      </p:pic>
      <p:pic>
        <p:nvPicPr>
          <p:cNvPr id="5" name="Immagine 4">
            <a:extLst>
              <a:ext uri="{FF2B5EF4-FFF2-40B4-BE49-F238E27FC236}">
                <a16:creationId xmlns:a16="http://schemas.microsoft.com/office/drawing/2014/main" xmlns="" id="{56B638BF-FA7A-4197-A30E-C03161303D92}"/>
              </a:ext>
            </a:extLst>
          </p:cNvPr>
          <p:cNvPicPr>
            <a:picLocks noChangeAspect="1"/>
          </p:cNvPicPr>
          <p:nvPr/>
        </p:nvPicPr>
        <p:blipFill>
          <a:blip r:embed="rId3"/>
          <a:stretch>
            <a:fillRect/>
          </a:stretch>
        </p:blipFill>
        <p:spPr>
          <a:xfrm>
            <a:off x="0" y="0"/>
            <a:ext cx="3348038" cy="2247900"/>
          </a:xfrm>
          <a:prstGeom prst="rect">
            <a:avLst/>
          </a:prstGeom>
        </p:spPr>
      </p:pic>
      <p:pic>
        <p:nvPicPr>
          <p:cNvPr id="6" name="Immagine 5">
            <a:extLst>
              <a:ext uri="{FF2B5EF4-FFF2-40B4-BE49-F238E27FC236}">
                <a16:creationId xmlns:a16="http://schemas.microsoft.com/office/drawing/2014/main" xmlns="" id="{8965CCB6-734A-4406-9922-0683493B26D1}"/>
              </a:ext>
            </a:extLst>
          </p:cNvPr>
          <p:cNvPicPr>
            <a:picLocks noChangeAspect="1"/>
          </p:cNvPicPr>
          <p:nvPr/>
        </p:nvPicPr>
        <p:blipFill>
          <a:blip r:embed="rId4"/>
          <a:stretch>
            <a:fillRect/>
          </a:stretch>
        </p:blipFill>
        <p:spPr>
          <a:xfrm>
            <a:off x="8320181" y="1686758"/>
            <a:ext cx="3348037" cy="2247900"/>
          </a:xfrm>
          <a:prstGeom prst="rect">
            <a:avLst/>
          </a:prstGeom>
        </p:spPr>
      </p:pic>
    </p:spTree>
    <p:extLst>
      <p:ext uri="{BB962C8B-B14F-4D97-AF65-F5344CB8AC3E}">
        <p14:creationId xmlns:p14="http://schemas.microsoft.com/office/powerpoint/2010/main" val="15576828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anim calcmode="lin" valueType="num">
                                      <p:cBhvr>
                                        <p:cTn id="16"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7"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anim calcmode="lin" valueType="num">
                                      <p:cBhvr>
                                        <p:cTn id="2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2000"/>
                                        <p:tgtEl>
                                          <p:spTgt spid="3">
                                            <p:txEl>
                                              <p:pRg st="3" end="3"/>
                                            </p:txEl>
                                          </p:spTgt>
                                        </p:tgtEl>
                                      </p:cBhvr>
                                    </p:animEffect>
                                    <p:anim calcmode="lin" valueType="num">
                                      <p:cBhvr>
                                        <p:cTn id="30"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1"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5"/>
                                        </p:tgtEl>
                                      </p:cBhvr>
                                    </p:animEffect>
                                    <p:animScale>
                                      <p:cBhvr>
                                        <p:cTn id="36" dur="250" autoRev="1" fill="hold"/>
                                        <p:tgtEl>
                                          <p:spTgt spid="5"/>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strVal val="#ppt_w*0.70"/>
                                          </p:val>
                                        </p:tav>
                                        <p:tav tm="100000">
                                          <p:val>
                                            <p:strVal val="#ppt_w"/>
                                          </p:val>
                                        </p:tav>
                                      </p:tavLst>
                                    </p:anim>
                                    <p:anim calcmode="lin" valueType="num">
                                      <p:cBhvr>
                                        <p:cTn id="42" dur="1000" fill="hold"/>
                                        <p:tgtEl>
                                          <p:spTgt spid="6"/>
                                        </p:tgtEl>
                                        <p:attrNameLst>
                                          <p:attrName>ppt_h</p:attrName>
                                        </p:attrNameLst>
                                      </p:cBhvr>
                                      <p:tavLst>
                                        <p:tav tm="0">
                                          <p:val>
                                            <p:strVal val="#ppt_h"/>
                                          </p:val>
                                        </p:tav>
                                        <p:tav tm="100000">
                                          <p:val>
                                            <p:strVal val="#ppt_h"/>
                                          </p:val>
                                        </p:tav>
                                      </p:tavLst>
                                    </p:anim>
                                    <p:animEffect transition="in" filter="fade">
                                      <p:cBhvr>
                                        <p:cTn id="43" dur="1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checkerboard(across)">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66FF">
                <a:lumMod val="100000"/>
              </a:srgbClr>
            </a:gs>
            <a:gs pos="46000">
              <a:schemeClr val="accent1">
                <a:lumMod val="60000"/>
                <a:lumOff val="40000"/>
              </a:schemeClr>
            </a:gs>
            <a:gs pos="100000">
              <a:srgbClr val="00206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D3DEA28-3E5A-4688-962D-E42618067C55}"/>
              </a:ext>
            </a:extLst>
          </p:cNvPr>
          <p:cNvSpPr>
            <a:spLocks noGrp="1"/>
          </p:cNvSpPr>
          <p:nvPr>
            <p:ph type="title"/>
          </p:nvPr>
        </p:nvSpPr>
        <p:spPr>
          <a:xfrm>
            <a:off x="838200" y="365125"/>
            <a:ext cx="10515600" cy="969405"/>
          </a:xfrm>
        </p:spPr>
        <p:txBody>
          <a:bodyPr/>
          <a:lstStyle/>
          <a:p>
            <a:r>
              <a:rPr lang="it-IT" dirty="0">
                <a:solidFill>
                  <a:srgbClr val="FFFF00"/>
                </a:solidFill>
                <a:latin typeface="Algerian" panose="04020705040A02060702" pitchFamily="82" charset="0"/>
              </a:rPr>
              <a:t>ARTICOLO 10 (COMMA 1 – Cost.)</a:t>
            </a:r>
          </a:p>
        </p:txBody>
      </p:sp>
      <p:sp>
        <p:nvSpPr>
          <p:cNvPr id="8" name="Segnaposto contenuto 7">
            <a:extLst>
              <a:ext uri="{FF2B5EF4-FFF2-40B4-BE49-F238E27FC236}">
                <a16:creationId xmlns:a16="http://schemas.microsoft.com/office/drawing/2014/main" xmlns="" id="{958FCC31-48F4-4093-8816-5DF7664F8D54}"/>
              </a:ext>
            </a:extLst>
          </p:cNvPr>
          <p:cNvSpPr>
            <a:spLocks noGrp="1"/>
          </p:cNvSpPr>
          <p:nvPr>
            <p:ph idx="1"/>
          </p:nvPr>
        </p:nvSpPr>
        <p:spPr>
          <a:xfrm>
            <a:off x="591065" y="1652631"/>
            <a:ext cx="6526427" cy="4351338"/>
          </a:xfrm>
        </p:spPr>
        <p:txBody>
          <a:bodyPr>
            <a:normAutofit/>
          </a:bodyPr>
          <a:lstStyle/>
          <a:p>
            <a:pPr marL="0" indent="0">
              <a:lnSpc>
                <a:spcPct val="110000"/>
              </a:lnSpc>
              <a:spcBef>
                <a:spcPts val="0"/>
              </a:spcBef>
              <a:buNone/>
            </a:pPr>
            <a:r>
              <a:rPr lang="it-IT" sz="2000" dirty="0">
                <a:solidFill>
                  <a:schemeClr val="bg1"/>
                </a:solidFill>
              </a:rPr>
              <a:t>Il prima comma dell’articolo 10 mette in evidenza il </a:t>
            </a:r>
            <a:r>
              <a:rPr lang="it-IT" sz="2000" dirty="0">
                <a:highlight>
                  <a:srgbClr val="FFFF00"/>
                </a:highlight>
              </a:rPr>
              <a:t>principio internazionalista</a:t>
            </a:r>
            <a:r>
              <a:rPr lang="it-IT" sz="2000" dirty="0">
                <a:solidFill>
                  <a:schemeClr val="bg1"/>
                </a:solidFill>
              </a:rPr>
              <a:t> dell’Italia, che partecipa attivamente alle varie organizzazioni internazionali quali l’</a:t>
            </a:r>
            <a:r>
              <a:rPr lang="it-IT" sz="2000" u="sng" dirty="0">
                <a:solidFill>
                  <a:srgbClr val="FFFF00"/>
                </a:solidFill>
              </a:rPr>
              <a:t>UE</a:t>
            </a:r>
            <a:r>
              <a:rPr lang="it-IT" sz="2000" dirty="0">
                <a:solidFill>
                  <a:schemeClr val="bg1"/>
                </a:solidFill>
              </a:rPr>
              <a:t> (Unione Europea), l’</a:t>
            </a:r>
            <a:r>
              <a:rPr lang="it-IT" sz="2000" u="sng" dirty="0">
                <a:solidFill>
                  <a:srgbClr val="00FFFF"/>
                </a:solidFill>
              </a:rPr>
              <a:t>ONU</a:t>
            </a:r>
            <a:r>
              <a:rPr lang="it-IT" sz="2000" dirty="0">
                <a:solidFill>
                  <a:schemeClr val="bg1"/>
                </a:solidFill>
              </a:rPr>
              <a:t> (l’Organizzazione delle Nazioni Unite), la </a:t>
            </a:r>
            <a:r>
              <a:rPr lang="it-IT" sz="2000" dirty="0">
                <a:solidFill>
                  <a:srgbClr val="00FF00"/>
                </a:solidFill>
              </a:rPr>
              <a:t>NATO</a:t>
            </a:r>
            <a:r>
              <a:rPr lang="it-IT" sz="2000" dirty="0">
                <a:solidFill>
                  <a:schemeClr val="bg1"/>
                </a:solidFill>
              </a:rPr>
              <a:t> (</a:t>
            </a:r>
            <a:r>
              <a:rPr lang="it-IT" sz="2000" b="0" i="0" dirty="0">
                <a:solidFill>
                  <a:schemeClr val="bg1"/>
                </a:solidFill>
                <a:effectLst/>
              </a:rPr>
              <a:t>North Atlantic </a:t>
            </a:r>
            <a:r>
              <a:rPr lang="it-IT" sz="2000" b="0" i="0" dirty="0" err="1">
                <a:solidFill>
                  <a:schemeClr val="bg1"/>
                </a:solidFill>
                <a:effectLst/>
              </a:rPr>
              <a:t>Treaty</a:t>
            </a:r>
            <a:r>
              <a:rPr lang="it-IT" sz="2000" b="0" i="0" dirty="0">
                <a:solidFill>
                  <a:schemeClr val="bg1"/>
                </a:solidFill>
                <a:effectLst/>
              </a:rPr>
              <a:t> Organization, Organizzazione del Trattato dell’Atlantico del Nord). L’ordinamento giuridico dello Stato Italiano si adegua alle norme di diritto internazionale e per fare ciò deve rinunciare ad una parte della sua </a:t>
            </a:r>
            <a:r>
              <a:rPr lang="it-IT" sz="2000" b="1" i="0" dirty="0">
                <a:solidFill>
                  <a:schemeClr val="bg1"/>
                </a:solidFill>
                <a:effectLst/>
              </a:rPr>
              <a:t>sovranità</a:t>
            </a:r>
            <a:r>
              <a:rPr lang="it-IT" sz="2000" b="0" i="0" dirty="0">
                <a:solidFill>
                  <a:schemeClr val="bg1"/>
                </a:solidFill>
                <a:effectLst/>
              </a:rPr>
              <a:t>, esercitata sul territorio, ciò significa che le norme internazionali sono </a:t>
            </a:r>
            <a:r>
              <a:rPr lang="it-IT" sz="2000" b="0" i="1" u="sng" dirty="0">
                <a:solidFill>
                  <a:schemeClr val="bg1"/>
                </a:solidFill>
                <a:effectLst/>
              </a:rPr>
              <a:t>vigenti immediatamente</a:t>
            </a:r>
            <a:r>
              <a:rPr lang="it-IT" sz="2000" b="0" i="0" dirty="0">
                <a:solidFill>
                  <a:schemeClr val="bg1"/>
                </a:solidFill>
                <a:effectLst/>
              </a:rPr>
              <a:t> all’interno del nostro Stato, senza necessità di un atto specifico di </a:t>
            </a:r>
            <a:r>
              <a:rPr lang="it-IT" sz="2000" b="0" i="0" u="sng" dirty="0">
                <a:solidFill>
                  <a:srgbClr val="FFC000"/>
                </a:solidFill>
                <a:effectLst>
                  <a:outerShdw blurRad="38100" dist="38100" dir="2700000" algn="tl">
                    <a:srgbClr val="000000">
                      <a:alpha val="43137"/>
                    </a:srgbClr>
                  </a:outerShdw>
                </a:effectLst>
              </a:rPr>
              <a:t>recepimento</a:t>
            </a:r>
            <a:r>
              <a:rPr lang="it-IT" sz="2000" b="0" i="0" dirty="0">
                <a:solidFill>
                  <a:schemeClr val="bg1"/>
                </a:solidFill>
                <a:effectLst/>
              </a:rPr>
              <a:t>.</a:t>
            </a:r>
            <a:endParaRPr lang="it-IT" sz="2000" dirty="0">
              <a:solidFill>
                <a:schemeClr val="bg1"/>
              </a:solidFill>
            </a:endParaRPr>
          </a:p>
        </p:txBody>
      </p:sp>
      <p:pic>
        <p:nvPicPr>
          <p:cNvPr id="4" name="Immagine 3">
            <a:extLst>
              <a:ext uri="{FF2B5EF4-FFF2-40B4-BE49-F238E27FC236}">
                <a16:creationId xmlns:a16="http://schemas.microsoft.com/office/drawing/2014/main" xmlns="" id="{57F1DD38-872E-4E39-94CF-3A88C9B17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498" y="1947758"/>
            <a:ext cx="3596640" cy="319430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37559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23000">
              <a:srgbClr val="FFC9C2"/>
            </a:gs>
            <a:gs pos="67000">
              <a:srgbClr val="FFE6ED"/>
            </a:gs>
            <a:gs pos="37000">
              <a:srgbClr val="B3EEC5"/>
            </a:gs>
            <a:gs pos="100000">
              <a:srgbClr val="F1E8FF"/>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9285179-B735-498B-B6DA-48873BC59322}"/>
              </a:ext>
            </a:extLst>
          </p:cNvPr>
          <p:cNvSpPr>
            <a:spLocks noGrp="1"/>
          </p:cNvSpPr>
          <p:nvPr>
            <p:ph type="title"/>
          </p:nvPr>
        </p:nvSpPr>
        <p:spPr>
          <a:xfrm>
            <a:off x="838200" y="230187"/>
            <a:ext cx="10515600" cy="1325563"/>
          </a:xfrm>
        </p:spPr>
        <p:txBody>
          <a:bodyPr/>
          <a:lstStyle/>
          <a:p>
            <a:r>
              <a:rPr lang="it-IT" dirty="0">
                <a:latin typeface="Blackadder ITC" panose="04020505051007020D02" pitchFamily="82" charset="0"/>
              </a:rPr>
              <a:t> News:Aggressione omofoba a Roma</a:t>
            </a:r>
          </a:p>
        </p:txBody>
      </p:sp>
      <p:sp>
        <p:nvSpPr>
          <p:cNvPr id="3" name="Segnaposto contenuto 2">
            <a:extLst>
              <a:ext uri="{FF2B5EF4-FFF2-40B4-BE49-F238E27FC236}">
                <a16:creationId xmlns:a16="http://schemas.microsoft.com/office/drawing/2014/main" xmlns="" id="{547C82E7-ED1F-4951-9ACD-B83086ADB5AA}"/>
              </a:ext>
            </a:extLst>
          </p:cNvPr>
          <p:cNvSpPr>
            <a:spLocks noGrp="1"/>
          </p:cNvSpPr>
          <p:nvPr>
            <p:ph idx="1"/>
          </p:nvPr>
        </p:nvSpPr>
        <p:spPr>
          <a:xfrm>
            <a:off x="2694141" y="1555750"/>
            <a:ext cx="7191375" cy="3946525"/>
          </a:xfrm>
        </p:spPr>
        <p:txBody>
          <a:bodyPr>
            <a:normAutofit fontScale="70000" lnSpcReduction="20000"/>
          </a:bodyPr>
          <a:lstStyle/>
          <a:p>
            <a:pPr marL="0" indent="0">
              <a:buNone/>
            </a:pPr>
            <a:r>
              <a:rPr lang="it-IT" dirty="0"/>
              <a:t>Era il 26 febbraio 2021. "Stavamo aspettando il treno alla stazione di Valle Aurelia” racconta  Alfredo “Erano circa le 21, quando all'improvviso un ragazzo, dalla banchina opposta, inizia ad urlarci contro". Le frasi sono inequivocabili, considerando che la coppia si era appena scambiata un bacio: "Ma non vi vergognate!".  Jean Pierre risponde subito dicendo: "Vergognarci di cosa?". A quel punto l’aggressore attraversa i binari e corre loro incontro, sferrando prima uno schiaffo in piena faccia ad Alfredo e poi uno a Jean Pierre, il quale però lo affronta e viene più volte colpito con calci e pugni.  Questo è l’esempio di una coppia aggredita solo perché è omosessuale e semplicemente non si vergogna di esserlo. Proprio per episodi come questi dobbiamo batterci affinché tutti riescano a comprendere che essere omosessuali non significa essere diversi, anzi significa essere semplicemente persone che amano come gli eterosessuali e via dicendo: è assoluta normalità. </a:t>
            </a:r>
          </a:p>
        </p:txBody>
      </p:sp>
      <p:pic>
        <p:nvPicPr>
          <p:cNvPr id="4" name="Elementi multimediali online 3" title="Aggressione omofoba a Roma, picchiati per un bacio alla stazione &quot;Non vi vergognate?&quot;">
            <a:hlinkClick r:id="" action="ppaction://media"/>
            <a:extLst>
              <a:ext uri="{FF2B5EF4-FFF2-40B4-BE49-F238E27FC236}">
                <a16:creationId xmlns:a16="http://schemas.microsoft.com/office/drawing/2014/main" xmlns="" id="{0FD4C23B-F306-44A2-B99D-3092A31A5F9E}"/>
              </a:ext>
            </a:extLst>
          </p:cNvPr>
          <p:cNvPicPr>
            <a:picLocks noRot="1" noChangeAspect="1"/>
          </p:cNvPicPr>
          <p:nvPr>
            <a:videoFile r:link="rId1"/>
          </p:nvPr>
        </p:nvPicPr>
        <p:blipFill>
          <a:blip r:embed="rId3"/>
          <a:stretch>
            <a:fillRect/>
          </a:stretch>
        </p:blipFill>
        <p:spPr>
          <a:xfrm>
            <a:off x="0" y="4731820"/>
            <a:ext cx="3438525" cy="1941513"/>
          </a:xfrm>
          <a:prstGeom prst="rect">
            <a:avLst/>
          </a:prstGeom>
        </p:spPr>
      </p:pic>
      <p:sp>
        <p:nvSpPr>
          <p:cNvPr id="6" name="CasellaDiTesto 5">
            <a:extLst>
              <a:ext uri="{FF2B5EF4-FFF2-40B4-BE49-F238E27FC236}">
                <a16:creationId xmlns:a16="http://schemas.microsoft.com/office/drawing/2014/main" xmlns="" id="{5F0135B7-31FF-4B8C-B84A-2C25C32C06CF}"/>
              </a:ext>
            </a:extLst>
          </p:cNvPr>
          <p:cNvSpPr txBox="1"/>
          <p:nvPr/>
        </p:nvSpPr>
        <p:spPr>
          <a:xfrm>
            <a:off x="4183601" y="5711036"/>
            <a:ext cx="6094520" cy="369332"/>
          </a:xfrm>
          <a:prstGeom prst="rect">
            <a:avLst/>
          </a:prstGeom>
          <a:noFill/>
        </p:spPr>
        <p:txBody>
          <a:bodyPr wrap="square">
            <a:spAutoFit/>
          </a:bodyPr>
          <a:lstStyle/>
          <a:p>
            <a:r>
              <a:rPr lang="it-IT" dirty="0">
                <a:solidFill>
                  <a:srgbClr val="002060"/>
                </a:solidFill>
                <a:hlinkClick r:id="rId4">
                  <a:extLst>
                    <a:ext uri="{A12FA001-AC4F-418D-AE19-62706E023703}">
                      <ahyp:hlinkClr xmlns:ahyp="http://schemas.microsoft.com/office/drawing/2018/hyperlinkcolor" xmlns="" val="tx"/>
                    </a:ext>
                  </a:extLst>
                </a:hlinkClick>
              </a:rPr>
              <a:t>https://youtu.be/ula1NZl2xTE</a:t>
            </a:r>
            <a:endParaRPr lang="it-IT" dirty="0">
              <a:solidFill>
                <a:srgbClr val="002060"/>
              </a:solidFill>
            </a:endParaRPr>
          </a:p>
        </p:txBody>
      </p:sp>
    </p:spTree>
    <p:extLst>
      <p:ext uri="{BB962C8B-B14F-4D97-AF65-F5344CB8AC3E}">
        <p14:creationId xmlns:p14="http://schemas.microsoft.com/office/powerpoint/2010/main" val="27465884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2000"/>
                                        <p:tgtEl>
                                          <p:spTgt spid="6">
                                            <p:txEl>
                                              <p:pRg st="0" end="0"/>
                                            </p:txEl>
                                          </p:spTgt>
                                        </p:tgtEl>
                                      </p:cBhvr>
                                    </p:animEffect>
                                    <p:anim calcmode="lin" valueType="num">
                                      <p:cBhvr>
                                        <p:cTn id="37"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38"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9000">
              <a:srgbClr val="FFC9C2"/>
            </a:gs>
            <a:gs pos="70000">
              <a:srgbClr val="FFE6ED"/>
            </a:gs>
            <a:gs pos="26000">
              <a:srgbClr val="E1E9DD"/>
            </a:gs>
            <a:gs pos="96000">
              <a:srgbClr val="B3EEC5"/>
            </a:gs>
            <a:gs pos="40000">
              <a:srgbClr val="F1E8FF"/>
            </a:gs>
          </a:gsLst>
          <a:lin ang="5400000" scaled="1"/>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3F99A0BB-CA12-4631-B377-AD7F4607A99E}"/>
              </a:ext>
            </a:extLst>
          </p:cNvPr>
          <p:cNvSpPr>
            <a:spLocks noGrp="1"/>
          </p:cNvSpPr>
          <p:nvPr>
            <p:ph idx="1"/>
          </p:nvPr>
        </p:nvSpPr>
        <p:spPr>
          <a:xfrm>
            <a:off x="1077897" y="1026634"/>
            <a:ext cx="10515600" cy="4351338"/>
          </a:xfrm>
        </p:spPr>
        <p:txBody>
          <a:bodyPr>
            <a:normAutofit/>
          </a:bodyPr>
          <a:lstStyle/>
          <a:p>
            <a:pPr marL="0" indent="0">
              <a:buNone/>
            </a:pPr>
            <a:r>
              <a:rPr lang="it-IT" sz="5400" dirty="0">
                <a:latin typeface="Brush Script MT" panose="03060802040406070304" pitchFamily="66" charset="0"/>
              </a:rPr>
              <a:t>              </a:t>
            </a:r>
          </a:p>
          <a:p>
            <a:pPr marL="0" indent="0">
              <a:buNone/>
            </a:pPr>
            <a:endParaRPr lang="it-IT" sz="5400" dirty="0">
              <a:latin typeface="Brush Script MT" panose="03060802040406070304" pitchFamily="66" charset="0"/>
            </a:endParaRPr>
          </a:p>
          <a:p>
            <a:pPr marL="0" indent="0">
              <a:buNone/>
            </a:pPr>
            <a:r>
              <a:rPr lang="it-IT" sz="5400" dirty="0">
                <a:latin typeface="Brush Script MT" panose="03060802040406070304" pitchFamily="66" charset="0"/>
              </a:rPr>
              <a:t>             La diversità fisica</a:t>
            </a:r>
          </a:p>
        </p:txBody>
      </p:sp>
      <p:pic>
        <p:nvPicPr>
          <p:cNvPr id="4" name="Immagine 3">
            <a:extLst>
              <a:ext uri="{FF2B5EF4-FFF2-40B4-BE49-F238E27FC236}">
                <a16:creationId xmlns:a16="http://schemas.microsoft.com/office/drawing/2014/main" xmlns="" id="{96A88A02-5745-4685-9887-EC9241CF01B9}"/>
              </a:ext>
            </a:extLst>
          </p:cNvPr>
          <p:cNvPicPr>
            <a:picLocks noChangeAspect="1"/>
          </p:cNvPicPr>
          <p:nvPr/>
        </p:nvPicPr>
        <p:blipFill>
          <a:blip r:embed="rId2"/>
          <a:stretch>
            <a:fillRect/>
          </a:stretch>
        </p:blipFill>
        <p:spPr>
          <a:xfrm>
            <a:off x="0" y="4296790"/>
            <a:ext cx="4305670" cy="2561209"/>
          </a:xfrm>
          <a:prstGeom prst="rect">
            <a:avLst/>
          </a:prstGeom>
        </p:spPr>
      </p:pic>
      <p:pic>
        <p:nvPicPr>
          <p:cNvPr id="6" name="Immagine 5">
            <a:extLst>
              <a:ext uri="{FF2B5EF4-FFF2-40B4-BE49-F238E27FC236}">
                <a16:creationId xmlns:a16="http://schemas.microsoft.com/office/drawing/2014/main" xmlns="" id="{3DA05832-1A83-4FF5-A164-724E7A8C3F5D}"/>
              </a:ext>
            </a:extLst>
          </p:cNvPr>
          <p:cNvPicPr>
            <a:picLocks noChangeAspect="1"/>
          </p:cNvPicPr>
          <p:nvPr/>
        </p:nvPicPr>
        <p:blipFill>
          <a:blip r:embed="rId3"/>
          <a:stretch>
            <a:fillRect/>
          </a:stretch>
        </p:blipFill>
        <p:spPr>
          <a:xfrm>
            <a:off x="7501632" y="4296792"/>
            <a:ext cx="4690368" cy="2561208"/>
          </a:xfrm>
          <a:prstGeom prst="rect">
            <a:avLst/>
          </a:prstGeom>
        </p:spPr>
      </p:pic>
      <p:pic>
        <p:nvPicPr>
          <p:cNvPr id="7" name="Immagine 6">
            <a:extLst>
              <a:ext uri="{FF2B5EF4-FFF2-40B4-BE49-F238E27FC236}">
                <a16:creationId xmlns:a16="http://schemas.microsoft.com/office/drawing/2014/main" xmlns="" id="{ADA28B11-5DE6-49D8-BE54-662E254359EB}"/>
              </a:ext>
            </a:extLst>
          </p:cNvPr>
          <p:cNvPicPr>
            <a:picLocks noChangeAspect="1"/>
          </p:cNvPicPr>
          <p:nvPr/>
        </p:nvPicPr>
        <p:blipFill>
          <a:blip r:embed="rId4"/>
          <a:stretch>
            <a:fillRect/>
          </a:stretch>
        </p:blipFill>
        <p:spPr>
          <a:xfrm>
            <a:off x="0" y="7841"/>
            <a:ext cx="4237608" cy="2653871"/>
          </a:xfrm>
          <a:prstGeom prst="rect">
            <a:avLst/>
          </a:prstGeom>
        </p:spPr>
      </p:pic>
      <p:pic>
        <p:nvPicPr>
          <p:cNvPr id="10" name="Immagine 9">
            <a:extLst>
              <a:ext uri="{FF2B5EF4-FFF2-40B4-BE49-F238E27FC236}">
                <a16:creationId xmlns:a16="http://schemas.microsoft.com/office/drawing/2014/main" xmlns="" id="{CFD00434-F56E-4B73-8CA4-E69729929A41}"/>
              </a:ext>
            </a:extLst>
          </p:cNvPr>
          <p:cNvPicPr>
            <a:picLocks noChangeAspect="1"/>
          </p:cNvPicPr>
          <p:nvPr/>
        </p:nvPicPr>
        <p:blipFill>
          <a:blip r:embed="rId5"/>
          <a:stretch>
            <a:fillRect/>
          </a:stretch>
        </p:blipFill>
        <p:spPr>
          <a:xfrm>
            <a:off x="7886330" y="-1"/>
            <a:ext cx="4305670" cy="2653870"/>
          </a:xfrm>
          <a:prstGeom prst="rect">
            <a:avLst/>
          </a:prstGeom>
        </p:spPr>
      </p:pic>
    </p:spTree>
    <p:extLst>
      <p:ext uri="{BB962C8B-B14F-4D97-AF65-F5344CB8AC3E}">
        <p14:creationId xmlns:p14="http://schemas.microsoft.com/office/powerpoint/2010/main" val="245286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randombar(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heel(1)">
                                      <p:cBhvr>
                                        <p:cTn id="48" dur="2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additive="base">
                                        <p:cTn id="58" dur="500" fill="hold"/>
                                        <p:tgtEl>
                                          <p:spTgt spid="4"/>
                                        </p:tgtEl>
                                        <p:attrNameLst>
                                          <p:attrName>ppt_x</p:attrName>
                                        </p:attrNameLst>
                                      </p:cBhvr>
                                      <p:tavLst>
                                        <p:tav tm="0">
                                          <p:val>
                                            <p:strVal val="#ppt_x"/>
                                          </p:val>
                                        </p:tav>
                                        <p:tav tm="100000">
                                          <p:val>
                                            <p:strVal val="#ppt_x"/>
                                          </p:val>
                                        </p:tav>
                                      </p:tavLst>
                                    </p:anim>
                                    <p:anim calcmode="lin" valueType="num">
                                      <p:cBhvr additive="base">
                                        <p:cTn id="5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9000">
              <a:srgbClr val="FFC9C2"/>
            </a:gs>
            <a:gs pos="70000">
              <a:srgbClr val="FFE6ED"/>
            </a:gs>
            <a:gs pos="26000">
              <a:srgbClr val="E1E9DD"/>
            </a:gs>
            <a:gs pos="96000">
              <a:srgbClr val="B3EEC5"/>
            </a:gs>
            <a:gs pos="40000">
              <a:srgbClr val="F1E8FF"/>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835865C-27A9-4338-A299-A785ADEFA9D6}"/>
              </a:ext>
            </a:extLst>
          </p:cNvPr>
          <p:cNvSpPr>
            <a:spLocks noGrp="1"/>
          </p:cNvSpPr>
          <p:nvPr>
            <p:ph type="title"/>
          </p:nvPr>
        </p:nvSpPr>
        <p:spPr/>
        <p:txBody>
          <a:bodyPr/>
          <a:lstStyle/>
          <a:p>
            <a:r>
              <a:rPr lang="it-IT" dirty="0">
                <a:latin typeface="Brush Script MT" panose="03060802040406070304" pitchFamily="66" charset="0"/>
              </a:rPr>
              <a:t>Cos’è?</a:t>
            </a:r>
          </a:p>
        </p:txBody>
      </p:sp>
      <p:sp>
        <p:nvSpPr>
          <p:cNvPr id="3" name="Segnaposto contenuto 2">
            <a:extLst>
              <a:ext uri="{FF2B5EF4-FFF2-40B4-BE49-F238E27FC236}">
                <a16:creationId xmlns:a16="http://schemas.microsoft.com/office/drawing/2014/main" xmlns="" id="{E29173EF-2A9B-497D-A0FF-2B1B77620777}"/>
              </a:ext>
            </a:extLst>
          </p:cNvPr>
          <p:cNvSpPr>
            <a:spLocks noGrp="1"/>
          </p:cNvSpPr>
          <p:nvPr>
            <p:ph idx="1"/>
          </p:nvPr>
        </p:nvSpPr>
        <p:spPr>
          <a:xfrm>
            <a:off x="2667000" y="2319981"/>
            <a:ext cx="8388657" cy="4351338"/>
          </a:xfrm>
        </p:spPr>
        <p:txBody>
          <a:bodyPr>
            <a:normAutofit fontScale="70000" lnSpcReduction="20000"/>
          </a:bodyPr>
          <a:lstStyle/>
          <a:p>
            <a:pPr marL="0" indent="0">
              <a:buNone/>
            </a:pPr>
            <a:r>
              <a:rPr lang="it-IT" dirty="0"/>
              <a:t>La disabilità è la condizione di chi, in seguito a una o più menomazioni, ha una ridotta capacità d'interazione con l'ambiente sociale, pertanto è meno autonomo nello svolgere le attività quotidiane e nel partecipare alla vita sociale. Spesso coloro che hanno questi handicap sono emarginati perché non sono considerati una ricchezza anzi sono ritenuti inferiori sia nella vita sociale e anche nel lavoro, anche se la Dichiarazione dei Diritti dell’Uomo (Art.3) e del Cittadino dice che tutti gli uomini sono uguali, cioè hanno tutti gli stessi diritti, perché tutti abbiamo una qualità che ci rende unici. Tutte noi pensiamo che la diversità sia un punto di forza per moltissime persone, ma purtroppo non tutti la pensano così. Ci troviamo nel ventunesimo secolo e ancora ci sono esseri umani, se così possiamo definirli, che trattano gli individui affetti da disabilità come delle persone che provengono chissà da quale altro pianeta, in realtà non sanno che essi sono in grado di fare e svolgere le attività esattamente come noi, qualche volta anche meglio! Quindi smettiamola con questi stupidi pregiudizi che non fanno altro che far soffrire ulteriormente le persone. Infondo il mondo è bello perché abitato da persone l'una diversa dall'altra, sarebbe noioso vivere in un mondo di cloni!</a:t>
            </a:r>
          </a:p>
        </p:txBody>
      </p:sp>
      <p:pic>
        <p:nvPicPr>
          <p:cNvPr id="4" name="Immagine 3">
            <a:extLst>
              <a:ext uri="{FF2B5EF4-FFF2-40B4-BE49-F238E27FC236}">
                <a16:creationId xmlns:a16="http://schemas.microsoft.com/office/drawing/2014/main" xmlns="" id="{3D28886A-42D7-4263-81E4-71300698CCDF}"/>
              </a:ext>
            </a:extLst>
          </p:cNvPr>
          <p:cNvPicPr>
            <a:picLocks noChangeAspect="1"/>
          </p:cNvPicPr>
          <p:nvPr/>
        </p:nvPicPr>
        <p:blipFill>
          <a:blip r:embed="rId2"/>
          <a:stretch>
            <a:fillRect/>
          </a:stretch>
        </p:blipFill>
        <p:spPr>
          <a:xfrm>
            <a:off x="2263805" y="584349"/>
            <a:ext cx="1251473" cy="887114"/>
          </a:xfrm>
          <a:prstGeom prst="rect">
            <a:avLst/>
          </a:prstGeom>
        </p:spPr>
      </p:pic>
      <p:pic>
        <p:nvPicPr>
          <p:cNvPr id="5" name="Immagine 4">
            <a:extLst>
              <a:ext uri="{FF2B5EF4-FFF2-40B4-BE49-F238E27FC236}">
                <a16:creationId xmlns:a16="http://schemas.microsoft.com/office/drawing/2014/main" xmlns="" id="{9DBEDC1B-8B0B-4955-B0FF-8232A44F17A5}"/>
              </a:ext>
            </a:extLst>
          </p:cNvPr>
          <p:cNvPicPr>
            <a:picLocks noChangeAspect="1"/>
          </p:cNvPicPr>
          <p:nvPr/>
        </p:nvPicPr>
        <p:blipFill>
          <a:blip r:embed="rId3"/>
          <a:stretch>
            <a:fillRect/>
          </a:stretch>
        </p:blipFill>
        <p:spPr>
          <a:xfrm>
            <a:off x="0" y="4785896"/>
            <a:ext cx="2667000" cy="2143125"/>
          </a:xfrm>
          <a:prstGeom prst="rect">
            <a:avLst/>
          </a:prstGeom>
        </p:spPr>
      </p:pic>
      <p:pic>
        <p:nvPicPr>
          <p:cNvPr id="6" name="Immagine 5">
            <a:extLst>
              <a:ext uri="{FF2B5EF4-FFF2-40B4-BE49-F238E27FC236}">
                <a16:creationId xmlns:a16="http://schemas.microsoft.com/office/drawing/2014/main" xmlns="" id="{580E5CE1-C35E-48E4-955A-6991BFFEEC04}"/>
              </a:ext>
            </a:extLst>
          </p:cNvPr>
          <p:cNvPicPr>
            <a:picLocks noChangeAspect="1"/>
          </p:cNvPicPr>
          <p:nvPr/>
        </p:nvPicPr>
        <p:blipFill>
          <a:blip r:embed="rId4"/>
          <a:stretch>
            <a:fillRect/>
          </a:stretch>
        </p:blipFill>
        <p:spPr>
          <a:xfrm>
            <a:off x="9525000" y="0"/>
            <a:ext cx="2667000" cy="2192476"/>
          </a:xfrm>
          <a:prstGeom prst="rect">
            <a:avLst/>
          </a:prstGeom>
        </p:spPr>
      </p:pic>
    </p:spTree>
    <p:extLst>
      <p:ext uri="{BB962C8B-B14F-4D97-AF65-F5344CB8AC3E}">
        <p14:creationId xmlns:p14="http://schemas.microsoft.com/office/powerpoint/2010/main" val="3352906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plus(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9000">
              <a:srgbClr val="FFC9C2"/>
            </a:gs>
            <a:gs pos="70000">
              <a:srgbClr val="FFE6ED"/>
            </a:gs>
            <a:gs pos="26000">
              <a:srgbClr val="E1E9DD"/>
            </a:gs>
            <a:gs pos="96000">
              <a:srgbClr val="B3EEC5"/>
            </a:gs>
            <a:gs pos="40000">
              <a:srgbClr val="F1E8FF"/>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E7305A6-5223-48D7-A106-02F88B807AA6}"/>
              </a:ext>
            </a:extLst>
          </p:cNvPr>
          <p:cNvSpPr>
            <a:spLocks noGrp="1"/>
          </p:cNvSpPr>
          <p:nvPr>
            <p:ph type="title"/>
          </p:nvPr>
        </p:nvSpPr>
        <p:spPr>
          <a:xfrm>
            <a:off x="4819036" y="2766218"/>
            <a:ext cx="10515600" cy="1325563"/>
          </a:xfrm>
        </p:spPr>
        <p:txBody>
          <a:bodyPr>
            <a:normAutofit/>
          </a:bodyPr>
          <a:lstStyle/>
          <a:p>
            <a:r>
              <a:rPr lang="it-IT" sz="6600" dirty="0">
                <a:latin typeface="Brush Script MT7"/>
              </a:rPr>
              <a:t>Citazioni</a:t>
            </a:r>
          </a:p>
        </p:txBody>
      </p:sp>
      <p:pic>
        <p:nvPicPr>
          <p:cNvPr id="4" name="Immagine 3">
            <a:extLst>
              <a:ext uri="{FF2B5EF4-FFF2-40B4-BE49-F238E27FC236}">
                <a16:creationId xmlns:a16="http://schemas.microsoft.com/office/drawing/2014/main" xmlns="" id="{1158C843-6E3D-4256-8E38-75E8FA79209B}"/>
              </a:ext>
            </a:extLst>
          </p:cNvPr>
          <p:cNvPicPr>
            <a:picLocks noChangeAspect="1"/>
          </p:cNvPicPr>
          <p:nvPr/>
        </p:nvPicPr>
        <p:blipFill>
          <a:blip r:embed="rId2"/>
          <a:stretch>
            <a:fillRect/>
          </a:stretch>
        </p:blipFill>
        <p:spPr>
          <a:xfrm>
            <a:off x="0" y="-1"/>
            <a:ext cx="4407408" cy="3011685"/>
          </a:xfrm>
          <a:prstGeom prst="rect">
            <a:avLst/>
          </a:prstGeom>
        </p:spPr>
      </p:pic>
      <p:pic>
        <p:nvPicPr>
          <p:cNvPr id="5" name="Immagine 4">
            <a:extLst>
              <a:ext uri="{FF2B5EF4-FFF2-40B4-BE49-F238E27FC236}">
                <a16:creationId xmlns:a16="http://schemas.microsoft.com/office/drawing/2014/main" xmlns="" id="{D3B92748-5EC8-438B-A9B2-CEAB3A5B36B5}"/>
              </a:ext>
            </a:extLst>
          </p:cNvPr>
          <p:cNvPicPr>
            <a:picLocks noChangeAspect="1"/>
          </p:cNvPicPr>
          <p:nvPr/>
        </p:nvPicPr>
        <p:blipFill>
          <a:blip r:embed="rId3"/>
          <a:stretch>
            <a:fillRect/>
          </a:stretch>
        </p:blipFill>
        <p:spPr>
          <a:xfrm>
            <a:off x="0" y="3846316"/>
            <a:ext cx="4535424" cy="3011685"/>
          </a:xfrm>
          <a:prstGeom prst="rect">
            <a:avLst/>
          </a:prstGeom>
        </p:spPr>
      </p:pic>
      <p:pic>
        <p:nvPicPr>
          <p:cNvPr id="6" name="Immagine 5">
            <a:extLst>
              <a:ext uri="{FF2B5EF4-FFF2-40B4-BE49-F238E27FC236}">
                <a16:creationId xmlns:a16="http://schemas.microsoft.com/office/drawing/2014/main" xmlns="" id="{5752D41D-486D-4ADE-BD3F-D419CE76995F}"/>
              </a:ext>
            </a:extLst>
          </p:cNvPr>
          <p:cNvPicPr>
            <a:picLocks noChangeAspect="1"/>
          </p:cNvPicPr>
          <p:nvPr/>
        </p:nvPicPr>
        <p:blipFill>
          <a:blip r:embed="rId4"/>
          <a:stretch>
            <a:fillRect/>
          </a:stretch>
        </p:blipFill>
        <p:spPr>
          <a:xfrm>
            <a:off x="7900416" y="3846316"/>
            <a:ext cx="4291584" cy="3011685"/>
          </a:xfrm>
          <a:prstGeom prst="rect">
            <a:avLst/>
          </a:prstGeom>
        </p:spPr>
      </p:pic>
      <p:pic>
        <p:nvPicPr>
          <p:cNvPr id="7" name="Immagine 6">
            <a:extLst>
              <a:ext uri="{FF2B5EF4-FFF2-40B4-BE49-F238E27FC236}">
                <a16:creationId xmlns:a16="http://schemas.microsoft.com/office/drawing/2014/main" xmlns="" id="{E1EF4C2D-1221-4864-B6B8-2A368F90A4D4}"/>
              </a:ext>
            </a:extLst>
          </p:cNvPr>
          <p:cNvPicPr>
            <a:picLocks noChangeAspect="1"/>
          </p:cNvPicPr>
          <p:nvPr/>
        </p:nvPicPr>
        <p:blipFill>
          <a:blip r:embed="rId5"/>
          <a:stretch>
            <a:fillRect/>
          </a:stretch>
        </p:blipFill>
        <p:spPr>
          <a:xfrm>
            <a:off x="7656576" y="-2"/>
            <a:ext cx="4535424" cy="3011684"/>
          </a:xfrm>
          <a:prstGeom prst="rect">
            <a:avLst/>
          </a:prstGeom>
        </p:spPr>
      </p:pic>
    </p:spTree>
    <p:extLst>
      <p:ext uri="{BB962C8B-B14F-4D97-AF65-F5344CB8AC3E}">
        <p14:creationId xmlns:p14="http://schemas.microsoft.com/office/powerpoint/2010/main" val="9617546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chemeClr val="bg2">
                <a:lumMod val="75000"/>
              </a:schemeClr>
            </a:gs>
            <a:gs pos="25000">
              <a:schemeClr val="accent4">
                <a:lumMod val="40000"/>
                <a:lumOff val="60000"/>
              </a:schemeClr>
            </a:gs>
            <a:gs pos="96000">
              <a:schemeClr val="bg2">
                <a:lumMod val="75000"/>
              </a:schemeClr>
            </a:gs>
            <a:gs pos="3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1319AB3F-FCD2-432E-8962-0411368A160D}"/>
              </a:ext>
            </a:extLst>
          </p:cNvPr>
          <p:cNvSpPr>
            <a:spLocks noGrp="1"/>
          </p:cNvSpPr>
          <p:nvPr>
            <p:ph idx="1"/>
          </p:nvPr>
        </p:nvSpPr>
        <p:spPr>
          <a:xfrm>
            <a:off x="685798" y="1408112"/>
            <a:ext cx="10515600" cy="4351338"/>
          </a:xfrm>
        </p:spPr>
        <p:txBody>
          <a:bodyPr/>
          <a:lstStyle/>
          <a:p>
            <a:pPr marL="0" indent="0">
              <a:buNone/>
            </a:pPr>
            <a:r>
              <a:rPr lang="it-IT" dirty="0">
                <a:latin typeface="Bahnschrift Light Condensed" panose="020B0502040204020203" pitchFamily="34" charset="0"/>
              </a:rPr>
              <a:t>                                                                </a:t>
            </a:r>
          </a:p>
          <a:p>
            <a:pPr marL="0" indent="0">
              <a:buNone/>
            </a:pPr>
            <a:endParaRPr lang="it-IT" dirty="0">
              <a:latin typeface="Bahnschrift Light Condensed" panose="020B0502040204020203" pitchFamily="34" charset="0"/>
            </a:endParaRPr>
          </a:p>
          <a:p>
            <a:pPr marL="0" indent="0">
              <a:buNone/>
            </a:pPr>
            <a:endParaRPr lang="it-IT" dirty="0">
              <a:latin typeface="Bahnschrift Light Condensed" panose="020B0502040204020203" pitchFamily="34" charset="0"/>
            </a:endParaRPr>
          </a:p>
          <a:p>
            <a:pPr marL="0" indent="0">
              <a:buNone/>
            </a:pPr>
            <a:r>
              <a:rPr lang="it-IT" sz="5400" dirty="0">
                <a:latin typeface="Bahnschrift Light Condensed" panose="020B0502040204020203" pitchFamily="34" charset="0"/>
              </a:rPr>
              <a:t>                            Il  razzismo </a:t>
            </a:r>
          </a:p>
        </p:txBody>
      </p:sp>
      <p:pic>
        <p:nvPicPr>
          <p:cNvPr id="4" name="Immagine 3">
            <a:extLst>
              <a:ext uri="{FF2B5EF4-FFF2-40B4-BE49-F238E27FC236}">
                <a16:creationId xmlns:a16="http://schemas.microsoft.com/office/drawing/2014/main" xmlns="" id="{412999F8-00D5-4F55-A7F5-7331CED2C0E0}"/>
              </a:ext>
            </a:extLst>
          </p:cNvPr>
          <p:cNvPicPr>
            <a:picLocks noChangeAspect="1"/>
          </p:cNvPicPr>
          <p:nvPr/>
        </p:nvPicPr>
        <p:blipFill>
          <a:blip r:embed="rId2"/>
          <a:stretch>
            <a:fillRect/>
          </a:stretch>
        </p:blipFill>
        <p:spPr>
          <a:xfrm>
            <a:off x="1" y="0"/>
            <a:ext cx="3733799" cy="2257425"/>
          </a:xfrm>
          <a:prstGeom prst="rect">
            <a:avLst/>
          </a:prstGeom>
        </p:spPr>
      </p:pic>
      <p:pic>
        <p:nvPicPr>
          <p:cNvPr id="5" name="Immagine 4">
            <a:extLst>
              <a:ext uri="{FF2B5EF4-FFF2-40B4-BE49-F238E27FC236}">
                <a16:creationId xmlns:a16="http://schemas.microsoft.com/office/drawing/2014/main" xmlns="" id="{6BDF10DC-A70F-4A2A-95D4-40664772458D}"/>
              </a:ext>
            </a:extLst>
          </p:cNvPr>
          <p:cNvPicPr>
            <a:picLocks noChangeAspect="1"/>
          </p:cNvPicPr>
          <p:nvPr/>
        </p:nvPicPr>
        <p:blipFill>
          <a:blip r:embed="rId3"/>
          <a:stretch>
            <a:fillRect/>
          </a:stretch>
        </p:blipFill>
        <p:spPr>
          <a:xfrm>
            <a:off x="8381999" y="-12700"/>
            <a:ext cx="3810000" cy="2257425"/>
          </a:xfrm>
          <a:prstGeom prst="rect">
            <a:avLst/>
          </a:prstGeom>
        </p:spPr>
      </p:pic>
      <p:pic>
        <p:nvPicPr>
          <p:cNvPr id="6" name="Immagine 5">
            <a:extLst>
              <a:ext uri="{FF2B5EF4-FFF2-40B4-BE49-F238E27FC236}">
                <a16:creationId xmlns:a16="http://schemas.microsoft.com/office/drawing/2014/main" xmlns="" id="{AFDD1131-04C5-447D-86C4-9BE03473F29B}"/>
              </a:ext>
            </a:extLst>
          </p:cNvPr>
          <p:cNvPicPr>
            <a:picLocks noChangeAspect="1"/>
          </p:cNvPicPr>
          <p:nvPr/>
        </p:nvPicPr>
        <p:blipFill>
          <a:blip r:embed="rId4"/>
          <a:stretch>
            <a:fillRect/>
          </a:stretch>
        </p:blipFill>
        <p:spPr>
          <a:xfrm>
            <a:off x="1" y="4448175"/>
            <a:ext cx="4162423" cy="2439987"/>
          </a:xfrm>
          <a:prstGeom prst="rect">
            <a:avLst/>
          </a:prstGeom>
        </p:spPr>
      </p:pic>
      <p:pic>
        <p:nvPicPr>
          <p:cNvPr id="7" name="Immagine 6">
            <a:extLst>
              <a:ext uri="{FF2B5EF4-FFF2-40B4-BE49-F238E27FC236}">
                <a16:creationId xmlns:a16="http://schemas.microsoft.com/office/drawing/2014/main" xmlns="" id="{EAE7692E-FC74-4EC0-A837-EBB59BF47153}"/>
              </a:ext>
            </a:extLst>
          </p:cNvPr>
          <p:cNvPicPr>
            <a:picLocks noChangeAspect="1"/>
          </p:cNvPicPr>
          <p:nvPr/>
        </p:nvPicPr>
        <p:blipFill>
          <a:blip r:embed="rId5"/>
          <a:stretch>
            <a:fillRect/>
          </a:stretch>
        </p:blipFill>
        <p:spPr>
          <a:xfrm>
            <a:off x="8153397" y="4448175"/>
            <a:ext cx="4038602" cy="2457451"/>
          </a:xfrm>
          <a:prstGeom prst="rect">
            <a:avLst/>
          </a:prstGeom>
        </p:spPr>
      </p:pic>
    </p:spTree>
    <p:extLst>
      <p:ext uri="{BB962C8B-B14F-4D97-AF65-F5344CB8AC3E}">
        <p14:creationId xmlns:p14="http://schemas.microsoft.com/office/powerpoint/2010/main" val="5570821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80">
                                          <p:stCondLst>
                                            <p:cond delay="0"/>
                                          </p:stCondLst>
                                        </p:cTn>
                                        <p:tgtEl>
                                          <p:spTgt spid="3">
                                            <p:txEl>
                                              <p:pRg st="3" end="3"/>
                                            </p:txEl>
                                          </p:spTgt>
                                        </p:tgtEl>
                                      </p:cBhvr>
                                    </p:animEffect>
                                    <p:anim calcmode="lin" valueType="num">
                                      <p:cBhvr>
                                        <p:cTn id="3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3" end="3"/>
                                            </p:txEl>
                                          </p:spTgt>
                                        </p:tgtEl>
                                      </p:cBhvr>
                                      <p:to x="100000" y="60000"/>
                                    </p:animScale>
                                    <p:animScale>
                                      <p:cBhvr>
                                        <p:cTn id="36" dur="166" decel="50000">
                                          <p:stCondLst>
                                            <p:cond delay="676"/>
                                          </p:stCondLst>
                                        </p:cTn>
                                        <p:tgtEl>
                                          <p:spTgt spid="3">
                                            <p:txEl>
                                              <p:pRg st="3" end="3"/>
                                            </p:txEl>
                                          </p:spTgt>
                                        </p:tgtEl>
                                      </p:cBhvr>
                                      <p:to x="100000" y="100000"/>
                                    </p:animScale>
                                    <p:animScale>
                                      <p:cBhvr>
                                        <p:cTn id="37" dur="26">
                                          <p:stCondLst>
                                            <p:cond delay="1312"/>
                                          </p:stCondLst>
                                        </p:cTn>
                                        <p:tgtEl>
                                          <p:spTgt spid="3">
                                            <p:txEl>
                                              <p:pRg st="3" end="3"/>
                                            </p:txEl>
                                          </p:spTgt>
                                        </p:tgtEl>
                                      </p:cBhvr>
                                      <p:to x="100000" y="80000"/>
                                    </p:animScale>
                                    <p:animScale>
                                      <p:cBhvr>
                                        <p:cTn id="38" dur="166" decel="50000">
                                          <p:stCondLst>
                                            <p:cond delay="1338"/>
                                          </p:stCondLst>
                                        </p:cTn>
                                        <p:tgtEl>
                                          <p:spTgt spid="3">
                                            <p:txEl>
                                              <p:pRg st="3" end="3"/>
                                            </p:txEl>
                                          </p:spTgt>
                                        </p:tgtEl>
                                      </p:cBhvr>
                                      <p:to x="100000" y="100000"/>
                                    </p:animScale>
                                    <p:animScale>
                                      <p:cBhvr>
                                        <p:cTn id="39" dur="26">
                                          <p:stCondLst>
                                            <p:cond delay="1642"/>
                                          </p:stCondLst>
                                        </p:cTn>
                                        <p:tgtEl>
                                          <p:spTgt spid="3">
                                            <p:txEl>
                                              <p:pRg st="3" end="3"/>
                                            </p:txEl>
                                          </p:spTgt>
                                        </p:tgtEl>
                                      </p:cBhvr>
                                      <p:to x="100000" y="90000"/>
                                    </p:animScale>
                                    <p:animScale>
                                      <p:cBhvr>
                                        <p:cTn id="40" dur="166" decel="50000">
                                          <p:stCondLst>
                                            <p:cond delay="1668"/>
                                          </p:stCondLst>
                                        </p:cTn>
                                        <p:tgtEl>
                                          <p:spTgt spid="3">
                                            <p:txEl>
                                              <p:pRg st="3" end="3"/>
                                            </p:txEl>
                                          </p:spTgt>
                                        </p:tgtEl>
                                      </p:cBhvr>
                                      <p:to x="100000" y="100000"/>
                                    </p:animScale>
                                    <p:animScale>
                                      <p:cBhvr>
                                        <p:cTn id="41" dur="26">
                                          <p:stCondLst>
                                            <p:cond delay="1808"/>
                                          </p:stCondLst>
                                        </p:cTn>
                                        <p:tgtEl>
                                          <p:spTgt spid="3">
                                            <p:txEl>
                                              <p:pRg st="3" end="3"/>
                                            </p:txEl>
                                          </p:spTgt>
                                        </p:tgtEl>
                                      </p:cBhvr>
                                      <p:to x="100000" y="95000"/>
                                    </p:animScale>
                                    <p:animScale>
                                      <p:cBhvr>
                                        <p:cTn id="42"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chemeClr val="bg2">
                <a:lumMod val="75000"/>
              </a:schemeClr>
            </a:gs>
            <a:gs pos="25000">
              <a:schemeClr val="accent4">
                <a:lumMod val="40000"/>
                <a:lumOff val="60000"/>
              </a:schemeClr>
            </a:gs>
            <a:gs pos="96000">
              <a:schemeClr val="bg2">
                <a:lumMod val="75000"/>
              </a:schemeClr>
            </a:gs>
            <a:gs pos="3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4B3F6D9-A5A9-48EC-8006-18A23E6FB685}"/>
              </a:ext>
            </a:extLst>
          </p:cNvPr>
          <p:cNvSpPr>
            <a:spLocks noGrp="1"/>
          </p:cNvSpPr>
          <p:nvPr>
            <p:ph type="title"/>
          </p:nvPr>
        </p:nvSpPr>
        <p:spPr>
          <a:xfrm>
            <a:off x="722791" y="551198"/>
            <a:ext cx="10515600" cy="1325563"/>
          </a:xfrm>
        </p:spPr>
        <p:txBody>
          <a:bodyPr>
            <a:normAutofit/>
          </a:bodyPr>
          <a:lstStyle/>
          <a:p>
            <a:r>
              <a:rPr lang="it-IT" sz="6000" dirty="0">
                <a:latin typeface="Bahnschrift Light Condensed" panose="020B0502040204020203" pitchFamily="34" charset="0"/>
              </a:rPr>
              <a:t>Cos’è?</a:t>
            </a:r>
          </a:p>
        </p:txBody>
      </p:sp>
      <p:sp>
        <p:nvSpPr>
          <p:cNvPr id="3" name="Segnaposto contenuto 2">
            <a:extLst>
              <a:ext uri="{FF2B5EF4-FFF2-40B4-BE49-F238E27FC236}">
                <a16:creationId xmlns:a16="http://schemas.microsoft.com/office/drawing/2014/main" xmlns="" id="{A7F6A112-3ED4-4959-A657-A420E4152AD7}"/>
              </a:ext>
            </a:extLst>
          </p:cNvPr>
          <p:cNvSpPr>
            <a:spLocks noGrp="1"/>
          </p:cNvSpPr>
          <p:nvPr>
            <p:ph idx="1"/>
          </p:nvPr>
        </p:nvSpPr>
        <p:spPr>
          <a:xfrm>
            <a:off x="2823099" y="2617010"/>
            <a:ext cx="8441925" cy="4351338"/>
          </a:xfrm>
        </p:spPr>
        <p:txBody>
          <a:bodyPr>
            <a:normAutofit/>
          </a:bodyPr>
          <a:lstStyle/>
          <a:p>
            <a:pPr marL="0" indent="0">
              <a:buNone/>
            </a:pPr>
            <a:r>
              <a:rPr lang="it-IT" sz="2400" dirty="0"/>
              <a:t>Il termine «razzismo» designa un’ideologia che, fondata su una suddivisione degli esseri umani in gruppi supposti naturali (le cosiddette «razze») in base all’appartenenza etnica, nazionale o religiosa e le peculiarità culturali, giustifica la supremazia di uno sugli altri. La xenofobia è un atteggiamento fondato su pregiudizi e stereotipi che associa sentimenti negativi a tutto ciò che viene ritenuto straniero.  La costruzione di immagini di presunti «stranieri» o «altri» non ha ragioni antropologiche, ma socioculturali. In altre parole, non è data per natura e può essere modificata. </a:t>
            </a:r>
          </a:p>
        </p:txBody>
      </p:sp>
      <p:pic>
        <p:nvPicPr>
          <p:cNvPr id="4" name="Immagine 3">
            <a:extLst>
              <a:ext uri="{FF2B5EF4-FFF2-40B4-BE49-F238E27FC236}">
                <a16:creationId xmlns:a16="http://schemas.microsoft.com/office/drawing/2014/main" xmlns="" id="{FAC2D64F-423F-4E72-8E6E-DEB7FA9A0D51}"/>
              </a:ext>
            </a:extLst>
          </p:cNvPr>
          <p:cNvPicPr>
            <a:picLocks noChangeAspect="1"/>
          </p:cNvPicPr>
          <p:nvPr/>
        </p:nvPicPr>
        <p:blipFill>
          <a:blip r:embed="rId2"/>
          <a:stretch>
            <a:fillRect/>
          </a:stretch>
        </p:blipFill>
        <p:spPr>
          <a:xfrm>
            <a:off x="0" y="4529091"/>
            <a:ext cx="2823099" cy="2328909"/>
          </a:xfrm>
          <a:prstGeom prst="rect">
            <a:avLst/>
          </a:prstGeom>
        </p:spPr>
      </p:pic>
      <p:pic>
        <p:nvPicPr>
          <p:cNvPr id="7" name="Immagine 6">
            <a:extLst>
              <a:ext uri="{FF2B5EF4-FFF2-40B4-BE49-F238E27FC236}">
                <a16:creationId xmlns:a16="http://schemas.microsoft.com/office/drawing/2014/main" xmlns="" id="{FC63E776-6F25-4107-AB8E-1EA2022E5A63}"/>
              </a:ext>
            </a:extLst>
          </p:cNvPr>
          <p:cNvPicPr>
            <a:picLocks noChangeAspect="1"/>
          </p:cNvPicPr>
          <p:nvPr/>
        </p:nvPicPr>
        <p:blipFill>
          <a:blip r:embed="rId3"/>
          <a:stretch>
            <a:fillRect/>
          </a:stretch>
        </p:blipFill>
        <p:spPr>
          <a:xfrm>
            <a:off x="9368901" y="0"/>
            <a:ext cx="2823099" cy="2328909"/>
          </a:xfrm>
          <a:prstGeom prst="rect">
            <a:avLst/>
          </a:prstGeom>
        </p:spPr>
      </p:pic>
    </p:spTree>
    <p:extLst>
      <p:ext uri="{BB962C8B-B14F-4D97-AF65-F5344CB8AC3E}">
        <p14:creationId xmlns:p14="http://schemas.microsoft.com/office/powerpoint/2010/main" val="2220480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chemeClr val="bg2">
                <a:lumMod val="75000"/>
              </a:schemeClr>
            </a:gs>
            <a:gs pos="25000">
              <a:schemeClr val="accent4">
                <a:lumMod val="40000"/>
                <a:lumOff val="60000"/>
              </a:schemeClr>
            </a:gs>
            <a:gs pos="96000">
              <a:schemeClr val="bg2">
                <a:lumMod val="75000"/>
              </a:schemeClr>
            </a:gs>
            <a:gs pos="3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A780A52-0164-43CE-8DA5-0206C4438786}"/>
              </a:ext>
            </a:extLst>
          </p:cNvPr>
          <p:cNvSpPr>
            <a:spLocks noGrp="1"/>
          </p:cNvSpPr>
          <p:nvPr>
            <p:ph type="title"/>
          </p:nvPr>
        </p:nvSpPr>
        <p:spPr>
          <a:xfrm>
            <a:off x="838200" y="374003"/>
            <a:ext cx="10515600" cy="1325563"/>
          </a:xfrm>
        </p:spPr>
        <p:txBody>
          <a:bodyPr/>
          <a:lstStyle/>
          <a:p>
            <a:r>
              <a:rPr lang="it-IT" dirty="0">
                <a:latin typeface="Bahnschrift Light Condensedù"/>
              </a:rPr>
              <a:t>George Floyd</a:t>
            </a:r>
          </a:p>
        </p:txBody>
      </p:sp>
      <p:sp>
        <p:nvSpPr>
          <p:cNvPr id="3" name="Segnaposto contenuto 2">
            <a:extLst>
              <a:ext uri="{FF2B5EF4-FFF2-40B4-BE49-F238E27FC236}">
                <a16:creationId xmlns:a16="http://schemas.microsoft.com/office/drawing/2014/main" xmlns="" id="{246E207E-1668-4DFD-81F6-A353F5DCAA07}"/>
              </a:ext>
            </a:extLst>
          </p:cNvPr>
          <p:cNvSpPr>
            <a:spLocks noGrp="1"/>
          </p:cNvSpPr>
          <p:nvPr>
            <p:ph idx="1"/>
          </p:nvPr>
        </p:nvSpPr>
        <p:spPr>
          <a:xfrm>
            <a:off x="4206167" y="2549248"/>
            <a:ext cx="7147633" cy="4351338"/>
          </a:xfrm>
        </p:spPr>
        <p:txBody>
          <a:bodyPr>
            <a:normAutofit fontScale="92500" lnSpcReduction="20000"/>
          </a:bodyPr>
          <a:lstStyle/>
          <a:p>
            <a:pPr marL="0" indent="0">
              <a:buNone/>
            </a:pPr>
            <a:r>
              <a:rPr lang="it-IT" sz="2000" dirty="0"/>
              <a:t>Il razzismo contro i neri è riferito specificamente al colore della pelle e a caratteristiche fisionomiche. Al contrario delle caratteristiche cui sono riferiti gli atteggiamenti e i comportamenti razzisti fondati sulla (presunta) religione o cultura di altre persone, le caratteristiche che scatenano il razzismo contro i neri sono visibili e immutabili. Sono decisivi soltanto caratteristiche esteriori o il colore della pelle. Questa forma di razzismo non può dunque essere combattuta con provvedimenti d’integrazione, ma soltanto con misure per l’eliminazione di comportamenti e atteggiamenti </a:t>
            </a:r>
            <a:r>
              <a:rPr lang="it-IT" sz="2000" dirty="0" err="1"/>
              <a:t>discriminatori.Il</a:t>
            </a:r>
            <a:r>
              <a:rPr lang="it-IT" sz="2000" dirty="0"/>
              <a:t> caso di George Floyd che ha dato il via al “Black </a:t>
            </a:r>
            <a:r>
              <a:rPr lang="it-IT" sz="2000" dirty="0" err="1"/>
              <a:t>lives</a:t>
            </a:r>
            <a:r>
              <a:rPr lang="it-IT" sz="2000" dirty="0"/>
              <a:t> </a:t>
            </a:r>
            <a:r>
              <a:rPr lang="it-IT" sz="2000" dirty="0" err="1"/>
              <a:t>matter</a:t>
            </a:r>
            <a:r>
              <a:rPr lang="it-IT" sz="2000" dirty="0"/>
              <a:t>” Poco meno di un anno fa abbiamo assistito ad un importantissimo caso: L’uccisione di George Floyd negli USA, quest’ultimo era un uomo nero di 46 anni, che nella giornata del 25 maggio 2020, giorno della sua morte,   ha tentato di vendere una banconota contraffatta, così la polizia invece di portarlo in caserma come giustizia ordina, ha fatto un atto chiaramente illegale: lo ha steso in terra, bloccandolo sotto una macchina con braccia e arti inferiori ben fermi, e lo ha strangolato con una gamba…una morte lunga e dolorosa, chiaramente un atto di razzismo, che ha scatenato una rivolta negli USA, dando inizio al motto, urlato a squarcia gola in tutto il mondo: “Black </a:t>
            </a:r>
            <a:r>
              <a:rPr lang="it-IT" sz="2000" dirty="0" err="1"/>
              <a:t>lives</a:t>
            </a:r>
            <a:r>
              <a:rPr lang="it-IT" sz="2000" dirty="0"/>
              <a:t> </a:t>
            </a:r>
            <a:r>
              <a:rPr lang="it-IT" sz="2000" dirty="0" err="1"/>
              <a:t>Matter</a:t>
            </a:r>
            <a:r>
              <a:rPr lang="it-IT" sz="2000" dirty="0"/>
              <a:t>”.</a:t>
            </a:r>
          </a:p>
        </p:txBody>
      </p:sp>
      <p:pic>
        <p:nvPicPr>
          <p:cNvPr id="4" name="Immagine 3">
            <a:extLst>
              <a:ext uri="{FF2B5EF4-FFF2-40B4-BE49-F238E27FC236}">
                <a16:creationId xmlns:a16="http://schemas.microsoft.com/office/drawing/2014/main" xmlns="" id="{C5E06CB2-646B-46BE-9FB1-C789B67076DF}"/>
              </a:ext>
            </a:extLst>
          </p:cNvPr>
          <p:cNvPicPr>
            <a:picLocks noChangeAspect="1"/>
          </p:cNvPicPr>
          <p:nvPr/>
        </p:nvPicPr>
        <p:blipFill>
          <a:blip r:embed="rId2"/>
          <a:stretch>
            <a:fillRect/>
          </a:stretch>
        </p:blipFill>
        <p:spPr>
          <a:xfrm>
            <a:off x="0" y="4310108"/>
            <a:ext cx="4039340" cy="2547892"/>
          </a:xfrm>
          <a:prstGeom prst="rect">
            <a:avLst/>
          </a:prstGeom>
        </p:spPr>
      </p:pic>
      <p:pic>
        <p:nvPicPr>
          <p:cNvPr id="5" name="Immagine 4">
            <a:extLst>
              <a:ext uri="{FF2B5EF4-FFF2-40B4-BE49-F238E27FC236}">
                <a16:creationId xmlns:a16="http://schemas.microsoft.com/office/drawing/2014/main" xmlns="" id="{FABA03D5-360B-457B-8B57-58A891C27EE9}"/>
              </a:ext>
            </a:extLst>
          </p:cNvPr>
          <p:cNvPicPr>
            <a:picLocks noChangeAspect="1"/>
          </p:cNvPicPr>
          <p:nvPr/>
        </p:nvPicPr>
        <p:blipFill>
          <a:blip r:embed="rId3"/>
          <a:stretch>
            <a:fillRect/>
          </a:stretch>
        </p:blipFill>
        <p:spPr>
          <a:xfrm>
            <a:off x="7492753" y="0"/>
            <a:ext cx="4699247" cy="2175245"/>
          </a:xfrm>
          <a:prstGeom prst="rect">
            <a:avLst/>
          </a:prstGeom>
        </p:spPr>
      </p:pic>
    </p:spTree>
    <p:extLst>
      <p:ext uri="{BB962C8B-B14F-4D97-AF65-F5344CB8AC3E}">
        <p14:creationId xmlns:p14="http://schemas.microsoft.com/office/powerpoint/2010/main" val="40990816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chemeClr val="bg2">
                <a:lumMod val="75000"/>
              </a:schemeClr>
            </a:gs>
            <a:gs pos="25000">
              <a:schemeClr val="accent4">
                <a:lumMod val="40000"/>
                <a:lumOff val="60000"/>
              </a:schemeClr>
            </a:gs>
            <a:gs pos="96000">
              <a:schemeClr val="bg2">
                <a:lumMod val="75000"/>
              </a:schemeClr>
            </a:gs>
            <a:gs pos="3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A4CE3BE-EDB7-40F2-BD5D-F0157DC91838}"/>
              </a:ext>
            </a:extLst>
          </p:cNvPr>
          <p:cNvSpPr>
            <a:spLocks noGrp="1"/>
          </p:cNvSpPr>
          <p:nvPr>
            <p:ph type="title"/>
          </p:nvPr>
        </p:nvSpPr>
        <p:spPr/>
        <p:txBody>
          <a:bodyPr/>
          <a:lstStyle/>
          <a:p>
            <a:r>
              <a:rPr lang="it-IT" dirty="0">
                <a:latin typeface="Bahnschrift Light Condensedù"/>
              </a:rPr>
              <a:t>Curiosità</a:t>
            </a:r>
          </a:p>
        </p:txBody>
      </p:sp>
      <p:sp>
        <p:nvSpPr>
          <p:cNvPr id="3" name="Segnaposto contenuto 2">
            <a:extLst>
              <a:ext uri="{FF2B5EF4-FFF2-40B4-BE49-F238E27FC236}">
                <a16:creationId xmlns:a16="http://schemas.microsoft.com/office/drawing/2014/main" xmlns="" id="{32CAF907-58E6-420A-9100-0D1BF577E47A}"/>
              </a:ext>
            </a:extLst>
          </p:cNvPr>
          <p:cNvSpPr>
            <a:spLocks noGrp="1"/>
          </p:cNvSpPr>
          <p:nvPr>
            <p:ph idx="1"/>
          </p:nvPr>
        </p:nvSpPr>
        <p:spPr>
          <a:xfrm>
            <a:off x="5051394" y="1740427"/>
            <a:ext cx="6471082" cy="4351338"/>
          </a:xfrm>
        </p:spPr>
        <p:txBody>
          <a:bodyPr>
            <a:normAutofit lnSpcReduction="10000"/>
          </a:bodyPr>
          <a:lstStyle/>
          <a:p>
            <a:pPr marL="0" indent="0">
              <a:buNone/>
            </a:pPr>
            <a:r>
              <a:rPr lang="it-IT" dirty="0"/>
              <a:t>Gli Uiguri sono una minoranza turcofona musulmana che vive nel nord-ovest della Cina. Le ultime ricerche stimano che più di un milione di Uiguri si trovino attualmente rinchiusi in quelli che il governo cinese definisce “centri di formazione professionale”, che in realtà sono dei luoghi di detenzione, repressione e lavoro forzato, volti a snaturare l’identità religiosa e culturale della minoranza islamica, con il pretesto della lotta al terrorismo e alla violenza estremista.</a:t>
            </a:r>
          </a:p>
        </p:txBody>
      </p:sp>
      <p:pic>
        <p:nvPicPr>
          <p:cNvPr id="4" name="Immagine 3">
            <a:extLst>
              <a:ext uri="{FF2B5EF4-FFF2-40B4-BE49-F238E27FC236}">
                <a16:creationId xmlns:a16="http://schemas.microsoft.com/office/drawing/2014/main" xmlns="" id="{66F7DB4A-D7B7-4543-AE4F-3FF86C905962}"/>
              </a:ext>
            </a:extLst>
          </p:cNvPr>
          <p:cNvPicPr>
            <a:picLocks noChangeAspect="1"/>
          </p:cNvPicPr>
          <p:nvPr/>
        </p:nvPicPr>
        <p:blipFill>
          <a:blip r:embed="rId2"/>
          <a:stretch>
            <a:fillRect/>
          </a:stretch>
        </p:blipFill>
        <p:spPr>
          <a:xfrm>
            <a:off x="0" y="4216893"/>
            <a:ext cx="4172505" cy="2692602"/>
          </a:xfrm>
          <a:prstGeom prst="rect">
            <a:avLst/>
          </a:prstGeom>
        </p:spPr>
      </p:pic>
      <p:pic>
        <p:nvPicPr>
          <p:cNvPr id="5" name="Immagine 4">
            <a:extLst>
              <a:ext uri="{FF2B5EF4-FFF2-40B4-BE49-F238E27FC236}">
                <a16:creationId xmlns:a16="http://schemas.microsoft.com/office/drawing/2014/main" xmlns="" id="{7821C673-24FA-441C-BF63-678B765168F9}"/>
              </a:ext>
            </a:extLst>
          </p:cNvPr>
          <p:cNvPicPr>
            <a:picLocks noChangeAspect="1"/>
          </p:cNvPicPr>
          <p:nvPr/>
        </p:nvPicPr>
        <p:blipFill>
          <a:blip r:embed="rId3"/>
          <a:stretch>
            <a:fillRect/>
          </a:stretch>
        </p:blipFill>
        <p:spPr>
          <a:xfrm>
            <a:off x="-1" y="1523432"/>
            <a:ext cx="4172505" cy="2693461"/>
          </a:xfrm>
          <a:prstGeom prst="rect">
            <a:avLst/>
          </a:prstGeom>
        </p:spPr>
      </p:pic>
    </p:spTree>
    <p:extLst>
      <p:ext uri="{BB962C8B-B14F-4D97-AF65-F5344CB8AC3E}">
        <p14:creationId xmlns:p14="http://schemas.microsoft.com/office/powerpoint/2010/main" val="14317569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6A700A24-E67F-4734-9016-8077C4EEAD19}"/>
              </a:ext>
            </a:extLst>
          </p:cNvPr>
          <p:cNvSpPr>
            <a:spLocks noGrp="1"/>
          </p:cNvSpPr>
          <p:nvPr>
            <p:ph idx="1"/>
          </p:nvPr>
        </p:nvSpPr>
        <p:spPr/>
        <p:txBody>
          <a:bodyPr>
            <a:normAutofit/>
          </a:bodyPr>
          <a:lstStyle/>
          <a:p>
            <a:pPr marL="0" indent="0">
              <a:buNone/>
            </a:pPr>
            <a:r>
              <a:rPr lang="it-IT" sz="5400" dirty="0">
                <a:latin typeface="Baskerville Old Face" panose="02020602080505020303" pitchFamily="18" charset="0"/>
              </a:rPr>
              <a:t>          </a:t>
            </a:r>
          </a:p>
          <a:p>
            <a:pPr marL="0" indent="0">
              <a:buNone/>
            </a:pPr>
            <a:r>
              <a:rPr lang="it-IT" sz="5400" dirty="0">
                <a:latin typeface="Baskerville Old Face" panose="02020602080505020303" pitchFamily="18" charset="0"/>
              </a:rPr>
              <a:t>         La differenza di genere</a:t>
            </a:r>
          </a:p>
        </p:txBody>
      </p:sp>
      <p:pic>
        <p:nvPicPr>
          <p:cNvPr id="6" name="Immagine 5">
            <a:extLst>
              <a:ext uri="{FF2B5EF4-FFF2-40B4-BE49-F238E27FC236}">
                <a16:creationId xmlns:a16="http://schemas.microsoft.com/office/drawing/2014/main" xmlns="" id="{0B37D3C3-D787-4F5B-8DB9-1EF33B96A3E2}"/>
              </a:ext>
            </a:extLst>
          </p:cNvPr>
          <p:cNvPicPr>
            <a:picLocks noChangeAspect="1"/>
          </p:cNvPicPr>
          <p:nvPr/>
        </p:nvPicPr>
        <p:blipFill>
          <a:blip r:embed="rId2"/>
          <a:stretch>
            <a:fillRect/>
          </a:stretch>
        </p:blipFill>
        <p:spPr>
          <a:xfrm>
            <a:off x="0" y="3680"/>
            <a:ext cx="4758431" cy="2681814"/>
          </a:xfrm>
          <a:prstGeom prst="rect">
            <a:avLst/>
          </a:prstGeom>
        </p:spPr>
      </p:pic>
      <p:pic>
        <p:nvPicPr>
          <p:cNvPr id="7" name="Immagine 6">
            <a:extLst>
              <a:ext uri="{FF2B5EF4-FFF2-40B4-BE49-F238E27FC236}">
                <a16:creationId xmlns:a16="http://schemas.microsoft.com/office/drawing/2014/main" xmlns="" id="{0FC4AFB1-DE80-4D79-A835-0B2899AC6B74}"/>
              </a:ext>
            </a:extLst>
          </p:cNvPr>
          <p:cNvPicPr>
            <a:picLocks noChangeAspect="1"/>
          </p:cNvPicPr>
          <p:nvPr/>
        </p:nvPicPr>
        <p:blipFill>
          <a:blip r:embed="rId3"/>
          <a:stretch>
            <a:fillRect/>
          </a:stretch>
        </p:blipFill>
        <p:spPr>
          <a:xfrm>
            <a:off x="7821226" y="4091950"/>
            <a:ext cx="4370773" cy="2766050"/>
          </a:xfrm>
          <a:prstGeom prst="rect">
            <a:avLst/>
          </a:prstGeom>
        </p:spPr>
      </p:pic>
      <p:pic>
        <p:nvPicPr>
          <p:cNvPr id="8" name="Immagine 7">
            <a:extLst>
              <a:ext uri="{FF2B5EF4-FFF2-40B4-BE49-F238E27FC236}">
                <a16:creationId xmlns:a16="http://schemas.microsoft.com/office/drawing/2014/main" xmlns="" id="{13810AC7-FC11-4B8D-8687-B5A7C390D1E9}"/>
              </a:ext>
            </a:extLst>
          </p:cNvPr>
          <p:cNvPicPr>
            <a:picLocks noChangeAspect="1"/>
          </p:cNvPicPr>
          <p:nvPr/>
        </p:nvPicPr>
        <p:blipFill>
          <a:blip r:embed="rId4"/>
          <a:stretch>
            <a:fillRect/>
          </a:stretch>
        </p:blipFill>
        <p:spPr>
          <a:xfrm>
            <a:off x="8504808" y="7735"/>
            <a:ext cx="3687190" cy="2677759"/>
          </a:xfrm>
          <a:prstGeom prst="rect">
            <a:avLst/>
          </a:prstGeom>
        </p:spPr>
      </p:pic>
      <p:pic>
        <p:nvPicPr>
          <p:cNvPr id="9" name="Immagine 8">
            <a:extLst>
              <a:ext uri="{FF2B5EF4-FFF2-40B4-BE49-F238E27FC236}">
                <a16:creationId xmlns:a16="http://schemas.microsoft.com/office/drawing/2014/main" xmlns="" id="{3AB46E38-D88C-4DEC-9B49-CD18B61EBF5A}"/>
              </a:ext>
            </a:extLst>
          </p:cNvPr>
          <p:cNvPicPr>
            <a:picLocks noChangeAspect="1"/>
          </p:cNvPicPr>
          <p:nvPr/>
        </p:nvPicPr>
        <p:blipFill>
          <a:blip r:embed="rId5"/>
          <a:stretch>
            <a:fillRect/>
          </a:stretch>
        </p:blipFill>
        <p:spPr>
          <a:xfrm>
            <a:off x="0" y="4012706"/>
            <a:ext cx="4252404" cy="2845293"/>
          </a:xfrm>
          <a:prstGeom prst="rect">
            <a:avLst/>
          </a:prstGeom>
        </p:spPr>
      </p:pic>
    </p:spTree>
    <p:extLst>
      <p:ext uri="{BB962C8B-B14F-4D97-AF65-F5344CB8AC3E}">
        <p14:creationId xmlns:p14="http://schemas.microsoft.com/office/powerpoint/2010/main" val="2390144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2000"/>
                                        <p:tgtEl>
                                          <p:spTgt spid="3">
                                            <p:txEl>
                                              <p:pRg st="0" end="0"/>
                                            </p:txEl>
                                          </p:spTgt>
                                        </p:tgtEl>
                                      </p:cBhvr>
                                    </p:animEffect>
                                    <p:anim calcmode="lin" valueType="num">
                                      <p:cBhvr>
                                        <p:cTn id="24"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5"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80">
                                          <p:stCondLst>
                                            <p:cond delay="0"/>
                                          </p:stCondLst>
                                        </p:cTn>
                                        <p:tgtEl>
                                          <p:spTgt spid="3">
                                            <p:txEl>
                                              <p:pRg st="1" end="1"/>
                                            </p:txEl>
                                          </p:spTgt>
                                        </p:tgtEl>
                                      </p:cBhvr>
                                    </p:animEffect>
                                    <p:anim calcmode="lin" valueType="num">
                                      <p:cBhvr>
                                        <p:cTn id="3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1" end="1"/>
                                            </p:txEl>
                                          </p:spTgt>
                                        </p:tgtEl>
                                      </p:cBhvr>
                                      <p:to x="100000" y="60000"/>
                                    </p:animScale>
                                    <p:animScale>
                                      <p:cBhvr>
                                        <p:cTn id="37" dur="166" decel="50000">
                                          <p:stCondLst>
                                            <p:cond delay="676"/>
                                          </p:stCondLst>
                                        </p:cTn>
                                        <p:tgtEl>
                                          <p:spTgt spid="3">
                                            <p:txEl>
                                              <p:pRg st="1" end="1"/>
                                            </p:txEl>
                                          </p:spTgt>
                                        </p:tgtEl>
                                      </p:cBhvr>
                                      <p:to x="100000" y="100000"/>
                                    </p:animScale>
                                    <p:animScale>
                                      <p:cBhvr>
                                        <p:cTn id="38" dur="26">
                                          <p:stCondLst>
                                            <p:cond delay="1312"/>
                                          </p:stCondLst>
                                        </p:cTn>
                                        <p:tgtEl>
                                          <p:spTgt spid="3">
                                            <p:txEl>
                                              <p:pRg st="1" end="1"/>
                                            </p:txEl>
                                          </p:spTgt>
                                        </p:tgtEl>
                                      </p:cBhvr>
                                      <p:to x="100000" y="80000"/>
                                    </p:animScale>
                                    <p:animScale>
                                      <p:cBhvr>
                                        <p:cTn id="39" dur="166" decel="50000">
                                          <p:stCondLst>
                                            <p:cond delay="1338"/>
                                          </p:stCondLst>
                                        </p:cTn>
                                        <p:tgtEl>
                                          <p:spTgt spid="3">
                                            <p:txEl>
                                              <p:pRg st="1" end="1"/>
                                            </p:txEl>
                                          </p:spTgt>
                                        </p:tgtEl>
                                      </p:cBhvr>
                                      <p:to x="100000" y="100000"/>
                                    </p:animScale>
                                    <p:animScale>
                                      <p:cBhvr>
                                        <p:cTn id="40" dur="26">
                                          <p:stCondLst>
                                            <p:cond delay="1642"/>
                                          </p:stCondLst>
                                        </p:cTn>
                                        <p:tgtEl>
                                          <p:spTgt spid="3">
                                            <p:txEl>
                                              <p:pRg st="1" end="1"/>
                                            </p:txEl>
                                          </p:spTgt>
                                        </p:tgtEl>
                                      </p:cBhvr>
                                      <p:to x="100000" y="90000"/>
                                    </p:animScale>
                                    <p:animScale>
                                      <p:cBhvr>
                                        <p:cTn id="41" dur="166" decel="50000">
                                          <p:stCondLst>
                                            <p:cond delay="1668"/>
                                          </p:stCondLst>
                                        </p:cTn>
                                        <p:tgtEl>
                                          <p:spTgt spid="3">
                                            <p:txEl>
                                              <p:pRg st="1" end="1"/>
                                            </p:txEl>
                                          </p:spTgt>
                                        </p:tgtEl>
                                      </p:cBhvr>
                                      <p:to x="100000" y="100000"/>
                                    </p:animScale>
                                    <p:animScale>
                                      <p:cBhvr>
                                        <p:cTn id="42" dur="26">
                                          <p:stCondLst>
                                            <p:cond delay="1808"/>
                                          </p:stCondLst>
                                        </p:cTn>
                                        <p:tgtEl>
                                          <p:spTgt spid="3">
                                            <p:txEl>
                                              <p:pRg st="1" end="1"/>
                                            </p:txEl>
                                          </p:spTgt>
                                        </p:tgtEl>
                                      </p:cBhvr>
                                      <p:to x="100000" y="95000"/>
                                    </p:animScale>
                                    <p:animScale>
                                      <p:cBhvr>
                                        <p:cTn id="43" dur="166" decel="50000">
                                          <p:stCondLst>
                                            <p:cond delay="1834"/>
                                          </p:stCondLst>
                                        </p:cTn>
                                        <p:tgtEl>
                                          <p:spTgt spid="3">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08A1EED-7C23-470E-8808-3301E53B8D09}"/>
              </a:ext>
            </a:extLst>
          </p:cNvPr>
          <p:cNvSpPr>
            <a:spLocks noGrp="1"/>
          </p:cNvSpPr>
          <p:nvPr>
            <p:ph type="title"/>
          </p:nvPr>
        </p:nvSpPr>
        <p:spPr>
          <a:xfrm>
            <a:off x="3373515" y="0"/>
            <a:ext cx="8504068" cy="1325563"/>
          </a:xfrm>
        </p:spPr>
        <p:txBody>
          <a:bodyPr/>
          <a:lstStyle/>
          <a:p>
            <a:r>
              <a:rPr lang="it-IT" dirty="0">
                <a:latin typeface="Baskerville Old Face" panose="02020602080505020303" pitchFamily="18" charset="0"/>
              </a:rPr>
              <a:t>La differenza di genere è scomparsa?</a:t>
            </a:r>
          </a:p>
        </p:txBody>
      </p:sp>
      <p:sp>
        <p:nvSpPr>
          <p:cNvPr id="3" name="Segnaposto contenuto 2">
            <a:extLst>
              <a:ext uri="{FF2B5EF4-FFF2-40B4-BE49-F238E27FC236}">
                <a16:creationId xmlns:a16="http://schemas.microsoft.com/office/drawing/2014/main" xmlns="" id="{71806D91-DC36-486A-9CFC-EA1FC22880DF}"/>
              </a:ext>
            </a:extLst>
          </p:cNvPr>
          <p:cNvSpPr>
            <a:spLocks noGrp="1"/>
          </p:cNvSpPr>
          <p:nvPr>
            <p:ph idx="1"/>
          </p:nvPr>
        </p:nvSpPr>
        <p:spPr>
          <a:xfrm>
            <a:off x="3480047" y="1424358"/>
            <a:ext cx="8711952" cy="4351338"/>
          </a:xfrm>
        </p:spPr>
        <p:txBody>
          <a:bodyPr>
            <a:normAutofit fontScale="25000" lnSpcReduction="20000"/>
          </a:bodyPr>
          <a:lstStyle/>
          <a:p>
            <a:pPr marL="0" indent="0">
              <a:buNone/>
            </a:pPr>
            <a:r>
              <a:rPr lang="it-IT" sz="7200" dirty="0"/>
              <a:t>Con il tempo, la disparità tra i sessi che un tempo era percepita come più marcata è scomparsa. Fino a qualche secolo fa, le donne dovevano restare a casa e occuparsi di mantenere la casa pulita, cucinare e cucire, mentre gli uomini potevano uscire di casa e accettare un lavoro retribuito, quindi erano gli unici a sostenere economicamente la famiglia. Fortunatamente, però, oggi la situazione è cambiata, o almeno nei paesi occidentali questo divario occupazionale è quasi impercettibile. Molte donne esercitano professioni che prima erano considerate quasi esclusivamente maschili. Ora ci sono molte donne in campagna che lavorano la terra o nelle fabbriche. Si vedono anche donne in uniforme da poliziotto o da pompiere e ancora più spesso si trovano donne che lavorano come medici, chirurghi o ricercatori scientifici e in tutti quei campi in cui è richiesta molta esperienza e un livello di istruzione avanzato. Vale la pena ricordare la donna militare, astronauta e ingegnere Samantha Cristoforetti, la prima donna italiana negli equipaggi dell'Agenzia Spaziale Europea, ma anche Marie Curie nell’ambito della scienza e Rita levi Montalcini. Allo stesso tempo, anche gli uomini sono ora impegnati in un lavoro che era considerato puramente femminile, con particolare riferimento a tutte quelle professioni che hanno a che fare con la cura della persona. Infatti, gli uomini si trovano spesso nel campo della sartoria o della moda. È diventato comune anche vedere uomini che lavorano come parrucchieri o estetisti. Ci sono anche altri che sono insegnanti nelle scuole, anche se l'istruzione primaria è tradizionalmente riservata alle donne. In conclusione, possiamo dire che oggi non ci sono così tante differenze tra le professioni che possono essere svolte da uomini e donne. Dobbiamo riconoscere che queste disuguaglianze sono diminuite notevolmente, soprattutto nell'ultimo secolo, anche se c’è ancora molto da lavorare. E speriamo che nel prossimo futuro non si parli più di emancipazione femminile e si vivrà sempre senza percepire le differenze.</a:t>
            </a:r>
          </a:p>
          <a:p>
            <a:pPr marL="0" indent="0">
              <a:buNone/>
            </a:pPr>
            <a:endParaRPr lang="it-IT" dirty="0"/>
          </a:p>
        </p:txBody>
      </p:sp>
      <p:pic>
        <p:nvPicPr>
          <p:cNvPr id="4" name="Immagine 3">
            <a:extLst>
              <a:ext uri="{FF2B5EF4-FFF2-40B4-BE49-F238E27FC236}">
                <a16:creationId xmlns:a16="http://schemas.microsoft.com/office/drawing/2014/main" xmlns="" id="{3FCD55D8-B035-47E9-986C-BC9E65E6577F}"/>
              </a:ext>
            </a:extLst>
          </p:cNvPr>
          <p:cNvPicPr>
            <a:picLocks noChangeAspect="1"/>
          </p:cNvPicPr>
          <p:nvPr/>
        </p:nvPicPr>
        <p:blipFill>
          <a:blip r:embed="rId2"/>
          <a:stretch>
            <a:fillRect/>
          </a:stretch>
        </p:blipFill>
        <p:spPr>
          <a:xfrm>
            <a:off x="0" y="4792832"/>
            <a:ext cx="3208955" cy="2065168"/>
          </a:xfrm>
          <a:prstGeom prst="rect">
            <a:avLst/>
          </a:prstGeom>
        </p:spPr>
      </p:pic>
      <p:pic>
        <p:nvPicPr>
          <p:cNvPr id="5" name="Immagine 4">
            <a:extLst>
              <a:ext uri="{FF2B5EF4-FFF2-40B4-BE49-F238E27FC236}">
                <a16:creationId xmlns:a16="http://schemas.microsoft.com/office/drawing/2014/main" xmlns="" id="{40191593-3586-44A8-9B02-B0DEE30D5C85}"/>
              </a:ext>
            </a:extLst>
          </p:cNvPr>
          <p:cNvPicPr>
            <a:picLocks noChangeAspect="1"/>
          </p:cNvPicPr>
          <p:nvPr/>
        </p:nvPicPr>
        <p:blipFill>
          <a:blip r:embed="rId3"/>
          <a:stretch>
            <a:fillRect/>
          </a:stretch>
        </p:blipFill>
        <p:spPr>
          <a:xfrm>
            <a:off x="0" y="1801057"/>
            <a:ext cx="3208955" cy="2065168"/>
          </a:xfrm>
          <a:prstGeom prst="rect">
            <a:avLst/>
          </a:prstGeom>
        </p:spPr>
      </p:pic>
    </p:spTree>
    <p:extLst>
      <p:ext uri="{BB962C8B-B14F-4D97-AF65-F5344CB8AC3E}">
        <p14:creationId xmlns:p14="http://schemas.microsoft.com/office/powerpoint/2010/main" val="2110659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66FF">
                <a:lumMod val="100000"/>
              </a:srgbClr>
            </a:gs>
            <a:gs pos="46000">
              <a:schemeClr val="accent1">
                <a:lumMod val="60000"/>
                <a:lumOff val="40000"/>
              </a:schemeClr>
            </a:gs>
            <a:gs pos="100000">
              <a:srgbClr val="00206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D3DEA28-3E5A-4688-962D-E42618067C55}"/>
              </a:ext>
            </a:extLst>
          </p:cNvPr>
          <p:cNvSpPr>
            <a:spLocks noGrp="1"/>
          </p:cNvSpPr>
          <p:nvPr>
            <p:ph type="title"/>
          </p:nvPr>
        </p:nvSpPr>
        <p:spPr>
          <a:xfrm>
            <a:off x="838200" y="365125"/>
            <a:ext cx="10515600" cy="969405"/>
          </a:xfrm>
        </p:spPr>
        <p:txBody>
          <a:bodyPr/>
          <a:lstStyle/>
          <a:p>
            <a:r>
              <a:rPr lang="it-IT" dirty="0">
                <a:solidFill>
                  <a:srgbClr val="FFFF00"/>
                </a:solidFill>
                <a:latin typeface="Algerian" panose="04020705040A02060702" pitchFamily="82" charset="0"/>
              </a:rPr>
              <a:t>ONU &amp; UE</a:t>
            </a:r>
          </a:p>
        </p:txBody>
      </p:sp>
      <p:sp>
        <p:nvSpPr>
          <p:cNvPr id="8" name="Segnaposto contenuto 7">
            <a:extLst>
              <a:ext uri="{FF2B5EF4-FFF2-40B4-BE49-F238E27FC236}">
                <a16:creationId xmlns:a16="http://schemas.microsoft.com/office/drawing/2014/main" xmlns="" id="{958FCC31-48F4-4093-8816-5DF7664F8D54}"/>
              </a:ext>
            </a:extLst>
          </p:cNvPr>
          <p:cNvSpPr>
            <a:spLocks noGrp="1"/>
          </p:cNvSpPr>
          <p:nvPr>
            <p:ph idx="1"/>
          </p:nvPr>
        </p:nvSpPr>
        <p:spPr>
          <a:xfrm>
            <a:off x="591065" y="1652631"/>
            <a:ext cx="6526427" cy="1541330"/>
          </a:xfrm>
        </p:spPr>
        <p:txBody>
          <a:bodyPr>
            <a:normAutofit/>
          </a:bodyPr>
          <a:lstStyle/>
          <a:p>
            <a:pPr marL="0" indent="0">
              <a:lnSpc>
                <a:spcPct val="110000"/>
              </a:lnSpc>
              <a:spcBef>
                <a:spcPts val="0"/>
              </a:spcBef>
              <a:buNone/>
            </a:pPr>
            <a:r>
              <a:rPr lang="it-IT" sz="2000" dirty="0">
                <a:solidFill>
                  <a:schemeClr val="bg1"/>
                </a:solidFill>
              </a:rPr>
              <a:t>L’Organizzazione delle Nazioni Unite ha lo scopo di mantenere la </a:t>
            </a:r>
            <a:r>
              <a:rPr lang="it-IT" sz="2000" dirty="0">
                <a:highlight>
                  <a:srgbClr val="FFFF00"/>
                </a:highlight>
              </a:rPr>
              <a:t>pace</a:t>
            </a:r>
            <a:r>
              <a:rPr lang="it-IT" sz="2000" dirty="0">
                <a:solidFill>
                  <a:schemeClr val="bg1"/>
                </a:solidFill>
              </a:rPr>
              <a:t> e la </a:t>
            </a:r>
            <a:r>
              <a:rPr lang="it-IT" sz="2000" dirty="0">
                <a:highlight>
                  <a:srgbClr val="FFFF00"/>
                </a:highlight>
              </a:rPr>
              <a:t>sicurezza</a:t>
            </a:r>
            <a:r>
              <a:rPr lang="it-IT" sz="2000" dirty="0">
                <a:solidFill>
                  <a:schemeClr val="bg1"/>
                </a:solidFill>
              </a:rPr>
              <a:t> tra gli Stati e rappresenta il garante dell’ordine internazionale. L’Italia non ha il </a:t>
            </a:r>
            <a:r>
              <a:rPr lang="it-IT" sz="2000" b="1" u="sng" dirty="0">
                <a:solidFill>
                  <a:srgbClr val="00FFFF"/>
                </a:solidFill>
              </a:rPr>
              <a:t>diritto di veto</a:t>
            </a:r>
            <a:r>
              <a:rPr lang="it-IT" sz="2000" dirty="0">
                <a:solidFill>
                  <a:schemeClr val="bg1"/>
                </a:solidFill>
              </a:rPr>
              <a:t> di tale organizzazione.</a:t>
            </a:r>
          </a:p>
        </p:txBody>
      </p:sp>
      <p:pic>
        <p:nvPicPr>
          <p:cNvPr id="5" name="Immagine 4">
            <a:extLst>
              <a:ext uri="{FF2B5EF4-FFF2-40B4-BE49-F238E27FC236}">
                <a16:creationId xmlns:a16="http://schemas.microsoft.com/office/drawing/2014/main" xmlns="" id="{E9ACB160-56A3-47B8-B4D5-E9B70F81F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2543" y="993052"/>
            <a:ext cx="4748011" cy="2034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asellaDiTesto 9">
            <a:extLst>
              <a:ext uri="{FF2B5EF4-FFF2-40B4-BE49-F238E27FC236}">
                <a16:creationId xmlns:a16="http://schemas.microsoft.com/office/drawing/2014/main" xmlns="" id="{8FAB78B8-9D24-4108-8640-5572E45B6B36}"/>
              </a:ext>
            </a:extLst>
          </p:cNvPr>
          <p:cNvSpPr txBox="1"/>
          <p:nvPr/>
        </p:nvSpPr>
        <p:spPr>
          <a:xfrm>
            <a:off x="6529589" y="3814494"/>
            <a:ext cx="4593465" cy="1323439"/>
          </a:xfrm>
          <a:prstGeom prst="rect">
            <a:avLst/>
          </a:prstGeom>
          <a:noFill/>
        </p:spPr>
        <p:txBody>
          <a:bodyPr wrap="square" rtlCol="0">
            <a:spAutoFit/>
          </a:bodyPr>
          <a:lstStyle/>
          <a:p>
            <a:r>
              <a:rPr lang="it-IT" sz="2000" b="0" i="0" dirty="0">
                <a:solidFill>
                  <a:schemeClr val="bg1"/>
                </a:solidFill>
                <a:effectLst/>
              </a:rPr>
              <a:t>L'</a:t>
            </a:r>
            <a:r>
              <a:rPr lang="it-IT" sz="2000" b="1" i="0" dirty="0">
                <a:solidFill>
                  <a:schemeClr val="bg1"/>
                </a:solidFill>
                <a:effectLst/>
              </a:rPr>
              <a:t>Unione europea </a:t>
            </a:r>
            <a:r>
              <a:rPr lang="it-IT" sz="2000" b="0" i="0" dirty="0">
                <a:solidFill>
                  <a:schemeClr val="bg1"/>
                </a:solidFill>
                <a:effectLst/>
              </a:rPr>
              <a:t>è un'</a:t>
            </a:r>
            <a:r>
              <a:rPr lang="it-IT" sz="2000" b="0" i="0" u="none" strike="noStrike" dirty="0">
                <a:solidFill>
                  <a:schemeClr val="bg1"/>
                </a:solidFill>
                <a:effectLst/>
              </a:rPr>
              <a:t>organizzazione internazionale</a:t>
            </a:r>
            <a:r>
              <a:rPr lang="it-IT" sz="2000" b="0" i="0" dirty="0">
                <a:solidFill>
                  <a:schemeClr val="bg1"/>
                </a:solidFill>
                <a:effectLst/>
              </a:rPr>
              <a:t> </a:t>
            </a:r>
            <a:r>
              <a:rPr lang="it-IT" sz="2000" b="0" i="0" u="none" strike="noStrike" dirty="0">
                <a:solidFill>
                  <a:schemeClr val="bg1"/>
                </a:solidFill>
                <a:effectLst/>
              </a:rPr>
              <a:t>politica</a:t>
            </a:r>
            <a:r>
              <a:rPr lang="it-IT" sz="2000" b="0" i="0" dirty="0">
                <a:solidFill>
                  <a:schemeClr val="bg1"/>
                </a:solidFill>
                <a:effectLst/>
              </a:rPr>
              <a:t> ed </a:t>
            </a:r>
            <a:r>
              <a:rPr lang="it-IT" sz="2000" b="0" i="0" u="none" strike="noStrike" dirty="0">
                <a:solidFill>
                  <a:schemeClr val="bg1"/>
                </a:solidFill>
                <a:effectLst/>
              </a:rPr>
              <a:t>economica</a:t>
            </a:r>
            <a:r>
              <a:rPr lang="it-IT" sz="2000" b="0" i="0" dirty="0">
                <a:solidFill>
                  <a:schemeClr val="bg1"/>
                </a:solidFill>
                <a:effectLst/>
              </a:rPr>
              <a:t> a carattere </a:t>
            </a:r>
            <a:r>
              <a:rPr lang="it-IT" sz="2000" b="0" i="0" u="sng" strike="noStrike" dirty="0">
                <a:solidFill>
                  <a:srgbClr val="00FF00"/>
                </a:solidFill>
                <a:effectLst/>
              </a:rPr>
              <a:t>sovranazionale</a:t>
            </a:r>
            <a:r>
              <a:rPr lang="it-IT" sz="2000" b="0" i="0" dirty="0">
                <a:solidFill>
                  <a:schemeClr val="bg1"/>
                </a:solidFill>
                <a:effectLst/>
              </a:rPr>
              <a:t>, che comprende la coalizione di 27 </a:t>
            </a:r>
            <a:r>
              <a:rPr lang="it-IT" sz="2000" b="0" i="0" u="none" strike="noStrike" dirty="0">
                <a:solidFill>
                  <a:schemeClr val="bg1"/>
                </a:solidFill>
                <a:effectLst/>
              </a:rPr>
              <a:t>Stati membri</a:t>
            </a:r>
            <a:r>
              <a:rPr lang="it-IT" sz="2000" b="0" i="0" dirty="0">
                <a:solidFill>
                  <a:schemeClr val="bg1"/>
                </a:solidFill>
                <a:effectLst/>
              </a:rPr>
              <a:t> d'</a:t>
            </a:r>
            <a:r>
              <a:rPr lang="it-IT" sz="2000" b="0" i="0" u="none" strike="noStrike" dirty="0">
                <a:solidFill>
                  <a:schemeClr val="bg1"/>
                </a:solidFill>
                <a:effectLst/>
              </a:rPr>
              <a:t>Europa</a:t>
            </a:r>
            <a:r>
              <a:rPr lang="it-IT" sz="2000" b="0" i="0" dirty="0">
                <a:solidFill>
                  <a:schemeClr val="bg1"/>
                </a:solidFill>
                <a:effectLst/>
              </a:rPr>
              <a:t>.</a:t>
            </a:r>
            <a:endParaRPr lang="it-IT" sz="2000" dirty="0">
              <a:solidFill>
                <a:schemeClr val="bg1"/>
              </a:solidFill>
            </a:endParaRPr>
          </a:p>
        </p:txBody>
      </p:sp>
      <p:pic>
        <p:nvPicPr>
          <p:cNvPr id="3074" name="Picture 2" descr="Risultato immagini per unione europea">
            <a:extLst>
              <a:ext uri="{FF2B5EF4-FFF2-40B4-BE49-F238E27FC236}">
                <a16:creationId xmlns:a16="http://schemas.microsoft.com/office/drawing/2014/main" xmlns="" id="{A8CE86E6-DB71-854C-ACBA-7B5A9DB5AF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3429000"/>
            <a:ext cx="4839287" cy="27220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magine 6">
            <a:extLst>
              <a:ext uri="{FF2B5EF4-FFF2-40B4-BE49-F238E27FC236}">
                <a16:creationId xmlns:a16="http://schemas.microsoft.com/office/drawing/2014/main" xmlns="" id="{80192601-6E17-D54F-B79C-44BA6BD83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7492" y="1008644"/>
            <a:ext cx="4748011" cy="2034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9138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strips(downLeft)">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D910B8C-4F9E-4CCD-91D9-F272F15428EC}"/>
              </a:ext>
            </a:extLst>
          </p:cNvPr>
          <p:cNvSpPr>
            <a:spLocks noGrp="1"/>
          </p:cNvSpPr>
          <p:nvPr>
            <p:ph type="title"/>
          </p:nvPr>
        </p:nvSpPr>
        <p:spPr>
          <a:xfrm>
            <a:off x="2613733" y="320737"/>
            <a:ext cx="10515600" cy="1325563"/>
          </a:xfrm>
        </p:spPr>
        <p:txBody>
          <a:bodyPr/>
          <a:lstStyle/>
          <a:p>
            <a:r>
              <a:rPr lang="it-IT" dirty="0">
                <a:latin typeface="Baskerville Old Face" panose="02020602080505020303" pitchFamily="18" charset="0"/>
              </a:rPr>
              <a:t>Cosa sono le quote rosa?</a:t>
            </a:r>
          </a:p>
        </p:txBody>
      </p:sp>
      <p:sp>
        <p:nvSpPr>
          <p:cNvPr id="3" name="Segnaposto contenuto 2">
            <a:extLst>
              <a:ext uri="{FF2B5EF4-FFF2-40B4-BE49-F238E27FC236}">
                <a16:creationId xmlns:a16="http://schemas.microsoft.com/office/drawing/2014/main" xmlns="" id="{F84D6FB7-DE13-4A73-8800-5DB4263A5801}"/>
              </a:ext>
            </a:extLst>
          </p:cNvPr>
          <p:cNvSpPr>
            <a:spLocks noGrp="1"/>
          </p:cNvSpPr>
          <p:nvPr>
            <p:ph idx="1"/>
          </p:nvPr>
        </p:nvSpPr>
        <p:spPr>
          <a:xfrm>
            <a:off x="3994951" y="1646300"/>
            <a:ext cx="7944775" cy="4351338"/>
          </a:xfrm>
        </p:spPr>
        <p:txBody>
          <a:bodyPr>
            <a:noAutofit/>
          </a:bodyPr>
          <a:lstStyle/>
          <a:p>
            <a:pPr marL="0" indent="0">
              <a:buNone/>
            </a:pPr>
            <a:r>
              <a:rPr lang="it-IT" sz="2400" dirty="0"/>
              <a:t>Provvedimento (in genere temporaneo) teso a equilibrare la presenza di uomini e donne nelle sedi decisionali (consigli di amministrazione, sedi istituzionali elettive e così via) introducendo obbligatoriamente un certo numero di presenze femminili. Il provvedimento mira a ridurre la discriminazione di genere e in particolare a consentire alle donne di sfondare il </a:t>
            </a:r>
            <a:r>
              <a:rPr lang="it-IT" sz="2400" dirty="0" err="1"/>
              <a:t>glass</a:t>
            </a:r>
            <a:r>
              <a:rPr lang="it-IT" sz="2400" dirty="0"/>
              <a:t> </a:t>
            </a:r>
            <a:r>
              <a:rPr lang="it-IT" sz="2400" dirty="0" err="1"/>
              <a:t>ceiling</a:t>
            </a:r>
            <a:r>
              <a:rPr lang="it-IT" sz="2400" dirty="0"/>
              <a:t> (“soffitto di vetro”), ovvero la barriera invisibile che impedirebbe alle donne di accedere a incarichi prestigiosi e ai centri nei quali si prendono decisioni. Per esempio, in Italia le donne rappresentano il 17,1% degli eletti alla Camera dei deputati e il 14% al Senato, al quartultimo posto tra i 27 stati dell’Unione (appena prima di Polonia, Cipro e Malta, dati ISTAT 2006). Sempre in Italia, le donne occupano il 4% dei cda, rispetto all’11% della media europea.</a:t>
            </a:r>
          </a:p>
        </p:txBody>
      </p:sp>
      <p:pic>
        <p:nvPicPr>
          <p:cNvPr id="4" name="Immagine 3">
            <a:extLst>
              <a:ext uri="{FF2B5EF4-FFF2-40B4-BE49-F238E27FC236}">
                <a16:creationId xmlns:a16="http://schemas.microsoft.com/office/drawing/2014/main" xmlns="" id="{FE14AC97-47C6-425D-BD85-96F30CCE271B}"/>
              </a:ext>
            </a:extLst>
          </p:cNvPr>
          <p:cNvPicPr>
            <a:picLocks noChangeAspect="1"/>
          </p:cNvPicPr>
          <p:nvPr/>
        </p:nvPicPr>
        <p:blipFill>
          <a:blip r:embed="rId2"/>
          <a:stretch>
            <a:fillRect/>
          </a:stretch>
        </p:blipFill>
        <p:spPr>
          <a:xfrm>
            <a:off x="445069" y="2487636"/>
            <a:ext cx="2963955" cy="2859272"/>
          </a:xfrm>
          <a:prstGeom prst="rect">
            <a:avLst/>
          </a:prstGeom>
        </p:spPr>
      </p:pic>
    </p:spTree>
    <p:extLst>
      <p:ext uri="{BB962C8B-B14F-4D97-AF65-F5344CB8AC3E}">
        <p14:creationId xmlns:p14="http://schemas.microsoft.com/office/powerpoint/2010/main" val="2465808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pic>
        <p:nvPicPr>
          <p:cNvPr id="1032" name="Picture 8" descr="Vettoriale - La Femmina Di Pop Art Passa Il Braccio Di Ferro. Rivalità,  Competizione, Conflitto Tra Donne. Image 90916442.">
            <a:extLst>
              <a:ext uri="{FF2B5EF4-FFF2-40B4-BE49-F238E27FC236}">
                <a16:creationId xmlns:a16="http://schemas.microsoft.com/office/drawing/2014/main" xmlns="" id="{CA235173-6D52-A541-8DD9-CE9568259D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40" b="38410"/>
          <a:stretch/>
        </p:blipFill>
        <p:spPr bwMode="auto">
          <a:xfrm>
            <a:off x="43178" y="-13589"/>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mose a parte, la rivalità tra donne esiste ancora - Spavalda">
            <a:extLst>
              <a:ext uri="{FF2B5EF4-FFF2-40B4-BE49-F238E27FC236}">
                <a16:creationId xmlns:a16="http://schemas.microsoft.com/office/drawing/2014/main" xmlns="" id="{B09CD30E-CBDC-754D-9F5A-27AC951C42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89" b="12278"/>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ssiping girls whispering a secret to their friend Stock Photo - Alamy">
            <a:extLst>
              <a:ext uri="{FF2B5EF4-FFF2-40B4-BE49-F238E27FC236}">
                <a16:creationId xmlns:a16="http://schemas.microsoft.com/office/drawing/2014/main" xmlns="" id="{171AC621-5ACD-164D-BB12-6A4ABF827B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469"/>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hadenfreude: quando l'arte dello spettegolare è un toccasana, a dirlo è  la scienza - Luuk Magazine">
            <a:extLst>
              <a:ext uri="{FF2B5EF4-FFF2-40B4-BE49-F238E27FC236}">
                <a16:creationId xmlns:a16="http://schemas.microsoft.com/office/drawing/2014/main" xmlns="" id="{8ED35FA2-6918-8040-8179-B29A87DDEC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355"/>
          <a:stretch/>
        </p:blipFill>
        <p:spPr bwMode="auto">
          <a:xfrm>
            <a:off x="6095980" y="3357562"/>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Sottotitolo 2">
            <a:extLst>
              <a:ext uri="{FF2B5EF4-FFF2-40B4-BE49-F238E27FC236}">
                <a16:creationId xmlns:a16="http://schemas.microsoft.com/office/drawing/2014/main" xmlns="" id="{90E55B64-7C59-1347-9F69-850011748FD9}"/>
              </a:ext>
            </a:extLst>
          </p:cNvPr>
          <p:cNvSpPr>
            <a:spLocks noGrp="1"/>
          </p:cNvSpPr>
          <p:nvPr>
            <p:ph type="subTitle" idx="1"/>
          </p:nvPr>
        </p:nvSpPr>
        <p:spPr>
          <a:xfrm>
            <a:off x="4696879" y="3663891"/>
            <a:ext cx="2798262" cy="1039391"/>
          </a:xfrm>
          <a:noFill/>
        </p:spPr>
        <p:txBody>
          <a:bodyPr>
            <a:normAutofit/>
          </a:bodyPr>
          <a:lstStyle/>
          <a:p>
            <a:r>
              <a:rPr lang="it-IT" sz="1600" dirty="0">
                <a:solidFill>
                  <a:srgbClr val="080808"/>
                </a:solidFill>
              </a:rPr>
              <a:t>Pari opportunità? La competizione donna-donna, imprenditoria femminile e le quote di genere </a:t>
            </a:r>
          </a:p>
        </p:txBody>
      </p:sp>
      <p:sp>
        <p:nvSpPr>
          <p:cNvPr id="2" name="Titolo 1">
            <a:extLst>
              <a:ext uri="{FF2B5EF4-FFF2-40B4-BE49-F238E27FC236}">
                <a16:creationId xmlns:a16="http://schemas.microsoft.com/office/drawing/2014/main" xmlns="" id="{27186EB9-92DC-D744-A960-0017E1B19D98}"/>
              </a:ext>
            </a:extLst>
          </p:cNvPr>
          <p:cNvSpPr>
            <a:spLocks noGrp="1"/>
          </p:cNvSpPr>
          <p:nvPr>
            <p:ph type="ctrTitle"/>
          </p:nvPr>
        </p:nvSpPr>
        <p:spPr>
          <a:xfrm>
            <a:off x="4286828" y="2529110"/>
            <a:ext cx="3618284" cy="1345720"/>
          </a:xfrm>
          <a:noFill/>
        </p:spPr>
        <p:txBody>
          <a:bodyPr anchor="ctr">
            <a:normAutofit/>
          </a:bodyPr>
          <a:lstStyle/>
          <a:p>
            <a:r>
              <a:rPr lang="it-IT" sz="5400" dirty="0">
                <a:solidFill>
                  <a:srgbClr val="080808"/>
                </a:solidFill>
                <a:latin typeface="Modern Love" pitchFamily="82" charset="0"/>
              </a:rPr>
              <a:t>Le donne: </a:t>
            </a:r>
          </a:p>
        </p:txBody>
      </p:sp>
      <p:sp>
        <p:nvSpPr>
          <p:cNvPr id="4" name="CasellaDiTesto 3">
            <a:extLst>
              <a:ext uri="{FF2B5EF4-FFF2-40B4-BE49-F238E27FC236}">
                <a16:creationId xmlns:a16="http://schemas.microsoft.com/office/drawing/2014/main" xmlns="" id="{2D0EEBE6-4893-8C4E-B3D4-2B72248CCEF1}"/>
              </a:ext>
            </a:extLst>
          </p:cNvPr>
          <p:cNvSpPr txBox="1"/>
          <p:nvPr/>
        </p:nvSpPr>
        <p:spPr>
          <a:xfrm>
            <a:off x="88718" y="101022"/>
            <a:ext cx="3002470" cy="923330"/>
          </a:xfrm>
          <a:prstGeom prst="rect">
            <a:avLst/>
          </a:prstGeom>
          <a:noFill/>
        </p:spPr>
        <p:txBody>
          <a:bodyPr wrap="square" rtlCol="0">
            <a:spAutoFit/>
          </a:bodyPr>
          <a:lstStyle/>
          <a:p>
            <a:r>
              <a:rPr lang="it-IT" dirty="0">
                <a:solidFill>
                  <a:srgbClr val="7030A0"/>
                </a:solidFill>
                <a:highlight>
                  <a:srgbClr val="F0D5E9"/>
                </a:highlight>
              </a:rPr>
              <a:t>Progetto educazione civica </a:t>
            </a:r>
          </a:p>
          <a:p>
            <a:r>
              <a:rPr lang="it-IT">
                <a:solidFill>
                  <a:srgbClr val="7030A0"/>
                </a:solidFill>
                <a:highlight>
                  <a:srgbClr val="F0D5E9"/>
                </a:highlight>
              </a:rPr>
              <a:t>Classe 1^E</a:t>
            </a:r>
          </a:p>
          <a:p>
            <a:r>
              <a:rPr lang="it-IT" dirty="0">
                <a:solidFill>
                  <a:srgbClr val="7030A0"/>
                </a:solidFill>
                <a:highlight>
                  <a:srgbClr val="F0D5E9"/>
                </a:highlight>
              </a:rPr>
              <a:t>A.S.D 2020-2021</a:t>
            </a:r>
          </a:p>
        </p:txBody>
      </p:sp>
    </p:spTree>
    <p:extLst>
      <p:ext uri="{BB962C8B-B14F-4D97-AF65-F5344CB8AC3E}">
        <p14:creationId xmlns:p14="http://schemas.microsoft.com/office/powerpoint/2010/main" val="4176626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iterate type="lt">
                                    <p:tmPct val="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a buona notizia è la proroga delle quote rosa, la cattiva è che non basta  | L'HuffPost">
            <a:extLst>
              <a:ext uri="{FF2B5EF4-FFF2-40B4-BE49-F238E27FC236}">
                <a16:creationId xmlns:a16="http://schemas.microsoft.com/office/drawing/2014/main" xmlns="" id="{7C77B6E6-2B62-2B4D-93AC-F27F4D508F5A}"/>
              </a:ext>
            </a:extLst>
          </p:cNvPr>
          <p:cNvPicPr>
            <a:picLocks noChangeAspect="1" noChangeArrowheads="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t="14148"/>
          <a:stretch/>
        </p:blipFill>
        <p:spPr bwMode="auto">
          <a:xfrm>
            <a:off x="0" y="-2055"/>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xmlns="" id="{90E0A079-2369-E040-9FE2-05C0BDAE713A}"/>
              </a:ext>
            </a:extLst>
          </p:cNvPr>
          <p:cNvSpPr>
            <a:spLocks noGrp="1"/>
          </p:cNvSpPr>
          <p:nvPr>
            <p:ph type="title"/>
          </p:nvPr>
        </p:nvSpPr>
        <p:spPr>
          <a:xfrm>
            <a:off x="171903" y="40901"/>
            <a:ext cx="6387102" cy="1325563"/>
          </a:xfrm>
        </p:spPr>
        <p:txBody>
          <a:bodyPr>
            <a:normAutofit/>
          </a:bodyPr>
          <a:lstStyle/>
          <a:p>
            <a:r>
              <a:rPr lang="it-IT" dirty="0">
                <a:latin typeface="Modern Love" pitchFamily="82" charset="0"/>
              </a:rPr>
              <a:t>La competizione </a:t>
            </a:r>
          </a:p>
        </p:txBody>
      </p:sp>
      <p:sp>
        <p:nvSpPr>
          <p:cNvPr id="3" name="Segnaposto contenuto 2">
            <a:extLst>
              <a:ext uri="{FF2B5EF4-FFF2-40B4-BE49-F238E27FC236}">
                <a16:creationId xmlns:a16="http://schemas.microsoft.com/office/drawing/2014/main" xmlns="" id="{186792B1-6EBD-444B-8217-CCDF057ACD70}"/>
              </a:ext>
            </a:extLst>
          </p:cNvPr>
          <p:cNvSpPr>
            <a:spLocks noGrp="1"/>
          </p:cNvSpPr>
          <p:nvPr>
            <p:ph idx="1"/>
          </p:nvPr>
        </p:nvSpPr>
        <p:spPr>
          <a:xfrm>
            <a:off x="171903" y="1170433"/>
            <a:ext cx="7101115" cy="5495236"/>
          </a:xfrm>
        </p:spPr>
        <p:txBody>
          <a:bodyPr anchor="t">
            <a:normAutofit fontScale="92500" lnSpcReduction="10000"/>
          </a:bodyPr>
          <a:lstStyle/>
          <a:p>
            <a:pPr marL="0" indent="0">
              <a:buNone/>
            </a:pPr>
            <a:r>
              <a:rPr lang="it-IT" sz="2000" dirty="0"/>
              <a:t>Le donne sono “vipere”?</a:t>
            </a:r>
          </a:p>
          <a:p>
            <a:pPr marL="0" indent="0">
              <a:buNone/>
            </a:pPr>
            <a:r>
              <a:rPr lang="it-IT" sz="2000" dirty="0"/>
              <a:t>Una classe tutta femminile? Per carità! Quattro figlie femmine? Povero padre!</a:t>
            </a:r>
          </a:p>
          <a:p>
            <a:pPr marL="0" indent="0">
              <a:buNone/>
            </a:pPr>
            <a:r>
              <a:rPr lang="it-IT" sz="2000" dirty="0"/>
              <a:t>I gruppi a prevalenza femminile sono spesso ritratti come tossici, animati da litigi e poco</a:t>
            </a:r>
          </a:p>
          <a:p>
            <a:pPr marL="0" indent="0">
              <a:buNone/>
            </a:pPr>
            <a:r>
              <a:rPr lang="it-IT" sz="2000" dirty="0"/>
              <a:t>collaborativi. Ma siamo sicuri sia così? In realtà quel che sappiamo grazie a uno studio della </a:t>
            </a:r>
            <a:r>
              <a:rPr lang="it-IT" sz="2000" dirty="0" err="1"/>
              <a:t>University</a:t>
            </a:r>
            <a:r>
              <a:rPr lang="it-IT" sz="2000" dirty="0"/>
              <a:t> of California è che le donne sono più brave nel lavoro di gruppo rispetto agli uomini, che invece preferiscono lavorare da soli. Le donne che lavorano nella cooperazione e nel sociale sono più numerose rispetto agli uomini, che tendono a preferire ambienti di lavoro competitivi.</a:t>
            </a:r>
          </a:p>
          <a:p>
            <a:pPr marL="0" indent="0">
              <a:buNone/>
            </a:pPr>
            <a:r>
              <a:rPr lang="it-IT" sz="2000" dirty="0"/>
              <a:t>Il motivo però potrebbe non essere così felice e tutto potrebbe ricondursi a una questione di</a:t>
            </a:r>
          </a:p>
          <a:p>
            <a:pPr marL="0" indent="0">
              <a:buNone/>
            </a:pPr>
            <a:r>
              <a:rPr lang="it-IT" sz="2000" dirty="0"/>
              <a:t>sicurezza e autostima: infatti, mentre le donne sono più portate a pensare di non essere all’altezza </a:t>
            </a:r>
          </a:p>
          <a:p>
            <a:pPr marL="0" indent="0">
              <a:buNone/>
            </a:pPr>
            <a:r>
              <a:rPr lang="it-IT" sz="2000" dirty="0"/>
              <a:t>(e quindi di fare meglio insieme agli altri), gli uomini si sentono spesso sufficientemente bravi da poter fare meglio degli altri che, in un lavoro di gruppo, diventerebbero solo un peso. Tutto questo a causa soprattutto del testosterone, ormone che stimola la competitività e la fiducia in se stessi.</a:t>
            </a:r>
            <a:endParaRPr lang="it-IT" sz="1800" dirty="0"/>
          </a:p>
        </p:txBody>
      </p:sp>
      <p:pic>
        <p:nvPicPr>
          <p:cNvPr id="2052" name="Picture 4" descr="Pari opportunità delle donne negli USA - Mondo Internazionale">
            <a:extLst>
              <a:ext uri="{FF2B5EF4-FFF2-40B4-BE49-F238E27FC236}">
                <a16:creationId xmlns:a16="http://schemas.microsoft.com/office/drawing/2014/main" xmlns="" id="{4804317B-436B-9A49-A1E0-F57C6123CB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51" b="-3"/>
          <a:stretch/>
        </p:blipFill>
        <p:spPr bwMode="auto">
          <a:xfrm>
            <a:off x="7689829" y="-2055"/>
            <a:ext cx="4502173" cy="3316924"/>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Foto Donna E Uomo, Immagini E Vettoriali">
            <a:extLst>
              <a:ext uri="{FF2B5EF4-FFF2-40B4-BE49-F238E27FC236}">
                <a16:creationId xmlns:a16="http://schemas.microsoft.com/office/drawing/2014/main" xmlns="" id="{058CCC72-43D2-7B4D-8DE7-23A0EEC1E9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36" r="1" b="13175"/>
          <a:stretch/>
        </p:blipFill>
        <p:spPr bwMode="auto">
          <a:xfrm>
            <a:off x="8768834" y="4082148"/>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2966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randombar(horizontal)">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1000" fill="hold"/>
                                        <p:tgtEl>
                                          <p:spTgt spid="2050"/>
                                        </p:tgtEl>
                                        <p:attrNameLst>
                                          <p:attrName>ppt_w</p:attrName>
                                        </p:attrNameLst>
                                      </p:cBhvr>
                                      <p:tavLst>
                                        <p:tav tm="0">
                                          <p:val>
                                            <p:fltVal val="0"/>
                                          </p:val>
                                        </p:tav>
                                        <p:tav tm="100000">
                                          <p:val>
                                            <p:strVal val="#ppt_w"/>
                                          </p:val>
                                        </p:tav>
                                      </p:tavLst>
                                    </p:anim>
                                    <p:anim calcmode="lin" valueType="num">
                                      <p:cBhvr>
                                        <p:cTn id="20" dur="1000" fill="hold"/>
                                        <p:tgtEl>
                                          <p:spTgt spid="2050"/>
                                        </p:tgtEl>
                                        <p:attrNameLst>
                                          <p:attrName>ppt_h</p:attrName>
                                        </p:attrNameLst>
                                      </p:cBhvr>
                                      <p:tavLst>
                                        <p:tav tm="0">
                                          <p:val>
                                            <p:fltVal val="0"/>
                                          </p:val>
                                        </p:tav>
                                        <p:tav tm="100000">
                                          <p:val>
                                            <p:strVal val="#ppt_h"/>
                                          </p:val>
                                        </p:tav>
                                      </p:tavLst>
                                    </p:anim>
                                    <p:anim calcmode="lin" valueType="num">
                                      <p:cBhvr>
                                        <p:cTn id="21" dur="1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p:cTn id="3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 calcmode="lin" valueType="num">
                                      <p:cBhvr>
                                        <p:cTn id="4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p:cTn id="5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7" dur="500"/>
                                        <p:tgtEl>
                                          <p:spTgt spid="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 calcmode="lin" valueType="num">
                                      <p:cBhvr>
                                        <p:cTn id="6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4" dur="500"/>
                                        <p:tgtEl>
                                          <p:spTgt spid="3">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 calcmode="lin" valueType="num">
                                      <p:cBhvr>
                                        <p:cTn id="6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7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amiglie e pari opportunità insieme: una scelta giusta | L'HuffPost">
            <a:extLst>
              <a:ext uri="{FF2B5EF4-FFF2-40B4-BE49-F238E27FC236}">
                <a16:creationId xmlns:a16="http://schemas.microsoft.com/office/drawing/2014/main" xmlns="" id="{787E26DF-DF78-6D41-99C6-361C83EA002C}"/>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5058595" y="854295"/>
            <a:ext cx="6902713" cy="564232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xmlns="" id="{C77A6086-B8FB-244F-BB6C-171CC1B47C29}"/>
              </a:ext>
            </a:extLst>
          </p:cNvPr>
          <p:cNvSpPr>
            <a:spLocks noGrp="1"/>
          </p:cNvSpPr>
          <p:nvPr>
            <p:ph type="title"/>
          </p:nvPr>
        </p:nvSpPr>
        <p:spPr>
          <a:xfrm>
            <a:off x="394947" y="105135"/>
            <a:ext cx="10972800" cy="1325563"/>
          </a:xfrm>
        </p:spPr>
        <p:txBody>
          <a:bodyPr>
            <a:normAutofit fontScale="90000"/>
          </a:bodyPr>
          <a:lstStyle/>
          <a:p>
            <a:r>
              <a:rPr lang="it-IT" sz="3600" dirty="0" err="1">
                <a:latin typeface="Modern Love" pitchFamily="82" charset="0"/>
              </a:rPr>
              <a:t>Concilianzione</a:t>
            </a:r>
            <a:r>
              <a:rPr lang="it-IT" sz="3600" dirty="0">
                <a:latin typeface="Modern Love" pitchFamily="82" charset="0"/>
              </a:rPr>
              <a:t> dei tempi di vita e di lavoro: pari opportunità, quote di genere e imprenditoria femminile</a:t>
            </a:r>
          </a:p>
        </p:txBody>
      </p:sp>
      <p:sp>
        <p:nvSpPr>
          <p:cNvPr id="3" name="Segnaposto contenuto 2">
            <a:extLst>
              <a:ext uri="{FF2B5EF4-FFF2-40B4-BE49-F238E27FC236}">
                <a16:creationId xmlns:a16="http://schemas.microsoft.com/office/drawing/2014/main" xmlns="" id="{7A3AD650-9217-F349-8188-2CC9B684BCE1}"/>
              </a:ext>
            </a:extLst>
          </p:cNvPr>
          <p:cNvSpPr>
            <a:spLocks noGrp="1"/>
          </p:cNvSpPr>
          <p:nvPr>
            <p:ph idx="1"/>
          </p:nvPr>
        </p:nvSpPr>
        <p:spPr>
          <a:xfrm>
            <a:off x="230692" y="1360594"/>
            <a:ext cx="5766696" cy="5136021"/>
          </a:xfrm>
        </p:spPr>
        <p:txBody>
          <a:bodyPr>
            <a:normAutofit/>
          </a:bodyPr>
          <a:lstStyle/>
          <a:p>
            <a:pPr marL="0" indent="0">
              <a:buNone/>
            </a:pPr>
            <a:r>
              <a:rPr lang="it-IT" sz="2000" i="1" dirty="0">
                <a:solidFill>
                  <a:srgbClr val="3F3F40"/>
                </a:solidFill>
                <a:cs typeface="Angsana New" panose="02020603050405020304" pitchFamily="18" charset="-34"/>
              </a:rPr>
              <a:t>La partecipazione delle donne al mondo del lavoro è fortemente correlata ai carichi familiari. In base ai dati Istat del mese di settembre 2017, il tasso di occupazione delle donne italiane tra i 15 e i 64 anni ha raggiunto il 48,9%. Si tratta senz’altro del valore più alto dall’avvio delle rilevazioni statistiche nel 1977, pur tuttavia è un dato ancora lontano di 20 punti percentuali rispetto al tasso di</a:t>
            </a:r>
          </a:p>
          <a:p>
            <a:pPr marL="0" indent="0">
              <a:buNone/>
            </a:pPr>
            <a:r>
              <a:rPr lang="it-IT" sz="2000" i="1" dirty="0">
                <a:solidFill>
                  <a:srgbClr val="3F3F40"/>
                </a:solidFill>
                <a:cs typeface="Angsana New" panose="02020603050405020304" pitchFamily="18" charset="-34"/>
              </a:rPr>
              <a:t>occupazione maschile. L’organizzazione del lavoro troppo rigida penalizza in primo luogo le donne con carichi familiari. Per questo morivo, nel quadro della modernizzazione del mercato del lavoro, il Dipartimento per le Pari Opportunità è impegnato, sia in ambito pubblico che privato, nella realizzazione di progetti per favorire forme di lavoro flessibili rispetto al tempo e al luogo ordinario di lavoro.</a:t>
            </a:r>
          </a:p>
        </p:txBody>
      </p:sp>
      <p:pic>
        <p:nvPicPr>
          <p:cNvPr id="3078" name="Picture 6" descr="Commissione Pari Opportunità - Comune di Pellezzano">
            <a:extLst>
              <a:ext uri="{FF2B5EF4-FFF2-40B4-BE49-F238E27FC236}">
                <a16:creationId xmlns:a16="http://schemas.microsoft.com/office/drawing/2014/main" xmlns="" id="{4C94290C-D2DC-7D43-B8C0-58A47562A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069" y="4385912"/>
            <a:ext cx="3233764" cy="245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07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barn(inVertical)">
                                      <p:cBhvr>
                                        <p:cTn id="26" dur="10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fade">
                                      <p:cBhvr>
                                        <p:cTn id="31"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3ABC0DE-8FCE-3847-A949-B1267D15294C}"/>
              </a:ext>
            </a:extLst>
          </p:cNvPr>
          <p:cNvSpPr>
            <a:spLocks noGrp="1"/>
          </p:cNvSpPr>
          <p:nvPr>
            <p:ph type="title"/>
          </p:nvPr>
        </p:nvSpPr>
        <p:spPr>
          <a:xfrm>
            <a:off x="1161869" y="312684"/>
            <a:ext cx="4227086" cy="1494000"/>
          </a:xfrm>
        </p:spPr>
        <p:txBody>
          <a:bodyPr anchor="t">
            <a:normAutofit/>
          </a:bodyPr>
          <a:lstStyle/>
          <a:p>
            <a:r>
              <a:rPr lang="it-IT" dirty="0">
                <a:latin typeface="Modern Love" pitchFamily="82" charset="0"/>
              </a:rPr>
              <a:t>La parità di trattamento</a:t>
            </a:r>
          </a:p>
        </p:txBody>
      </p:sp>
      <p:sp>
        <p:nvSpPr>
          <p:cNvPr id="3" name="Segnaposto contenuto 2">
            <a:extLst>
              <a:ext uri="{FF2B5EF4-FFF2-40B4-BE49-F238E27FC236}">
                <a16:creationId xmlns:a16="http://schemas.microsoft.com/office/drawing/2014/main" xmlns="" id="{A5264C1C-19B8-5249-8822-6ED365F8C574}"/>
              </a:ext>
            </a:extLst>
          </p:cNvPr>
          <p:cNvSpPr>
            <a:spLocks noGrp="1"/>
          </p:cNvSpPr>
          <p:nvPr>
            <p:ph idx="1"/>
          </p:nvPr>
        </p:nvSpPr>
        <p:spPr>
          <a:xfrm>
            <a:off x="885826" y="1806685"/>
            <a:ext cx="5436424" cy="4928458"/>
          </a:xfrm>
        </p:spPr>
        <p:txBody>
          <a:bodyPr>
            <a:normAutofit/>
          </a:bodyPr>
          <a:lstStyle/>
          <a:p>
            <a:pPr marL="0" indent="0">
              <a:buNone/>
            </a:pPr>
            <a:r>
              <a:rPr lang="it-IT" sz="1800" i="1" dirty="0">
                <a:solidFill>
                  <a:schemeClr val="tx1">
                    <a:alpha val="60000"/>
                  </a:schemeClr>
                </a:solidFill>
              </a:rPr>
              <a:t>Parità di trattamento tra uomini e donne nell’accesso a beni e servizi e loro fornitura</a:t>
            </a:r>
          </a:p>
          <a:p>
            <a:pPr marL="0" indent="0">
              <a:buNone/>
            </a:pPr>
            <a:r>
              <a:rPr lang="it-IT" sz="1800" i="1" dirty="0">
                <a:solidFill>
                  <a:schemeClr val="tx1">
                    <a:alpha val="60000"/>
                  </a:schemeClr>
                </a:solidFill>
              </a:rPr>
              <a:t>La Direttiva 2004/113/CE del Consiglio, del 13 dicembre 2004, istituisce un quadro per l’attuazione del principio della parità di trattamento tra uomini e donne in materia di accesso a beni e servizi e la loro fornitura, estendendo la protezione contro la discriminazione fondata sul sesso oltre la sfera del mercato del lavoro e della vita professionale ad altre aree della vita quotidiana. In Italia tale direttiva è stata recepita con il Decreto legislativo 6 novembre 2007 n. 196, che attribuisce i compiti di promozione, analisi e controllo della parità di trattamento nell’accesso a beni e servizi e loro fornitura, senza discriminazioni fondate sul sesso, al Dipartimento per le Pari Opportunità- Ufficio per gli interventi in materia di parità e pari opportunità.</a:t>
            </a:r>
          </a:p>
          <a:p>
            <a:pPr marL="0" indent="0">
              <a:buNone/>
            </a:pPr>
            <a:endParaRPr lang="it-IT" sz="1100" dirty="0">
              <a:solidFill>
                <a:schemeClr val="tx1">
                  <a:alpha val="60000"/>
                </a:schemeClr>
              </a:solidFill>
            </a:endParaRPr>
          </a:p>
        </p:txBody>
      </p:sp>
      <p:pic>
        <p:nvPicPr>
          <p:cNvPr id="4104" name="Picture 8" descr="Le donne guadagnano meno degli uomini. Nel lavoro la parità dei diritti è  lontana - Donna in Affari.it">
            <a:extLst>
              <a:ext uri="{FF2B5EF4-FFF2-40B4-BE49-F238E27FC236}">
                <a16:creationId xmlns:a16="http://schemas.microsoft.com/office/drawing/2014/main" xmlns="" id="{A2BDAAF7-E09E-E94A-882D-FD6A7E3F653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 b="127"/>
          <a:stretch/>
        </p:blipFill>
        <p:spPr bwMode="auto">
          <a:xfrm>
            <a:off x="5664999" y="370840"/>
            <a:ext cx="1979894" cy="1977488"/>
          </a:xfrm>
          <a:custGeom>
            <a:avLst/>
            <a:gdLst/>
            <a:ahLst/>
            <a:cxnLst/>
            <a:rect l="l" t="t" r="r" b="b"/>
            <a:pathLst>
              <a:path w="1930108" h="1927762">
                <a:moveTo>
                  <a:pt x="965055" y="0"/>
                </a:moveTo>
                <a:lnTo>
                  <a:pt x="983782" y="1755"/>
                </a:lnTo>
                <a:lnTo>
                  <a:pt x="1001924" y="6437"/>
                </a:lnTo>
                <a:lnTo>
                  <a:pt x="1019481" y="13460"/>
                </a:lnTo>
                <a:lnTo>
                  <a:pt x="1037623" y="22239"/>
                </a:lnTo>
                <a:lnTo>
                  <a:pt x="1054595" y="32188"/>
                </a:lnTo>
                <a:lnTo>
                  <a:pt x="1072153" y="42722"/>
                </a:lnTo>
                <a:lnTo>
                  <a:pt x="1089710" y="52086"/>
                </a:lnTo>
                <a:lnTo>
                  <a:pt x="1107266" y="61450"/>
                </a:lnTo>
                <a:lnTo>
                  <a:pt x="1124238" y="68472"/>
                </a:lnTo>
                <a:lnTo>
                  <a:pt x="1142966" y="73154"/>
                </a:lnTo>
                <a:lnTo>
                  <a:pt x="1161108" y="75495"/>
                </a:lnTo>
                <a:lnTo>
                  <a:pt x="1180421" y="75495"/>
                </a:lnTo>
                <a:lnTo>
                  <a:pt x="1200319" y="74325"/>
                </a:lnTo>
                <a:lnTo>
                  <a:pt x="1220217" y="71984"/>
                </a:lnTo>
                <a:lnTo>
                  <a:pt x="1240115" y="69058"/>
                </a:lnTo>
                <a:lnTo>
                  <a:pt x="1260013" y="66717"/>
                </a:lnTo>
                <a:lnTo>
                  <a:pt x="1279911" y="64961"/>
                </a:lnTo>
                <a:lnTo>
                  <a:pt x="1298638" y="65546"/>
                </a:lnTo>
                <a:lnTo>
                  <a:pt x="1316781" y="67887"/>
                </a:lnTo>
                <a:lnTo>
                  <a:pt x="1334338" y="73154"/>
                </a:lnTo>
                <a:lnTo>
                  <a:pt x="1348969" y="80762"/>
                </a:lnTo>
                <a:lnTo>
                  <a:pt x="1363014" y="90712"/>
                </a:lnTo>
                <a:lnTo>
                  <a:pt x="1375304" y="102416"/>
                </a:lnTo>
                <a:lnTo>
                  <a:pt x="1387595" y="115876"/>
                </a:lnTo>
                <a:lnTo>
                  <a:pt x="1398714" y="129922"/>
                </a:lnTo>
                <a:lnTo>
                  <a:pt x="1409833" y="144553"/>
                </a:lnTo>
                <a:lnTo>
                  <a:pt x="1420953" y="159184"/>
                </a:lnTo>
                <a:lnTo>
                  <a:pt x="1432072" y="173229"/>
                </a:lnTo>
                <a:lnTo>
                  <a:pt x="1443777" y="186689"/>
                </a:lnTo>
                <a:lnTo>
                  <a:pt x="1457238" y="198395"/>
                </a:lnTo>
                <a:lnTo>
                  <a:pt x="1470113" y="208929"/>
                </a:lnTo>
                <a:lnTo>
                  <a:pt x="1484744" y="217122"/>
                </a:lnTo>
                <a:lnTo>
                  <a:pt x="1500545" y="224145"/>
                </a:lnTo>
                <a:lnTo>
                  <a:pt x="1517517" y="229997"/>
                </a:lnTo>
                <a:lnTo>
                  <a:pt x="1535073" y="235264"/>
                </a:lnTo>
                <a:lnTo>
                  <a:pt x="1552631" y="239946"/>
                </a:lnTo>
                <a:lnTo>
                  <a:pt x="1570773" y="244628"/>
                </a:lnTo>
                <a:lnTo>
                  <a:pt x="1587745" y="249895"/>
                </a:lnTo>
                <a:lnTo>
                  <a:pt x="1604717" y="255747"/>
                </a:lnTo>
                <a:lnTo>
                  <a:pt x="1620518" y="262771"/>
                </a:lnTo>
                <a:lnTo>
                  <a:pt x="1634564" y="271549"/>
                </a:lnTo>
                <a:lnTo>
                  <a:pt x="1647440" y="282083"/>
                </a:lnTo>
                <a:lnTo>
                  <a:pt x="1657973" y="294958"/>
                </a:lnTo>
                <a:lnTo>
                  <a:pt x="1666752" y="309004"/>
                </a:lnTo>
                <a:lnTo>
                  <a:pt x="1673775" y="324805"/>
                </a:lnTo>
                <a:lnTo>
                  <a:pt x="1679627" y="341777"/>
                </a:lnTo>
                <a:lnTo>
                  <a:pt x="1684894" y="358749"/>
                </a:lnTo>
                <a:lnTo>
                  <a:pt x="1689576" y="376891"/>
                </a:lnTo>
                <a:lnTo>
                  <a:pt x="1694258" y="394448"/>
                </a:lnTo>
                <a:lnTo>
                  <a:pt x="1699525" y="412005"/>
                </a:lnTo>
                <a:lnTo>
                  <a:pt x="1705377" y="428977"/>
                </a:lnTo>
                <a:lnTo>
                  <a:pt x="1712400" y="444779"/>
                </a:lnTo>
                <a:lnTo>
                  <a:pt x="1720594" y="459409"/>
                </a:lnTo>
                <a:lnTo>
                  <a:pt x="1731128" y="472285"/>
                </a:lnTo>
                <a:lnTo>
                  <a:pt x="1742833" y="485745"/>
                </a:lnTo>
                <a:lnTo>
                  <a:pt x="1756293" y="497449"/>
                </a:lnTo>
                <a:lnTo>
                  <a:pt x="1770339" y="508569"/>
                </a:lnTo>
                <a:lnTo>
                  <a:pt x="1785555" y="519688"/>
                </a:lnTo>
                <a:lnTo>
                  <a:pt x="1800186" y="530807"/>
                </a:lnTo>
                <a:lnTo>
                  <a:pt x="1814232" y="541928"/>
                </a:lnTo>
                <a:lnTo>
                  <a:pt x="1827691" y="554217"/>
                </a:lnTo>
                <a:lnTo>
                  <a:pt x="1839397" y="566507"/>
                </a:lnTo>
                <a:lnTo>
                  <a:pt x="1849346" y="580553"/>
                </a:lnTo>
                <a:lnTo>
                  <a:pt x="1856954" y="595183"/>
                </a:lnTo>
                <a:lnTo>
                  <a:pt x="1862221" y="612741"/>
                </a:lnTo>
                <a:lnTo>
                  <a:pt x="1864562" y="630883"/>
                </a:lnTo>
                <a:lnTo>
                  <a:pt x="1865147" y="649610"/>
                </a:lnTo>
                <a:lnTo>
                  <a:pt x="1863391" y="669508"/>
                </a:lnTo>
                <a:lnTo>
                  <a:pt x="1861050" y="689406"/>
                </a:lnTo>
                <a:lnTo>
                  <a:pt x="1858124" y="709304"/>
                </a:lnTo>
                <a:lnTo>
                  <a:pt x="1855783" y="729202"/>
                </a:lnTo>
                <a:lnTo>
                  <a:pt x="1854613" y="749100"/>
                </a:lnTo>
                <a:lnTo>
                  <a:pt x="1854613" y="768413"/>
                </a:lnTo>
                <a:lnTo>
                  <a:pt x="1856954" y="786555"/>
                </a:lnTo>
                <a:lnTo>
                  <a:pt x="1861635" y="804697"/>
                </a:lnTo>
                <a:lnTo>
                  <a:pt x="1868658" y="821669"/>
                </a:lnTo>
                <a:lnTo>
                  <a:pt x="1878023" y="839226"/>
                </a:lnTo>
                <a:lnTo>
                  <a:pt x="1887386" y="856784"/>
                </a:lnTo>
                <a:lnTo>
                  <a:pt x="1897920" y="874340"/>
                </a:lnTo>
                <a:lnTo>
                  <a:pt x="1907869" y="891312"/>
                </a:lnTo>
                <a:lnTo>
                  <a:pt x="1916648" y="909454"/>
                </a:lnTo>
                <a:lnTo>
                  <a:pt x="1923670" y="927012"/>
                </a:lnTo>
                <a:lnTo>
                  <a:pt x="1928352" y="945154"/>
                </a:lnTo>
                <a:lnTo>
                  <a:pt x="1930108" y="963881"/>
                </a:lnTo>
                <a:lnTo>
                  <a:pt x="1928352" y="982608"/>
                </a:lnTo>
                <a:lnTo>
                  <a:pt x="1923670" y="1000751"/>
                </a:lnTo>
                <a:lnTo>
                  <a:pt x="1916648" y="1018308"/>
                </a:lnTo>
                <a:lnTo>
                  <a:pt x="1907869" y="1036450"/>
                </a:lnTo>
                <a:lnTo>
                  <a:pt x="1897920" y="1053422"/>
                </a:lnTo>
                <a:lnTo>
                  <a:pt x="1887386" y="1070980"/>
                </a:lnTo>
                <a:lnTo>
                  <a:pt x="1878023" y="1088536"/>
                </a:lnTo>
                <a:lnTo>
                  <a:pt x="1868658" y="1106093"/>
                </a:lnTo>
                <a:lnTo>
                  <a:pt x="1861635" y="1123065"/>
                </a:lnTo>
                <a:lnTo>
                  <a:pt x="1856954" y="1141208"/>
                </a:lnTo>
                <a:lnTo>
                  <a:pt x="1854613" y="1159349"/>
                </a:lnTo>
                <a:lnTo>
                  <a:pt x="1854613" y="1178662"/>
                </a:lnTo>
                <a:lnTo>
                  <a:pt x="1855783" y="1198560"/>
                </a:lnTo>
                <a:lnTo>
                  <a:pt x="1858124" y="1218458"/>
                </a:lnTo>
                <a:lnTo>
                  <a:pt x="1861050" y="1238356"/>
                </a:lnTo>
                <a:lnTo>
                  <a:pt x="1863391" y="1258254"/>
                </a:lnTo>
                <a:lnTo>
                  <a:pt x="1865147" y="1278152"/>
                </a:lnTo>
                <a:lnTo>
                  <a:pt x="1864562" y="1296880"/>
                </a:lnTo>
                <a:lnTo>
                  <a:pt x="1862221" y="1315022"/>
                </a:lnTo>
                <a:lnTo>
                  <a:pt x="1856954" y="1332579"/>
                </a:lnTo>
                <a:lnTo>
                  <a:pt x="1849346" y="1347210"/>
                </a:lnTo>
                <a:lnTo>
                  <a:pt x="1839397" y="1361256"/>
                </a:lnTo>
                <a:lnTo>
                  <a:pt x="1827691" y="1373545"/>
                </a:lnTo>
                <a:lnTo>
                  <a:pt x="1814232" y="1385835"/>
                </a:lnTo>
                <a:lnTo>
                  <a:pt x="1800186" y="1396955"/>
                </a:lnTo>
                <a:lnTo>
                  <a:pt x="1785555" y="1408074"/>
                </a:lnTo>
                <a:lnTo>
                  <a:pt x="1770339" y="1419194"/>
                </a:lnTo>
                <a:lnTo>
                  <a:pt x="1756293" y="1430313"/>
                </a:lnTo>
                <a:lnTo>
                  <a:pt x="1742833" y="1442017"/>
                </a:lnTo>
                <a:lnTo>
                  <a:pt x="1731128" y="1455478"/>
                </a:lnTo>
                <a:lnTo>
                  <a:pt x="1720594" y="1468353"/>
                </a:lnTo>
                <a:lnTo>
                  <a:pt x="1712400" y="1482984"/>
                </a:lnTo>
                <a:lnTo>
                  <a:pt x="1705377" y="1498785"/>
                </a:lnTo>
                <a:lnTo>
                  <a:pt x="1699525" y="1515757"/>
                </a:lnTo>
                <a:lnTo>
                  <a:pt x="1694258" y="1533315"/>
                </a:lnTo>
                <a:lnTo>
                  <a:pt x="1689576" y="1550871"/>
                </a:lnTo>
                <a:lnTo>
                  <a:pt x="1684894" y="1569014"/>
                </a:lnTo>
                <a:lnTo>
                  <a:pt x="1679627" y="1585985"/>
                </a:lnTo>
                <a:lnTo>
                  <a:pt x="1673775" y="1602957"/>
                </a:lnTo>
                <a:lnTo>
                  <a:pt x="1666752" y="1618758"/>
                </a:lnTo>
                <a:lnTo>
                  <a:pt x="1657973" y="1632804"/>
                </a:lnTo>
                <a:lnTo>
                  <a:pt x="1647440" y="1645679"/>
                </a:lnTo>
                <a:lnTo>
                  <a:pt x="1634564" y="1656213"/>
                </a:lnTo>
                <a:lnTo>
                  <a:pt x="1620518" y="1664992"/>
                </a:lnTo>
                <a:lnTo>
                  <a:pt x="1604717" y="1672015"/>
                </a:lnTo>
                <a:lnTo>
                  <a:pt x="1587745" y="1677867"/>
                </a:lnTo>
                <a:lnTo>
                  <a:pt x="1570773" y="1683134"/>
                </a:lnTo>
                <a:lnTo>
                  <a:pt x="1552631" y="1687816"/>
                </a:lnTo>
                <a:lnTo>
                  <a:pt x="1535073" y="1692498"/>
                </a:lnTo>
                <a:lnTo>
                  <a:pt x="1517517" y="1697766"/>
                </a:lnTo>
                <a:lnTo>
                  <a:pt x="1500545" y="1703618"/>
                </a:lnTo>
                <a:lnTo>
                  <a:pt x="1484744" y="1710641"/>
                </a:lnTo>
                <a:lnTo>
                  <a:pt x="1470113" y="1718834"/>
                </a:lnTo>
                <a:lnTo>
                  <a:pt x="1457238" y="1729368"/>
                </a:lnTo>
                <a:lnTo>
                  <a:pt x="1443777" y="1741073"/>
                </a:lnTo>
                <a:lnTo>
                  <a:pt x="1432072" y="1754533"/>
                </a:lnTo>
                <a:lnTo>
                  <a:pt x="1420953" y="1768579"/>
                </a:lnTo>
                <a:lnTo>
                  <a:pt x="1409833" y="1783209"/>
                </a:lnTo>
                <a:lnTo>
                  <a:pt x="1398714" y="1797840"/>
                </a:lnTo>
                <a:lnTo>
                  <a:pt x="1387595" y="1811886"/>
                </a:lnTo>
                <a:lnTo>
                  <a:pt x="1375304" y="1825346"/>
                </a:lnTo>
                <a:lnTo>
                  <a:pt x="1363014" y="1837051"/>
                </a:lnTo>
                <a:lnTo>
                  <a:pt x="1348969" y="1847000"/>
                </a:lnTo>
                <a:lnTo>
                  <a:pt x="1334338" y="1854608"/>
                </a:lnTo>
                <a:lnTo>
                  <a:pt x="1316781" y="1859875"/>
                </a:lnTo>
                <a:lnTo>
                  <a:pt x="1298638" y="1862216"/>
                </a:lnTo>
                <a:lnTo>
                  <a:pt x="1279911" y="1862801"/>
                </a:lnTo>
                <a:lnTo>
                  <a:pt x="1260013" y="1861046"/>
                </a:lnTo>
                <a:lnTo>
                  <a:pt x="1240115" y="1858705"/>
                </a:lnTo>
                <a:lnTo>
                  <a:pt x="1220217" y="1855778"/>
                </a:lnTo>
                <a:lnTo>
                  <a:pt x="1200319" y="1853438"/>
                </a:lnTo>
                <a:lnTo>
                  <a:pt x="1180421" y="1852267"/>
                </a:lnTo>
                <a:lnTo>
                  <a:pt x="1161108" y="1852267"/>
                </a:lnTo>
                <a:lnTo>
                  <a:pt x="1142966" y="1854608"/>
                </a:lnTo>
                <a:lnTo>
                  <a:pt x="1124238" y="1859290"/>
                </a:lnTo>
                <a:lnTo>
                  <a:pt x="1107266" y="1866313"/>
                </a:lnTo>
                <a:lnTo>
                  <a:pt x="1089710" y="1875677"/>
                </a:lnTo>
                <a:lnTo>
                  <a:pt x="1072153" y="1885041"/>
                </a:lnTo>
                <a:lnTo>
                  <a:pt x="1054595" y="1895574"/>
                </a:lnTo>
                <a:lnTo>
                  <a:pt x="1037623" y="1905524"/>
                </a:lnTo>
                <a:lnTo>
                  <a:pt x="1019481" y="1914302"/>
                </a:lnTo>
                <a:lnTo>
                  <a:pt x="1001924" y="1921325"/>
                </a:lnTo>
                <a:lnTo>
                  <a:pt x="983782" y="1926007"/>
                </a:lnTo>
                <a:lnTo>
                  <a:pt x="965055" y="1927762"/>
                </a:lnTo>
                <a:lnTo>
                  <a:pt x="946327" y="1926007"/>
                </a:lnTo>
                <a:lnTo>
                  <a:pt x="928184" y="1921325"/>
                </a:lnTo>
                <a:lnTo>
                  <a:pt x="910628" y="1914302"/>
                </a:lnTo>
                <a:lnTo>
                  <a:pt x="892485" y="1905524"/>
                </a:lnTo>
                <a:lnTo>
                  <a:pt x="875513" y="1895574"/>
                </a:lnTo>
                <a:lnTo>
                  <a:pt x="857956" y="1885041"/>
                </a:lnTo>
                <a:lnTo>
                  <a:pt x="840399" y="1875677"/>
                </a:lnTo>
                <a:lnTo>
                  <a:pt x="822842" y="1866313"/>
                </a:lnTo>
                <a:lnTo>
                  <a:pt x="805286" y="1859290"/>
                </a:lnTo>
                <a:lnTo>
                  <a:pt x="787143" y="1854608"/>
                </a:lnTo>
                <a:lnTo>
                  <a:pt x="769000" y="1852267"/>
                </a:lnTo>
                <a:lnTo>
                  <a:pt x="749687" y="1852267"/>
                </a:lnTo>
                <a:lnTo>
                  <a:pt x="729789" y="1853438"/>
                </a:lnTo>
                <a:lnTo>
                  <a:pt x="709892" y="1855778"/>
                </a:lnTo>
                <a:lnTo>
                  <a:pt x="689993" y="1858705"/>
                </a:lnTo>
                <a:lnTo>
                  <a:pt x="670095" y="1861046"/>
                </a:lnTo>
                <a:lnTo>
                  <a:pt x="650197" y="1862801"/>
                </a:lnTo>
                <a:lnTo>
                  <a:pt x="631470" y="1862216"/>
                </a:lnTo>
                <a:lnTo>
                  <a:pt x="613328" y="1859875"/>
                </a:lnTo>
                <a:lnTo>
                  <a:pt x="595771" y="1854608"/>
                </a:lnTo>
                <a:lnTo>
                  <a:pt x="581140" y="1847000"/>
                </a:lnTo>
                <a:lnTo>
                  <a:pt x="567094" y="1837051"/>
                </a:lnTo>
                <a:lnTo>
                  <a:pt x="554804" y="1825346"/>
                </a:lnTo>
                <a:lnTo>
                  <a:pt x="542514" y="1811886"/>
                </a:lnTo>
                <a:lnTo>
                  <a:pt x="531394" y="1797840"/>
                </a:lnTo>
                <a:lnTo>
                  <a:pt x="520275" y="1783209"/>
                </a:lnTo>
                <a:lnTo>
                  <a:pt x="509156" y="1768579"/>
                </a:lnTo>
                <a:lnTo>
                  <a:pt x="498036" y="1754533"/>
                </a:lnTo>
                <a:lnTo>
                  <a:pt x="486331" y="1741073"/>
                </a:lnTo>
                <a:lnTo>
                  <a:pt x="472871" y="1729368"/>
                </a:lnTo>
                <a:lnTo>
                  <a:pt x="459996" y="1718834"/>
                </a:lnTo>
                <a:lnTo>
                  <a:pt x="445365" y="1710641"/>
                </a:lnTo>
                <a:lnTo>
                  <a:pt x="429563" y="1703618"/>
                </a:lnTo>
                <a:lnTo>
                  <a:pt x="412592" y="1697766"/>
                </a:lnTo>
                <a:lnTo>
                  <a:pt x="395034" y="1692498"/>
                </a:lnTo>
                <a:lnTo>
                  <a:pt x="377478" y="1687816"/>
                </a:lnTo>
                <a:lnTo>
                  <a:pt x="359335" y="1683134"/>
                </a:lnTo>
                <a:lnTo>
                  <a:pt x="342364" y="1677867"/>
                </a:lnTo>
                <a:lnTo>
                  <a:pt x="325391" y="1672015"/>
                </a:lnTo>
                <a:lnTo>
                  <a:pt x="309591" y="1664992"/>
                </a:lnTo>
                <a:lnTo>
                  <a:pt x="295544" y="1656213"/>
                </a:lnTo>
                <a:lnTo>
                  <a:pt x="282669" y="1645679"/>
                </a:lnTo>
                <a:lnTo>
                  <a:pt x="272135" y="1632804"/>
                </a:lnTo>
                <a:lnTo>
                  <a:pt x="263357" y="1618758"/>
                </a:lnTo>
                <a:lnTo>
                  <a:pt x="256334" y="1602957"/>
                </a:lnTo>
                <a:lnTo>
                  <a:pt x="250482" y="1585985"/>
                </a:lnTo>
                <a:lnTo>
                  <a:pt x="245215" y="1569014"/>
                </a:lnTo>
                <a:lnTo>
                  <a:pt x="240533" y="1550871"/>
                </a:lnTo>
                <a:lnTo>
                  <a:pt x="235850" y="1533315"/>
                </a:lnTo>
                <a:lnTo>
                  <a:pt x="230583" y="1515757"/>
                </a:lnTo>
                <a:lnTo>
                  <a:pt x="224731" y="1498785"/>
                </a:lnTo>
                <a:lnTo>
                  <a:pt x="217708" y="1482984"/>
                </a:lnTo>
                <a:lnTo>
                  <a:pt x="209515" y="1468353"/>
                </a:lnTo>
                <a:lnTo>
                  <a:pt x="198981" y="1455478"/>
                </a:lnTo>
                <a:lnTo>
                  <a:pt x="187276" y="1442017"/>
                </a:lnTo>
                <a:lnTo>
                  <a:pt x="173816" y="1430313"/>
                </a:lnTo>
                <a:lnTo>
                  <a:pt x="159184" y="1419194"/>
                </a:lnTo>
                <a:lnTo>
                  <a:pt x="144554" y="1408074"/>
                </a:lnTo>
                <a:lnTo>
                  <a:pt x="129923" y="1396955"/>
                </a:lnTo>
                <a:lnTo>
                  <a:pt x="115877" y="1385835"/>
                </a:lnTo>
                <a:lnTo>
                  <a:pt x="102417" y="1373545"/>
                </a:lnTo>
                <a:lnTo>
                  <a:pt x="90712" y="1361256"/>
                </a:lnTo>
                <a:lnTo>
                  <a:pt x="80763" y="1347210"/>
                </a:lnTo>
                <a:lnTo>
                  <a:pt x="73155" y="1332579"/>
                </a:lnTo>
                <a:lnTo>
                  <a:pt x="67888" y="1315022"/>
                </a:lnTo>
                <a:lnTo>
                  <a:pt x="65547" y="1296880"/>
                </a:lnTo>
                <a:lnTo>
                  <a:pt x="64961" y="1278152"/>
                </a:lnTo>
                <a:lnTo>
                  <a:pt x="66717" y="1258254"/>
                </a:lnTo>
                <a:lnTo>
                  <a:pt x="69058" y="1238356"/>
                </a:lnTo>
                <a:lnTo>
                  <a:pt x="71984" y="1218458"/>
                </a:lnTo>
                <a:lnTo>
                  <a:pt x="74326" y="1198560"/>
                </a:lnTo>
                <a:lnTo>
                  <a:pt x="75496" y="1178662"/>
                </a:lnTo>
                <a:lnTo>
                  <a:pt x="75496" y="1159349"/>
                </a:lnTo>
                <a:lnTo>
                  <a:pt x="73155" y="1141208"/>
                </a:lnTo>
                <a:lnTo>
                  <a:pt x="68473" y="1123065"/>
                </a:lnTo>
                <a:lnTo>
                  <a:pt x="61450" y="1106093"/>
                </a:lnTo>
                <a:lnTo>
                  <a:pt x="52672" y="1088536"/>
                </a:lnTo>
                <a:lnTo>
                  <a:pt x="42722" y="1070980"/>
                </a:lnTo>
                <a:lnTo>
                  <a:pt x="32189" y="1053422"/>
                </a:lnTo>
                <a:lnTo>
                  <a:pt x="22240" y="1036450"/>
                </a:lnTo>
                <a:lnTo>
                  <a:pt x="13461" y="1018308"/>
                </a:lnTo>
                <a:lnTo>
                  <a:pt x="6438" y="1000751"/>
                </a:lnTo>
                <a:lnTo>
                  <a:pt x="1756" y="982608"/>
                </a:lnTo>
                <a:lnTo>
                  <a:pt x="0" y="963881"/>
                </a:lnTo>
                <a:lnTo>
                  <a:pt x="1756" y="945154"/>
                </a:lnTo>
                <a:lnTo>
                  <a:pt x="6438" y="927012"/>
                </a:lnTo>
                <a:lnTo>
                  <a:pt x="13461" y="909454"/>
                </a:lnTo>
                <a:lnTo>
                  <a:pt x="22240" y="891312"/>
                </a:lnTo>
                <a:lnTo>
                  <a:pt x="32189" y="874340"/>
                </a:lnTo>
                <a:lnTo>
                  <a:pt x="42722" y="856784"/>
                </a:lnTo>
                <a:lnTo>
                  <a:pt x="52672" y="839226"/>
                </a:lnTo>
                <a:lnTo>
                  <a:pt x="61450" y="821669"/>
                </a:lnTo>
                <a:lnTo>
                  <a:pt x="68473" y="804697"/>
                </a:lnTo>
                <a:lnTo>
                  <a:pt x="73155" y="786555"/>
                </a:lnTo>
                <a:lnTo>
                  <a:pt x="75496" y="768413"/>
                </a:lnTo>
                <a:lnTo>
                  <a:pt x="75496" y="749100"/>
                </a:lnTo>
                <a:lnTo>
                  <a:pt x="74326" y="729202"/>
                </a:lnTo>
                <a:lnTo>
                  <a:pt x="71984" y="709304"/>
                </a:lnTo>
                <a:lnTo>
                  <a:pt x="69058" y="689406"/>
                </a:lnTo>
                <a:lnTo>
                  <a:pt x="66717" y="669508"/>
                </a:lnTo>
                <a:lnTo>
                  <a:pt x="64961" y="649610"/>
                </a:lnTo>
                <a:lnTo>
                  <a:pt x="65547" y="630883"/>
                </a:lnTo>
                <a:lnTo>
                  <a:pt x="67888" y="612741"/>
                </a:lnTo>
                <a:lnTo>
                  <a:pt x="73155" y="595183"/>
                </a:lnTo>
                <a:lnTo>
                  <a:pt x="80763" y="580553"/>
                </a:lnTo>
                <a:lnTo>
                  <a:pt x="90712" y="566507"/>
                </a:lnTo>
                <a:lnTo>
                  <a:pt x="102417" y="554217"/>
                </a:lnTo>
                <a:lnTo>
                  <a:pt x="115877" y="541928"/>
                </a:lnTo>
                <a:lnTo>
                  <a:pt x="129923" y="530807"/>
                </a:lnTo>
                <a:lnTo>
                  <a:pt x="144554" y="519688"/>
                </a:lnTo>
                <a:lnTo>
                  <a:pt x="159184" y="508569"/>
                </a:lnTo>
                <a:lnTo>
                  <a:pt x="173816" y="497449"/>
                </a:lnTo>
                <a:lnTo>
                  <a:pt x="187276" y="485745"/>
                </a:lnTo>
                <a:lnTo>
                  <a:pt x="198981" y="472285"/>
                </a:lnTo>
                <a:lnTo>
                  <a:pt x="209515" y="459409"/>
                </a:lnTo>
                <a:lnTo>
                  <a:pt x="217708" y="444779"/>
                </a:lnTo>
                <a:lnTo>
                  <a:pt x="224731" y="428977"/>
                </a:lnTo>
                <a:lnTo>
                  <a:pt x="230583" y="412005"/>
                </a:lnTo>
                <a:lnTo>
                  <a:pt x="235850" y="394448"/>
                </a:lnTo>
                <a:lnTo>
                  <a:pt x="240533" y="376891"/>
                </a:lnTo>
                <a:lnTo>
                  <a:pt x="245215" y="358749"/>
                </a:lnTo>
                <a:lnTo>
                  <a:pt x="250482" y="341777"/>
                </a:lnTo>
                <a:lnTo>
                  <a:pt x="256334" y="324805"/>
                </a:lnTo>
                <a:lnTo>
                  <a:pt x="263357" y="309004"/>
                </a:lnTo>
                <a:lnTo>
                  <a:pt x="272135" y="294958"/>
                </a:lnTo>
                <a:lnTo>
                  <a:pt x="282669" y="282083"/>
                </a:lnTo>
                <a:lnTo>
                  <a:pt x="295544" y="271549"/>
                </a:lnTo>
                <a:lnTo>
                  <a:pt x="309591" y="262771"/>
                </a:lnTo>
                <a:lnTo>
                  <a:pt x="325391" y="255747"/>
                </a:lnTo>
                <a:lnTo>
                  <a:pt x="342364" y="249895"/>
                </a:lnTo>
                <a:lnTo>
                  <a:pt x="359335" y="244628"/>
                </a:lnTo>
                <a:lnTo>
                  <a:pt x="377478" y="239946"/>
                </a:lnTo>
                <a:lnTo>
                  <a:pt x="395034" y="235264"/>
                </a:lnTo>
                <a:lnTo>
                  <a:pt x="412592" y="229997"/>
                </a:lnTo>
                <a:lnTo>
                  <a:pt x="429563" y="224145"/>
                </a:lnTo>
                <a:lnTo>
                  <a:pt x="445365" y="217122"/>
                </a:lnTo>
                <a:lnTo>
                  <a:pt x="459996" y="208929"/>
                </a:lnTo>
                <a:lnTo>
                  <a:pt x="472871" y="198395"/>
                </a:lnTo>
                <a:lnTo>
                  <a:pt x="486331" y="186689"/>
                </a:lnTo>
                <a:lnTo>
                  <a:pt x="498036" y="173229"/>
                </a:lnTo>
                <a:lnTo>
                  <a:pt x="509156" y="159184"/>
                </a:lnTo>
                <a:lnTo>
                  <a:pt x="520275" y="144553"/>
                </a:lnTo>
                <a:lnTo>
                  <a:pt x="531394" y="129922"/>
                </a:lnTo>
                <a:lnTo>
                  <a:pt x="542514" y="115876"/>
                </a:lnTo>
                <a:lnTo>
                  <a:pt x="554804" y="102416"/>
                </a:lnTo>
                <a:lnTo>
                  <a:pt x="567094" y="90712"/>
                </a:lnTo>
                <a:lnTo>
                  <a:pt x="581140" y="80762"/>
                </a:lnTo>
                <a:lnTo>
                  <a:pt x="595771" y="73154"/>
                </a:lnTo>
                <a:lnTo>
                  <a:pt x="613328" y="67887"/>
                </a:lnTo>
                <a:lnTo>
                  <a:pt x="631470" y="65546"/>
                </a:lnTo>
                <a:lnTo>
                  <a:pt x="650197" y="64961"/>
                </a:lnTo>
                <a:lnTo>
                  <a:pt x="670095" y="66717"/>
                </a:lnTo>
                <a:lnTo>
                  <a:pt x="689993" y="69058"/>
                </a:lnTo>
                <a:lnTo>
                  <a:pt x="709892" y="71984"/>
                </a:lnTo>
                <a:lnTo>
                  <a:pt x="729789" y="74325"/>
                </a:lnTo>
                <a:lnTo>
                  <a:pt x="749687" y="75495"/>
                </a:lnTo>
                <a:lnTo>
                  <a:pt x="769000" y="75495"/>
                </a:lnTo>
                <a:lnTo>
                  <a:pt x="787143" y="73154"/>
                </a:lnTo>
                <a:lnTo>
                  <a:pt x="805286" y="68472"/>
                </a:lnTo>
                <a:lnTo>
                  <a:pt x="822842" y="61450"/>
                </a:lnTo>
                <a:lnTo>
                  <a:pt x="840399" y="52086"/>
                </a:lnTo>
                <a:lnTo>
                  <a:pt x="857956" y="42722"/>
                </a:lnTo>
                <a:lnTo>
                  <a:pt x="875513" y="32188"/>
                </a:lnTo>
                <a:lnTo>
                  <a:pt x="892485" y="22239"/>
                </a:lnTo>
                <a:lnTo>
                  <a:pt x="910628" y="13460"/>
                </a:lnTo>
                <a:lnTo>
                  <a:pt x="928184" y="6437"/>
                </a:lnTo>
                <a:lnTo>
                  <a:pt x="946327" y="1755"/>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Pari Opportunità nella Formazione • Accademia Formaweb">
            <a:extLst>
              <a:ext uri="{FF2B5EF4-FFF2-40B4-BE49-F238E27FC236}">
                <a16:creationId xmlns:a16="http://schemas.microsoft.com/office/drawing/2014/main" xmlns="" id="{A3C16233-FF01-5E42-AEA8-9AB7B9F89E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b="28084"/>
          <a:stretch/>
        </p:blipFill>
        <p:spPr bwMode="auto">
          <a:xfrm>
            <a:off x="6137161" y="2767372"/>
            <a:ext cx="2990398" cy="2986796"/>
          </a:xfrm>
          <a:custGeom>
            <a:avLst/>
            <a:gdLst/>
            <a:ahLst/>
            <a:cxnLst/>
            <a:rect l="l" t="t" r="r" b="b"/>
            <a:pathLst>
              <a:path w="2891598" h="2888118">
                <a:moveTo>
                  <a:pt x="1445800" y="0"/>
                </a:moveTo>
                <a:lnTo>
                  <a:pt x="1473855" y="2630"/>
                </a:lnTo>
                <a:lnTo>
                  <a:pt x="1501036" y="9644"/>
                </a:lnTo>
                <a:lnTo>
                  <a:pt x="1527340" y="20166"/>
                </a:lnTo>
                <a:lnTo>
                  <a:pt x="1554518" y="33318"/>
                </a:lnTo>
                <a:lnTo>
                  <a:pt x="1579946" y="48224"/>
                </a:lnTo>
                <a:lnTo>
                  <a:pt x="1606250" y="64005"/>
                </a:lnTo>
                <a:lnTo>
                  <a:pt x="1632552" y="78033"/>
                </a:lnTo>
                <a:lnTo>
                  <a:pt x="1658855" y="92063"/>
                </a:lnTo>
                <a:lnTo>
                  <a:pt x="1684282" y="102583"/>
                </a:lnTo>
                <a:lnTo>
                  <a:pt x="1712338" y="109598"/>
                </a:lnTo>
                <a:lnTo>
                  <a:pt x="1739518" y="113105"/>
                </a:lnTo>
                <a:lnTo>
                  <a:pt x="1768452" y="113105"/>
                </a:lnTo>
                <a:lnTo>
                  <a:pt x="1798262" y="111352"/>
                </a:lnTo>
                <a:lnTo>
                  <a:pt x="1828072" y="107844"/>
                </a:lnTo>
                <a:lnTo>
                  <a:pt x="1857883" y="103461"/>
                </a:lnTo>
                <a:lnTo>
                  <a:pt x="1887693" y="99954"/>
                </a:lnTo>
                <a:lnTo>
                  <a:pt x="1917504" y="97323"/>
                </a:lnTo>
                <a:lnTo>
                  <a:pt x="1945560" y="98199"/>
                </a:lnTo>
                <a:lnTo>
                  <a:pt x="1972740" y="101707"/>
                </a:lnTo>
                <a:lnTo>
                  <a:pt x="1999043" y="109598"/>
                </a:lnTo>
                <a:lnTo>
                  <a:pt x="2020963" y="120996"/>
                </a:lnTo>
                <a:lnTo>
                  <a:pt x="2042004" y="135902"/>
                </a:lnTo>
                <a:lnTo>
                  <a:pt x="2060417" y="153437"/>
                </a:lnTo>
                <a:lnTo>
                  <a:pt x="2078829" y="173603"/>
                </a:lnTo>
                <a:lnTo>
                  <a:pt x="2095489" y="194645"/>
                </a:lnTo>
                <a:lnTo>
                  <a:pt x="2112147" y="216565"/>
                </a:lnTo>
                <a:lnTo>
                  <a:pt x="2128805" y="238484"/>
                </a:lnTo>
                <a:lnTo>
                  <a:pt x="2145463" y="259528"/>
                </a:lnTo>
                <a:lnTo>
                  <a:pt x="2163000" y="279693"/>
                </a:lnTo>
                <a:lnTo>
                  <a:pt x="2183166" y="297229"/>
                </a:lnTo>
                <a:lnTo>
                  <a:pt x="2202455" y="313012"/>
                </a:lnTo>
                <a:lnTo>
                  <a:pt x="2224374" y="325286"/>
                </a:lnTo>
                <a:lnTo>
                  <a:pt x="2248047" y="335808"/>
                </a:lnTo>
                <a:lnTo>
                  <a:pt x="2273473" y="344575"/>
                </a:lnTo>
                <a:lnTo>
                  <a:pt x="2299776" y="352466"/>
                </a:lnTo>
                <a:lnTo>
                  <a:pt x="2326079" y="359480"/>
                </a:lnTo>
                <a:lnTo>
                  <a:pt x="2353259" y="366495"/>
                </a:lnTo>
                <a:lnTo>
                  <a:pt x="2378686" y="374386"/>
                </a:lnTo>
                <a:lnTo>
                  <a:pt x="2404111" y="383153"/>
                </a:lnTo>
                <a:lnTo>
                  <a:pt x="2427785" y="393675"/>
                </a:lnTo>
                <a:lnTo>
                  <a:pt x="2448828" y="406827"/>
                </a:lnTo>
                <a:lnTo>
                  <a:pt x="2468117" y="422609"/>
                </a:lnTo>
                <a:lnTo>
                  <a:pt x="2483898" y="441899"/>
                </a:lnTo>
                <a:lnTo>
                  <a:pt x="2497050" y="462941"/>
                </a:lnTo>
                <a:lnTo>
                  <a:pt x="2507571" y="486613"/>
                </a:lnTo>
                <a:lnTo>
                  <a:pt x="2516339" y="512041"/>
                </a:lnTo>
                <a:lnTo>
                  <a:pt x="2524229" y="537467"/>
                </a:lnTo>
                <a:lnTo>
                  <a:pt x="2531245" y="564648"/>
                </a:lnTo>
                <a:lnTo>
                  <a:pt x="2538259" y="590950"/>
                </a:lnTo>
                <a:lnTo>
                  <a:pt x="2546149" y="617254"/>
                </a:lnTo>
                <a:lnTo>
                  <a:pt x="2554917" y="642682"/>
                </a:lnTo>
                <a:lnTo>
                  <a:pt x="2565438" y="666354"/>
                </a:lnTo>
                <a:lnTo>
                  <a:pt x="2577714" y="688273"/>
                </a:lnTo>
                <a:lnTo>
                  <a:pt x="2593495" y="707564"/>
                </a:lnTo>
                <a:lnTo>
                  <a:pt x="2611030" y="727729"/>
                </a:lnTo>
                <a:lnTo>
                  <a:pt x="2631196" y="745264"/>
                </a:lnTo>
                <a:lnTo>
                  <a:pt x="2652239" y="761923"/>
                </a:lnTo>
                <a:lnTo>
                  <a:pt x="2675035" y="778582"/>
                </a:lnTo>
                <a:lnTo>
                  <a:pt x="2696954" y="795241"/>
                </a:lnTo>
                <a:lnTo>
                  <a:pt x="2717996" y="811900"/>
                </a:lnTo>
                <a:lnTo>
                  <a:pt x="2738161" y="830313"/>
                </a:lnTo>
                <a:lnTo>
                  <a:pt x="2755698" y="848725"/>
                </a:lnTo>
                <a:lnTo>
                  <a:pt x="2770603" y="869768"/>
                </a:lnTo>
                <a:lnTo>
                  <a:pt x="2782002" y="891687"/>
                </a:lnTo>
                <a:lnTo>
                  <a:pt x="2789892" y="917991"/>
                </a:lnTo>
                <a:lnTo>
                  <a:pt x="2793399" y="945171"/>
                </a:lnTo>
                <a:lnTo>
                  <a:pt x="2794276" y="973229"/>
                </a:lnTo>
                <a:lnTo>
                  <a:pt x="2791646" y="1003038"/>
                </a:lnTo>
                <a:lnTo>
                  <a:pt x="2788138" y="1032848"/>
                </a:lnTo>
                <a:lnTo>
                  <a:pt x="2783755" y="1062659"/>
                </a:lnTo>
                <a:lnTo>
                  <a:pt x="2780247" y="1092470"/>
                </a:lnTo>
                <a:lnTo>
                  <a:pt x="2778495" y="1122281"/>
                </a:lnTo>
                <a:lnTo>
                  <a:pt x="2778495" y="1151214"/>
                </a:lnTo>
                <a:lnTo>
                  <a:pt x="2782002" y="1178394"/>
                </a:lnTo>
                <a:lnTo>
                  <a:pt x="2789015" y="1205574"/>
                </a:lnTo>
                <a:lnTo>
                  <a:pt x="2799536" y="1231002"/>
                </a:lnTo>
                <a:lnTo>
                  <a:pt x="2813566" y="1257305"/>
                </a:lnTo>
                <a:lnTo>
                  <a:pt x="2827593" y="1283608"/>
                </a:lnTo>
                <a:lnTo>
                  <a:pt x="2843376" y="1309912"/>
                </a:lnTo>
                <a:lnTo>
                  <a:pt x="2858280" y="1335339"/>
                </a:lnTo>
                <a:lnTo>
                  <a:pt x="2871432" y="1362518"/>
                </a:lnTo>
                <a:lnTo>
                  <a:pt x="2881953" y="1388823"/>
                </a:lnTo>
                <a:lnTo>
                  <a:pt x="2888967" y="1416003"/>
                </a:lnTo>
                <a:lnTo>
                  <a:pt x="2891598" y="1444059"/>
                </a:lnTo>
                <a:lnTo>
                  <a:pt x="2888967" y="1472116"/>
                </a:lnTo>
                <a:lnTo>
                  <a:pt x="2881953" y="1499297"/>
                </a:lnTo>
                <a:lnTo>
                  <a:pt x="2871432" y="1525600"/>
                </a:lnTo>
                <a:lnTo>
                  <a:pt x="2858280" y="1552780"/>
                </a:lnTo>
                <a:lnTo>
                  <a:pt x="2843376" y="1578207"/>
                </a:lnTo>
                <a:lnTo>
                  <a:pt x="2827593" y="1604511"/>
                </a:lnTo>
                <a:lnTo>
                  <a:pt x="2813566" y="1630814"/>
                </a:lnTo>
                <a:lnTo>
                  <a:pt x="2799536" y="1657117"/>
                </a:lnTo>
                <a:lnTo>
                  <a:pt x="2789015" y="1682544"/>
                </a:lnTo>
                <a:lnTo>
                  <a:pt x="2782002" y="1709724"/>
                </a:lnTo>
                <a:lnTo>
                  <a:pt x="2778495" y="1736904"/>
                </a:lnTo>
                <a:lnTo>
                  <a:pt x="2778495" y="1765838"/>
                </a:lnTo>
                <a:lnTo>
                  <a:pt x="2780247" y="1795649"/>
                </a:lnTo>
                <a:lnTo>
                  <a:pt x="2783755" y="1825459"/>
                </a:lnTo>
                <a:lnTo>
                  <a:pt x="2788138" y="1855270"/>
                </a:lnTo>
                <a:lnTo>
                  <a:pt x="2791646" y="1885081"/>
                </a:lnTo>
                <a:lnTo>
                  <a:pt x="2794276" y="1914891"/>
                </a:lnTo>
                <a:lnTo>
                  <a:pt x="2793399" y="1942948"/>
                </a:lnTo>
                <a:lnTo>
                  <a:pt x="2789892" y="1970129"/>
                </a:lnTo>
                <a:lnTo>
                  <a:pt x="2782002" y="1996432"/>
                </a:lnTo>
                <a:lnTo>
                  <a:pt x="2770603" y="2018351"/>
                </a:lnTo>
                <a:lnTo>
                  <a:pt x="2755698" y="2039394"/>
                </a:lnTo>
                <a:lnTo>
                  <a:pt x="2738161" y="2057807"/>
                </a:lnTo>
                <a:lnTo>
                  <a:pt x="2717996" y="2076218"/>
                </a:lnTo>
                <a:lnTo>
                  <a:pt x="2696954" y="2092878"/>
                </a:lnTo>
                <a:lnTo>
                  <a:pt x="2675035" y="2109537"/>
                </a:lnTo>
                <a:lnTo>
                  <a:pt x="2652239" y="2126196"/>
                </a:lnTo>
                <a:lnTo>
                  <a:pt x="2631196" y="2142854"/>
                </a:lnTo>
                <a:lnTo>
                  <a:pt x="2611030" y="2160389"/>
                </a:lnTo>
                <a:lnTo>
                  <a:pt x="2593495" y="2180556"/>
                </a:lnTo>
                <a:lnTo>
                  <a:pt x="2577714" y="2199845"/>
                </a:lnTo>
                <a:lnTo>
                  <a:pt x="2565438" y="2221764"/>
                </a:lnTo>
                <a:lnTo>
                  <a:pt x="2554917" y="2245437"/>
                </a:lnTo>
                <a:lnTo>
                  <a:pt x="2546149" y="2270864"/>
                </a:lnTo>
                <a:lnTo>
                  <a:pt x="2538259" y="2297168"/>
                </a:lnTo>
                <a:lnTo>
                  <a:pt x="2531245" y="2323472"/>
                </a:lnTo>
                <a:lnTo>
                  <a:pt x="2524229" y="2350652"/>
                </a:lnTo>
                <a:lnTo>
                  <a:pt x="2516339" y="2376078"/>
                </a:lnTo>
                <a:lnTo>
                  <a:pt x="2507571" y="2401504"/>
                </a:lnTo>
                <a:lnTo>
                  <a:pt x="2497050" y="2425177"/>
                </a:lnTo>
                <a:lnTo>
                  <a:pt x="2483898" y="2446221"/>
                </a:lnTo>
                <a:lnTo>
                  <a:pt x="2468117" y="2465510"/>
                </a:lnTo>
                <a:lnTo>
                  <a:pt x="2448828" y="2481291"/>
                </a:lnTo>
                <a:lnTo>
                  <a:pt x="2427785" y="2494443"/>
                </a:lnTo>
                <a:lnTo>
                  <a:pt x="2404111" y="2504965"/>
                </a:lnTo>
                <a:lnTo>
                  <a:pt x="2378686" y="2513732"/>
                </a:lnTo>
                <a:lnTo>
                  <a:pt x="2353259" y="2521623"/>
                </a:lnTo>
                <a:lnTo>
                  <a:pt x="2326079" y="2528638"/>
                </a:lnTo>
                <a:lnTo>
                  <a:pt x="2299776" y="2535652"/>
                </a:lnTo>
                <a:lnTo>
                  <a:pt x="2273473" y="2543543"/>
                </a:lnTo>
                <a:lnTo>
                  <a:pt x="2248047" y="2552312"/>
                </a:lnTo>
                <a:lnTo>
                  <a:pt x="2224374" y="2562833"/>
                </a:lnTo>
                <a:lnTo>
                  <a:pt x="2202455" y="2575107"/>
                </a:lnTo>
                <a:lnTo>
                  <a:pt x="2183166" y="2590889"/>
                </a:lnTo>
                <a:lnTo>
                  <a:pt x="2163000" y="2608426"/>
                </a:lnTo>
                <a:lnTo>
                  <a:pt x="2145463" y="2628592"/>
                </a:lnTo>
                <a:lnTo>
                  <a:pt x="2128805" y="2649634"/>
                </a:lnTo>
                <a:lnTo>
                  <a:pt x="2112147" y="2671553"/>
                </a:lnTo>
                <a:lnTo>
                  <a:pt x="2095489" y="2693473"/>
                </a:lnTo>
                <a:lnTo>
                  <a:pt x="2078829" y="2714516"/>
                </a:lnTo>
                <a:lnTo>
                  <a:pt x="2060417" y="2734681"/>
                </a:lnTo>
                <a:lnTo>
                  <a:pt x="2042004" y="2752217"/>
                </a:lnTo>
                <a:lnTo>
                  <a:pt x="2020963" y="2767122"/>
                </a:lnTo>
                <a:lnTo>
                  <a:pt x="1999043" y="2778521"/>
                </a:lnTo>
                <a:lnTo>
                  <a:pt x="1972740" y="2786411"/>
                </a:lnTo>
                <a:lnTo>
                  <a:pt x="1945560" y="2789919"/>
                </a:lnTo>
                <a:lnTo>
                  <a:pt x="1917504" y="2790796"/>
                </a:lnTo>
                <a:lnTo>
                  <a:pt x="1887693" y="2788165"/>
                </a:lnTo>
                <a:lnTo>
                  <a:pt x="1857883" y="2784659"/>
                </a:lnTo>
                <a:lnTo>
                  <a:pt x="1828072" y="2780274"/>
                </a:lnTo>
                <a:lnTo>
                  <a:pt x="1798262" y="2776767"/>
                </a:lnTo>
                <a:lnTo>
                  <a:pt x="1768452" y="2775013"/>
                </a:lnTo>
                <a:lnTo>
                  <a:pt x="1739518" y="2775013"/>
                </a:lnTo>
                <a:lnTo>
                  <a:pt x="1712338" y="2778521"/>
                </a:lnTo>
                <a:lnTo>
                  <a:pt x="1684282" y="2785535"/>
                </a:lnTo>
                <a:lnTo>
                  <a:pt x="1658855" y="2796057"/>
                </a:lnTo>
                <a:lnTo>
                  <a:pt x="1632552" y="2810085"/>
                </a:lnTo>
                <a:lnTo>
                  <a:pt x="1606250" y="2824114"/>
                </a:lnTo>
                <a:lnTo>
                  <a:pt x="1579946" y="2839896"/>
                </a:lnTo>
                <a:lnTo>
                  <a:pt x="1554518" y="2854801"/>
                </a:lnTo>
                <a:lnTo>
                  <a:pt x="1527340" y="2867952"/>
                </a:lnTo>
                <a:lnTo>
                  <a:pt x="1501036" y="2878474"/>
                </a:lnTo>
                <a:lnTo>
                  <a:pt x="1473855" y="2885488"/>
                </a:lnTo>
                <a:lnTo>
                  <a:pt x="1445800" y="2888118"/>
                </a:lnTo>
                <a:lnTo>
                  <a:pt x="1417743" y="2885488"/>
                </a:lnTo>
                <a:lnTo>
                  <a:pt x="1390563" y="2878474"/>
                </a:lnTo>
                <a:lnTo>
                  <a:pt x="1364260" y="2867952"/>
                </a:lnTo>
                <a:lnTo>
                  <a:pt x="1337080" y="2854801"/>
                </a:lnTo>
                <a:lnTo>
                  <a:pt x="1311653" y="2839896"/>
                </a:lnTo>
                <a:lnTo>
                  <a:pt x="1285350" y="2824114"/>
                </a:lnTo>
                <a:lnTo>
                  <a:pt x="1259047" y="2810085"/>
                </a:lnTo>
                <a:lnTo>
                  <a:pt x="1232744" y="2796057"/>
                </a:lnTo>
                <a:lnTo>
                  <a:pt x="1206441" y="2785535"/>
                </a:lnTo>
                <a:lnTo>
                  <a:pt x="1179261" y="2778521"/>
                </a:lnTo>
                <a:lnTo>
                  <a:pt x="1152081" y="2775013"/>
                </a:lnTo>
                <a:lnTo>
                  <a:pt x="1123147" y="2775013"/>
                </a:lnTo>
                <a:lnTo>
                  <a:pt x="1093337" y="2776767"/>
                </a:lnTo>
                <a:lnTo>
                  <a:pt x="1063527" y="2780274"/>
                </a:lnTo>
                <a:lnTo>
                  <a:pt x="1033716" y="2784659"/>
                </a:lnTo>
                <a:lnTo>
                  <a:pt x="1003905" y="2788165"/>
                </a:lnTo>
                <a:lnTo>
                  <a:pt x="974095" y="2790796"/>
                </a:lnTo>
                <a:lnTo>
                  <a:pt x="946040" y="2789919"/>
                </a:lnTo>
                <a:lnTo>
                  <a:pt x="918859" y="2786411"/>
                </a:lnTo>
                <a:lnTo>
                  <a:pt x="892556" y="2778521"/>
                </a:lnTo>
                <a:lnTo>
                  <a:pt x="870636" y="2767122"/>
                </a:lnTo>
                <a:lnTo>
                  <a:pt x="849593" y="2752217"/>
                </a:lnTo>
                <a:lnTo>
                  <a:pt x="831181" y="2734681"/>
                </a:lnTo>
                <a:lnTo>
                  <a:pt x="812769" y="2714516"/>
                </a:lnTo>
                <a:lnTo>
                  <a:pt x="796111" y="2693473"/>
                </a:lnTo>
                <a:lnTo>
                  <a:pt x="779451" y="2671553"/>
                </a:lnTo>
                <a:lnTo>
                  <a:pt x="762793" y="2649634"/>
                </a:lnTo>
                <a:lnTo>
                  <a:pt x="746135" y="2628592"/>
                </a:lnTo>
                <a:lnTo>
                  <a:pt x="728599" y="2608426"/>
                </a:lnTo>
                <a:lnTo>
                  <a:pt x="708433" y="2590889"/>
                </a:lnTo>
                <a:lnTo>
                  <a:pt x="689144" y="2575107"/>
                </a:lnTo>
                <a:lnTo>
                  <a:pt x="667225" y="2562833"/>
                </a:lnTo>
                <a:lnTo>
                  <a:pt x="643552" y="2552312"/>
                </a:lnTo>
                <a:lnTo>
                  <a:pt x="618126" y="2543543"/>
                </a:lnTo>
                <a:lnTo>
                  <a:pt x="591822" y="2535652"/>
                </a:lnTo>
                <a:lnTo>
                  <a:pt x="565519" y="2528638"/>
                </a:lnTo>
                <a:lnTo>
                  <a:pt x="538339" y="2521623"/>
                </a:lnTo>
                <a:lnTo>
                  <a:pt x="512913" y="2513732"/>
                </a:lnTo>
                <a:lnTo>
                  <a:pt x="487486" y="2504965"/>
                </a:lnTo>
                <a:lnTo>
                  <a:pt x="463814" y="2494443"/>
                </a:lnTo>
                <a:lnTo>
                  <a:pt x="442771" y="2481291"/>
                </a:lnTo>
                <a:lnTo>
                  <a:pt x="423481" y="2465510"/>
                </a:lnTo>
                <a:lnTo>
                  <a:pt x="407701" y="2446221"/>
                </a:lnTo>
                <a:lnTo>
                  <a:pt x="394549" y="2425177"/>
                </a:lnTo>
                <a:lnTo>
                  <a:pt x="384027" y="2401504"/>
                </a:lnTo>
                <a:lnTo>
                  <a:pt x="375260" y="2376078"/>
                </a:lnTo>
                <a:lnTo>
                  <a:pt x="367369" y="2350652"/>
                </a:lnTo>
                <a:lnTo>
                  <a:pt x="360355" y="2323472"/>
                </a:lnTo>
                <a:lnTo>
                  <a:pt x="353341" y="2297168"/>
                </a:lnTo>
                <a:lnTo>
                  <a:pt x="345449" y="2270864"/>
                </a:lnTo>
                <a:lnTo>
                  <a:pt x="336681" y="2245437"/>
                </a:lnTo>
                <a:lnTo>
                  <a:pt x="326160" y="2221764"/>
                </a:lnTo>
                <a:lnTo>
                  <a:pt x="313886" y="2199845"/>
                </a:lnTo>
                <a:lnTo>
                  <a:pt x="298104" y="2180556"/>
                </a:lnTo>
                <a:lnTo>
                  <a:pt x="280568" y="2160389"/>
                </a:lnTo>
                <a:lnTo>
                  <a:pt x="260402" y="2142854"/>
                </a:lnTo>
                <a:lnTo>
                  <a:pt x="238482" y="2126196"/>
                </a:lnTo>
                <a:lnTo>
                  <a:pt x="216563" y="2109537"/>
                </a:lnTo>
                <a:lnTo>
                  <a:pt x="194645" y="2092878"/>
                </a:lnTo>
                <a:lnTo>
                  <a:pt x="173602" y="2076218"/>
                </a:lnTo>
                <a:lnTo>
                  <a:pt x="153436" y="2057807"/>
                </a:lnTo>
                <a:lnTo>
                  <a:pt x="135901" y="2039394"/>
                </a:lnTo>
                <a:lnTo>
                  <a:pt x="120996" y="2018351"/>
                </a:lnTo>
                <a:lnTo>
                  <a:pt x="109598" y="1996432"/>
                </a:lnTo>
                <a:lnTo>
                  <a:pt x="101707" y="1970129"/>
                </a:lnTo>
                <a:lnTo>
                  <a:pt x="98199" y="1942948"/>
                </a:lnTo>
                <a:lnTo>
                  <a:pt x="97322" y="1914891"/>
                </a:lnTo>
                <a:lnTo>
                  <a:pt x="99953" y="1885081"/>
                </a:lnTo>
                <a:lnTo>
                  <a:pt x="103460" y="1855270"/>
                </a:lnTo>
                <a:lnTo>
                  <a:pt x="107843" y="1825459"/>
                </a:lnTo>
                <a:lnTo>
                  <a:pt x="111351" y="1795649"/>
                </a:lnTo>
                <a:lnTo>
                  <a:pt x="113105" y="1765838"/>
                </a:lnTo>
                <a:lnTo>
                  <a:pt x="113105" y="1736904"/>
                </a:lnTo>
                <a:lnTo>
                  <a:pt x="109598" y="1709724"/>
                </a:lnTo>
                <a:lnTo>
                  <a:pt x="102584" y="1682544"/>
                </a:lnTo>
                <a:lnTo>
                  <a:pt x="92062" y="1657117"/>
                </a:lnTo>
                <a:lnTo>
                  <a:pt x="78910" y="1630814"/>
                </a:lnTo>
                <a:lnTo>
                  <a:pt x="64005" y="1604511"/>
                </a:lnTo>
                <a:lnTo>
                  <a:pt x="48224" y="1578207"/>
                </a:lnTo>
                <a:lnTo>
                  <a:pt x="33319" y="1552780"/>
                </a:lnTo>
                <a:lnTo>
                  <a:pt x="20166" y="1525600"/>
                </a:lnTo>
                <a:lnTo>
                  <a:pt x="9645" y="1499297"/>
                </a:lnTo>
                <a:lnTo>
                  <a:pt x="2631" y="1472116"/>
                </a:lnTo>
                <a:lnTo>
                  <a:pt x="0" y="1444059"/>
                </a:lnTo>
                <a:lnTo>
                  <a:pt x="2631" y="1416003"/>
                </a:lnTo>
                <a:lnTo>
                  <a:pt x="9645" y="1388823"/>
                </a:lnTo>
                <a:lnTo>
                  <a:pt x="20166" y="1362518"/>
                </a:lnTo>
                <a:lnTo>
                  <a:pt x="33319" y="1335339"/>
                </a:lnTo>
                <a:lnTo>
                  <a:pt x="48224" y="1309912"/>
                </a:lnTo>
                <a:lnTo>
                  <a:pt x="64005" y="1283608"/>
                </a:lnTo>
                <a:lnTo>
                  <a:pt x="78910" y="1257305"/>
                </a:lnTo>
                <a:lnTo>
                  <a:pt x="92062" y="1231002"/>
                </a:lnTo>
                <a:lnTo>
                  <a:pt x="102584" y="1205574"/>
                </a:lnTo>
                <a:lnTo>
                  <a:pt x="109598" y="1178394"/>
                </a:lnTo>
                <a:lnTo>
                  <a:pt x="113105" y="1151214"/>
                </a:lnTo>
                <a:lnTo>
                  <a:pt x="113105" y="1122281"/>
                </a:lnTo>
                <a:lnTo>
                  <a:pt x="111351" y="1092470"/>
                </a:lnTo>
                <a:lnTo>
                  <a:pt x="107843" y="1062659"/>
                </a:lnTo>
                <a:lnTo>
                  <a:pt x="103460" y="1032848"/>
                </a:lnTo>
                <a:lnTo>
                  <a:pt x="99953" y="1003038"/>
                </a:lnTo>
                <a:lnTo>
                  <a:pt x="97322" y="973229"/>
                </a:lnTo>
                <a:lnTo>
                  <a:pt x="98199" y="945171"/>
                </a:lnTo>
                <a:lnTo>
                  <a:pt x="101707" y="917991"/>
                </a:lnTo>
                <a:lnTo>
                  <a:pt x="109598" y="891687"/>
                </a:lnTo>
                <a:lnTo>
                  <a:pt x="120996" y="869768"/>
                </a:lnTo>
                <a:lnTo>
                  <a:pt x="135901" y="848725"/>
                </a:lnTo>
                <a:lnTo>
                  <a:pt x="153436" y="830313"/>
                </a:lnTo>
                <a:lnTo>
                  <a:pt x="173602" y="811900"/>
                </a:lnTo>
                <a:lnTo>
                  <a:pt x="194645" y="795241"/>
                </a:lnTo>
                <a:lnTo>
                  <a:pt x="216563" y="778582"/>
                </a:lnTo>
                <a:lnTo>
                  <a:pt x="238482" y="761923"/>
                </a:lnTo>
                <a:lnTo>
                  <a:pt x="260402" y="745264"/>
                </a:lnTo>
                <a:lnTo>
                  <a:pt x="280568" y="727729"/>
                </a:lnTo>
                <a:lnTo>
                  <a:pt x="298104" y="707564"/>
                </a:lnTo>
                <a:lnTo>
                  <a:pt x="313886" y="688273"/>
                </a:lnTo>
                <a:lnTo>
                  <a:pt x="326160" y="666354"/>
                </a:lnTo>
                <a:lnTo>
                  <a:pt x="336681" y="642682"/>
                </a:lnTo>
                <a:lnTo>
                  <a:pt x="345449" y="617254"/>
                </a:lnTo>
                <a:lnTo>
                  <a:pt x="353341" y="590950"/>
                </a:lnTo>
                <a:lnTo>
                  <a:pt x="360355" y="564648"/>
                </a:lnTo>
                <a:lnTo>
                  <a:pt x="367369" y="537467"/>
                </a:lnTo>
                <a:lnTo>
                  <a:pt x="375260" y="512041"/>
                </a:lnTo>
                <a:lnTo>
                  <a:pt x="384027" y="486613"/>
                </a:lnTo>
                <a:lnTo>
                  <a:pt x="394549" y="462941"/>
                </a:lnTo>
                <a:lnTo>
                  <a:pt x="407701" y="441899"/>
                </a:lnTo>
                <a:lnTo>
                  <a:pt x="423481" y="422609"/>
                </a:lnTo>
                <a:lnTo>
                  <a:pt x="442771" y="406827"/>
                </a:lnTo>
                <a:lnTo>
                  <a:pt x="463814" y="393675"/>
                </a:lnTo>
                <a:lnTo>
                  <a:pt x="487486" y="383153"/>
                </a:lnTo>
                <a:lnTo>
                  <a:pt x="512913" y="374386"/>
                </a:lnTo>
                <a:lnTo>
                  <a:pt x="538339" y="366495"/>
                </a:lnTo>
                <a:lnTo>
                  <a:pt x="565519" y="359480"/>
                </a:lnTo>
                <a:lnTo>
                  <a:pt x="591822" y="352466"/>
                </a:lnTo>
                <a:lnTo>
                  <a:pt x="618126" y="344575"/>
                </a:lnTo>
                <a:lnTo>
                  <a:pt x="643552" y="335808"/>
                </a:lnTo>
                <a:lnTo>
                  <a:pt x="667225" y="325286"/>
                </a:lnTo>
                <a:lnTo>
                  <a:pt x="689144" y="313012"/>
                </a:lnTo>
                <a:lnTo>
                  <a:pt x="708433" y="297229"/>
                </a:lnTo>
                <a:lnTo>
                  <a:pt x="728599" y="279693"/>
                </a:lnTo>
                <a:lnTo>
                  <a:pt x="746135" y="259528"/>
                </a:lnTo>
                <a:lnTo>
                  <a:pt x="762793" y="238484"/>
                </a:lnTo>
                <a:lnTo>
                  <a:pt x="779451" y="216565"/>
                </a:lnTo>
                <a:lnTo>
                  <a:pt x="796111" y="194645"/>
                </a:lnTo>
                <a:lnTo>
                  <a:pt x="812769" y="173603"/>
                </a:lnTo>
                <a:lnTo>
                  <a:pt x="831181" y="153437"/>
                </a:lnTo>
                <a:lnTo>
                  <a:pt x="849593" y="135902"/>
                </a:lnTo>
                <a:lnTo>
                  <a:pt x="870636" y="120996"/>
                </a:lnTo>
                <a:lnTo>
                  <a:pt x="892556" y="109598"/>
                </a:lnTo>
                <a:lnTo>
                  <a:pt x="918859" y="101707"/>
                </a:lnTo>
                <a:lnTo>
                  <a:pt x="946040" y="98199"/>
                </a:lnTo>
                <a:lnTo>
                  <a:pt x="974095" y="97323"/>
                </a:lnTo>
                <a:lnTo>
                  <a:pt x="1003905" y="99954"/>
                </a:lnTo>
                <a:lnTo>
                  <a:pt x="1033716" y="103461"/>
                </a:lnTo>
                <a:lnTo>
                  <a:pt x="1063527" y="107844"/>
                </a:lnTo>
                <a:lnTo>
                  <a:pt x="1093337" y="111352"/>
                </a:lnTo>
                <a:lnTo>
                  <a:pt x="1123147" y="113105"/>
                </a:lnTo>
                <a:lnTo>
                  <a:pt x="1152081" y="113105"/>
                </a:lnTo>
                <a:lnTo>
                  <a:pt x="1179261" y="109598"/>
                </a:lnTo>
                <a:lnTo>
                  <a:pt x="1206441" y="102583"/>
                </a:lnTo>
                <a:lnTo>
                  <a:pt x="1232744" y="92063"/>
                </a:lnTo>
                <a:lnTo>
                  <a:pt x="1259047" y="78033"/>
                </a:lnTo>
                <a:lnTo>
                  <a:pt x="1285350" y="64005"/>
                </a:lnTo>
                <a:lnTo>
                  <a:pt x="1311653" y="48224"/>
                </a:lnTo>
                <a:lnTo>
                  <a:pt x="1337080" y="33318"/>
                </a:lnTo>
                <a:lnTo>
                  <a:pt x="1364260" y="20166"/>
                </a:lnTo>
                <a:lnTo>
                  <a:pt x="1390563" y="9644"/>
                </a:lnTo>
                <a:lnTo>
                  <a:pt x="1417743" y="2630"/>
                </a:ln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La condizione della donna sul lavoro: l'uguaglianza che non c'è |  CriticaMente">
            <a:extLst>
              <a:ext uri="{FF2B5EF4-FFF2-40B4-BE49-F238E27FC236}">
                <a16:creationId xmlns:a16="http://schemas.microsoft.com/office/drawing/2014/main" xmlns="" id="{CFF0C88A-085A-6847-ABF7-CD007A3BA7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51" r="8137" b="3"/>
          <a:stretch/>
        </p:blipFill>
        <p:spPr bwMode="auto">
          <a:xfrm>
            <a:off x="8131642" y="10"/>
            <a:ext cx="4060358" cy="3613349"/>
          </a:xfrm>
          <a:custGeom>
            <a:avLst/>
            <a:gdLst/>
            <a:ahLst/>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ATLANTE DELLE BUONE PRATICHE PER LA PARITA' DI GENERE">
            <a:extLst>
              <a:ext uri="{FF2B5EF4-FFF2-40B4-BE49-F238E27FC236}">
                <a16:creationId xmlns:a16="http://schemas.microsoft.com/office/drawing/2014/main" xmlns="" id="{E1E99BE8-EF6C-1B43-B4C4-0FC0D4729B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10" r="4759" b="-3"/>
          <a:stretch/>
        </p:blipFill>
        <p:spPr bwMode="auto">
          <a:xfrm>
            <a:off x="8942470" y="4032403"/>
            <a:ext cx="3249530" cy="2825596"/>
          </a:xfrm>
          <a:custGeom>
            <a:avLst/>
            <a:gdLst/>
            <a:ahLst/>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0309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4104"/>
                                        </p:tgtEl>
                                        <p:attrNameLst>
                                          <p:attrName>style.visibility</p:attrName>
                                        </p:attrNameLst>
                                      </p:cBhvr>
                                      <p:to>
                                        <p:strVal val="visible"/>
                                      </p:to>
                                    </p:set>
                                    <p:anim calcmode="lin" valueType="num">
                                      <p:cBhvr>
                                        <p:cTn id="29" dur="1000" fill="hold"/>
                                        <p:tgtEl>
                                          <p:spTgt spid="4104"/>
                                        </p:tgtEl>
                                        <p:attrNameLst>
                                          <p:attrName>ppt_w</p:attrName>
                                        </p:attrNameLst>
                                      </p:cBhvr>
                                      <p:tavLst>
                                        <p:tav tm="0">
                                          <p:val>
                                            <p:strVal val="#ppt_w*0.70"/>
                                          </p:val>
                                        </p:tav>
                                        <p:tav tm="100000">
                                          <p:val>
                                            <p:strVal val="#ppt_w"/>
                                          </p:val>
                                        </p:tav>
                                      </p:tavLst>
                                    </p:anim>
                                    <p:anim calcmode="lin" valueType="num">
                                      <p:cBhvr>
                                        <p:cTn id="30" dur="1000" fill="hold"/>
                                        <p:tgtEl>
                                          <p:spTgt spid="4104"/>
                                        </p:tgtEl>
                                        <p:attrNameLst>
                                          <p:attrName>ppt_h</p:attrName>
                                        </p:attrNameLst>
                                      </p:cBhvr>
                                      <p:tavLst>
                                        <p:tav tm="0">
                                          <p:val>
                                            <p:strVal val="#ppt_h"/>
                                          </p:val>
                                        </p:tav>
                                        <p:tav tm="100000">
                                          <p:val>
                                            <p:strVal val="#ppt_h"/>
                                          </p:val>
                                        </p:tav>
                                      </p:tavLst>
                                    </p:anim>
                                    <p:animEffect transition="in" filter="fade">
                                      <p:cBhvr>
                                        <p:cTn id="31" dur="1000"/>
                                        <p:tgtEl>
                                          <p:spTgt spid="4104"/>
                                        </p:tgtEl>
                                      </p:cBhvr>
                                    </p:animEffect>
                                  </p:childTnLst>
                                </p:cTn>
                              </p:par>
                            </p:childTnLst>
                          </p:cTn>
                        </p:par>
                      </p:childTnLst>
                    </p:cTn>
                  </p:par>
                  <p:par>
                    <p:cTn id="32" fill="hold">
                      <p:stCondLst>
                        <p:cond delay="indefinite"/>
                      </p:stCondLst>
                      <p:childTnLst>
                        <p:par>
                          <p:cTn id="33" fill="hold">
                            <p:stCondLst>
                              <p:cond delay="0"/>
                            </p:stCondLst>
                            <p:childTnLst>
                              <p:par>
                                <p:cTn id="34" presetID="19" presetClass="entr" presetSubtype="10" fill="hold" nodeType="clickEffect">
                                  <p:stCondLst>
                                    <p:cond delay="0"/>
                                  </p:stCondLst>
                                  <p:childTnLst>
                                    <p:set>
                                      <p:cBhvr>
                                        <p:cTn id="35" dur="1" fill="hold">
                                          <p:stCondLst>
                                            <p:cond delay="0"/>
                                          </p:stCondLst>
                                        </p:cTn>
                                        <p:tgtEl>
                                          <p:spTgt spid="4100"/>
                                        </p:tgtEl>
                                        <p:attrNameLst>
                                          <p:attrName>style.visibility</p:attrName>
                                        </p:attrNameLst>
                                      </p:cBhvr>
                                      <p:to>
                                        <p:strVal val="visible"/>
                                      </p:to>
                                    </p:set>
                                    <p:anim calcmode="lin" valueType="num">
                                      <p:cBhvr>
                                        <p:cTn id="36" dur="3750" fill="hold"/>
                                        <p:tgtEl>
                                          <p:spTgt spid="4100"/>
                                        </p:tgtEl>
                                        <p:attrNameLst>
                                          <p:attrName>ppt_w</p:attrName>
                                        </p:attrNameLst>
                                      </p:cBhvr>
                                      <p:tavLst>
                                        <p:tav tm="0" fmla="#ppt_w*sin(2.5*pi*$)">
                                          <p:val>
                                            <p:fltVal val="0"/>
                                          </p:val>
                                        </p:tav>
                                        <p:tav tm="100000">
                                          <p:val>
                                            <p:fltVal val="1"/>
                                          </p:val>
                                        </p:tav>
                                      </p:tavLst>
                                    </p:anim>
                                    <p:anim calcmode="lin" valueType="num">
                                      <p:cBhvr>
                                        <p:cTn id="37" dur="3750" fill="hold"/>
                                        <p:tgtEl>
                                          <p:spTgt spid="4100"/>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102"/>
                                        </p:tgtEl>
                                        <p:attrNameLst>
                                          <p:attrName>style.visibility</p:attrName>
                                        </p:attrNameLst>
                                      </p:cBhvr>
                                      <p:to>
                                        <p:strVal val="visible"/>
                                      </p:to>
                                    </p:set>
                                    <p:anim calcmode="lin" valueType="num">
                                      <p:cBhvr>
                                        <p:cTn id="42" dur="1250" fill="hold"/>
                                        <p:tgtEl>
                                          <p:spTgt spid="4102"/>
                                        </p:tgtEl>
                                        <p:attrNameLst>
                                          <p:attrName>ppt_w</p:attrName>
                                        </p:attrNameLst>
                                      </p:cBhvr>
                                      <p:tavLst>
                                        <p:tav tm="0">
                                          <p:val>
                                            <p:fltVal val="0"/>
                                          </p:val>
                                        </p:tav>
                                        <p:tav tm="100000">
                                          <p:val>
                                            <p:strVal val="#ppt_w"/>
                                          </p:val>
                                        </p:tav>
                                      </p:tavLst>
                                    </p:anim>
                                    <p:anim calcmode="lin" valueType="num">
                                      <p:cBhvr>
                                        <p:cTn id="43" dur="1250" fill="hold"/>
                                        <p:tgtEl>
                                          <p:spTgt spid="4102"/>
                                        </p:tgtEl>
                                        <p:attrNameLst>
                                          <p:attrName>ppt_h</p:attrName>
                                        </p:attrNameLst>
                                      </p:cBhvr>
                                      <p:tavLst>
                                        <p:tav tm="0">
                                          <p:val>
                                            <p:fltVal val="0"/>
                                          </p:val>
                                        </p:tav>
                                        <p:tav tm="100000">
                                          <p:val>
                                            <p:strVal val="#ppt_h"/>
                                          </p:val>
                                        </p:tav>
                                      </p:tavLst>
                                    </p:anim>
                                    <p:animEffect transition="in" filter="fade">
                                      <p:cBhvr>
                                        <p:cTn id="44" dur="1250"/>
                                        <p:tgtEl>
                                          <p:spTgt spid="410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fade">
                                      <p:cBhvr>
                                        <p:cTn id="4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6438D4C1-7B61-4EB3-9710-22567CD55BF4}"/>
              </a:ext>
            </a:extLst>
          </p:cNvPr>
          <p:cNvPicPr>
            <a:picLocks noChangeAspect="1"/>
          </p:cNvPicPr>
          <p:nvPr/>
        </p:nvPicPr>
        <p:blipFill>
          <a:blip r:embed="rId2"/>
          <a:stretch>
            <a:fillRect/>
          </a:stretch>
        </p:blipFill>
        <p:spPr>
          <a:xfrm>
            <a:off x="6580716" y="706831"/>
            <a:ext cx="5611284" cy="4891576"/>
          </a:xfrm>
          <a:prstGeom prst="rect">
            <a:avLst/>
          </a:prstGeom>
        </p:spPr>
      </p:pic>
      <p:sp>
        <p:nvSpPr>
          <p:cNvPr id="5" name="Rettangolo 4">
            <a:extLst>
              <a:ext uri="{FF2B5EF4-FFF2-40B4-BE49-F238E27FC236}">
                <a16:creationId xmlns:a16="http://schemas.microsoft.com/office/drawing/2014/main" xmlns="" id="{F8A95594-960A-4F48-A991-D8C327570A03}"/>
              </a:ext>
            </a:extLst>
          </p:cNvPr>
          <p:cNvSpPr/>
          <p:nvPr/>
        </p:nvSpPr>
        <p:spPr>
          <a:xfrm>
            <a:off x="0" y="2525889"/>
            <a:ext cx="8432800" cy="1806222"/>
          </a:xfrm>
          <a:prstGeom prst="rect">
            <a:avLst/>
          </a:prstGeom>
          <a:solidFill>
            <a:srgbClr val="F4AAA6"/>
          </a:solidFill>
          <a:ln>
            <a:solidFill>
              <a:srgbClr val="FDD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xmlns="" id="{D2A56812-FCE8-444A-9582-50A599DF935B}"/>
              </a:ext>
            </a:extLst>
          </p:cNvPr>
          <p:cNvSpPr txBox="1"/>
          <p:nvPr/>
        </p:nvSpPr>
        <p:spPr>
          <a:xfrm>
            <a:off x="406400" y="3105991"/>
            <a:ext cx="7969956" cy="707886"/>
          </a:xfrm>
          <a:prstGeom prst="rect">
            <a:avLst/>
          </a:prstGeom>
          <a:noFill/>
        </p:spPr>
        <p:txBody>
          <a:bodyPr wrap="square" rtlCol="0">
            <a:spAutoFit/>
          </a:bodyPr>
          <a:lstStyle/>
          <a:p>
            <a:r>
              <a:rPr lang="it-IT" sz="4000" dirty="0">
                <a:solidFill>
                  <a:schemeClr val="bg1"/>
                </a:solidFill>
                <a:latin typeface="Modern Love" panose="04090805081005020601" pitchFamily="82" charset="0"/>
              </a:rPr>
              <a:t>La donna nel mondo del lavoro </a:t>
            </a:r>
          </a:p>
        </p:txBody>
      </p:sp>
      <p:sp>
        <p:nvSpPr>
          <p:cNvPr id="7" name="Rettangolo 6">
            <a:extLst>
              <a:ext uri="{FF2B5EF4-FFF2-40B4-BE49-F238E27FC236}">
                <a16:creationId xmlns:a16="http://schemas.microsoft.com/office/drawing/2014/main" xmlns="" id="{AFD1979D-C18B-4847-AADD-C9310FD146EF}"/>
              </a:ext>
            </a:extLst>
          </p:cNvPr>
          <p:cNvSpPr/>
          <p:nvPr/>
        </p:nvSpPr>
        <p:spPr>
          <a:xfrm>
            <a:off x="10837333" y="5113867"/>
            <a:ext cx="1354667" cy="1297340"/>
          </a:xfrm>
          <a:prstGeom prst="rect">
            <a:avLst/>
          </a:prstGeom>
          <a:solidFill>
            <a:srgbClr val="F4AAA6"/>
          </a:solidFill>
          <a:ln>
            <a:solidFill>
              <a:srgbClr val="FEB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xmlns="" id="{EA19582E-DB79-4E85-9350-0DAFBB9DAD6F}"/>
              </a:ext>
            </a:extLst>
          </p:cNvPr>
          <p:cNvSpPr/>
          <p:nvPr/>
        </p:nvSpPr>
        <p:spPr>
          <a:xfrm>
            <a:off x="6682325" y="417689"/>
            <a:ext cx="451537" cy="474134"/>
          </a:xfrm>
          <a:prstGeom prst="rect">
            <a:avLst/>
          </a:prstGeom>
          <a:solidFill>
            <a:srgbClr val="F4AAA6"/>
          </a:solidFill>
          <a:ln>
            <a:solidFill>
              <a:srgbClr val="FEB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xmlns="" id="{4389AE80-6376-434A-BAEA-B78CE67B62F2}"/>
              </a:ext>
            </a:extLst>
          </p:cNvPr>
          <p:cNvSpPr/>
          <p:nvPr/>
        </p:nvSpPr>
        <p:spPr>
          <a:xfrm>
            <a:off x="0" y="11288"/>
            <a:ext cx="428977" cy="451556"/>
          </a:xfrm>
          <a:prstGeom prst="rect">
            <a:avLst/>
          </a:prstGeom>
          <a:solidFill>
            <a:srgbClr val="F4AAA6"/>
          </a:solidFill>
          <a:ln>
            <a:solidFill>
              <a:srgbClr val="FEB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diritto 10">
            <a:extLst>
              <a:ext uri="{FF2B5EF4-FFF2-40B4-BE49-F238E27FC236}">
                <a16:creationId xmlns:a16="http://schemas.microsoft.com/office/drawing/2014/main" xmlns="" id="{18A1A758-6373-49D6-9422-307D3A9E62DA}"/>
              </a:ext>
            </a:extLst>
          </p:cNvPr>
          <p:cNvCxnSpPr/>
          <p:nvPr/>
        </p:nvCxnSpPr>
        <p:spPr>
          <a:xfrm>
            <a:off x="790222" y="-11289"/>
            <a:ext cx="0" cy="1794934"/>
          </a:xfrm>
          <a:prstGeom prst="line">
            <a:avLst/>
          </a:prstGeom>
          <a:ln>
            <a:solidFill>
              <a:srgbClr val="DC4A5E"/>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xmlns="" id="{B35BF75E-A339-4C02-86FF-0A7F108D9264}"/>
              </a:ext>
            </a:extLst>
          </p:cNvPr>
          <p:cNvCxnSpPr>
            <a:cxnSpLocks/>
          </p:cNvCxnSpPr>
          <p:nvPr/>
        </p:nvCxnSpPr>
        <p:spPr>
          <a:xfrm>
            <a:off x="1738489" y="-11289"/>
            <a:ext cx="0" cy="1794934"/>
          </a:xfrm>
          <a:prstGeom prst="line">
            <a:avLst/>
          </a:prstGeom>
          <a:ln>
            <a:solidFill>
              <a:srgbClr val="DC4A5E"/>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xmlns="" id="{816970E5-747D-4E54-902B-3855CD9B24CD}"/>
              </a:ext>
            </a:extLst>
          </p:cNvPr>
          <p:cNvCxnSpPr>
            <a:cxnSpLocks/>
          </p:cNvCxnSpPr>
          <p:nvPr/>
        </p:nvCxnSpPr>
        <p:spPr>
          <a:xfrm>
            <a:off x="2201333" y="-11289"/>
            <a:ext cx="0" cy="1772357"/>
          </a:xfrm>
          <a:prstGeom prst="line">
            <a:avLst/>
          </a:prstGeom>
          <a:ln>
            <a:solidFill>
              <a:srgbClr val="F95462"/>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xmlns="" id="{6718CDE8-51EF-4E6E-8A31-F64F07421049}"/>
              </a:ext>
            </a:extLst>
          </p:cNvPr>
          <p:cNvCxnSpPr/>
          <p:nvPr/>
        </p:nvCxnSpPr>
        <p:spPr>
          <a:xfrm>
            <a:off x="2698045" y="0"/>
            <a:ext cx="0" cy="1772357"/>
          </a:xfrm>
          <a:prstGeom prst="line">
            <a:avLst/>
          </a:prstGeom>
          <a:ln>
            <a:solidFill>
              <a:srgbClr val="DC4A5E"/>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xmlns="" id="{03984280-1683-4209-B3B1-A1A88F30AE5D}"/>
              </a:ext>
            </a:extLst>
          </p:cNvPr>
          <p:cNvCxnSpPr/>
          <p:nvPr/>
        </p:nvCxnSpPr>
        <p:spPr>
          <a:xfrm>
            <a:off x="1264355" y="-11290"/>
            <a:ext cx="0" cy="1772357"/>
          </a:xfrm>
          <a:prstGeom prst="line">
            <a:avLst/>
          </a:prstGeom>
          <a:ln>
            <a:solidFill>
              <a:srgbClr val="F954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325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CF090411-D0AE-4B19-82B0-4648EDE99362}"/>
              </a:ext>
            </a:extLst>
          </p:cNvPr>
          <p:cNvPicPr>
            <a:picLocks noChangeAspect="1"/>
          </p:cNvPicPr>
          <p:nvPr/>
        </p:nvPicPr>
        <p:blipFill>
          <a:blip r:embed="rId2"/>
          <a:stretch>
            <a:fillRect/>
          </a:stretch>
        </p:blipFill>
        <p:spPr>
          <a:xfrm>
            <a:off x="0" y="756329"/>
            <a:ext cx="5576711" cy="3927428"/>
          </a:xfrm>
          <a:prstGeom prst="rect">
            <a:avLst/>
          </a:prstGeom>
        </p:spPr>
      </p:pic>
      <p:sp>
        <p:nvSpPr>
          <p:cNvPr id="7" name="CasellaDiTesto 6">
            <a:extLst>
              <a:ext uri="{FF2B5EF4-FFF2-40B4-BE49-F238E27FC236}">
                <a16:creationId xmlns:a16="http://schemas.microsoft.com/office/drawing/2014/main" xmlns="" id="{6CFE9918-1C11-4538-91B5-EFE588EDDEB9}"/>
              </a:ext>
            </a:extLst>
          </p:cNvPr>
          <p:cNvSpPr txBox="1"/>
          <p:nvPr/>
        </p:nvSpPr>
        <p:spPr>
          <a:xfrm>
            <a:off x="6242755" y="642905"/>
            <a:ext cx="5452533" cy="6124754"/>
          </a:xfrm>
          <a:prstGeom prst="rect">
            <a:avLst/>
          </a:prstGeom>
          <a:noFill/>
        </p:spPr>
        <p:txBody>
          <a:bodyPr wrap="square" rtlCol="0">
            <a:spAutoFit/>
          </a:bodyPr>
          <a:lstStyle/>
          <a:p>
            <a:r>
              <a:rPr lang="it-IT" sz="2800" dirty="0">
                <a:latin typeface="Angsana New" panose="02020603050405020304" pitchFamily="18" charset="-34"/>
                <a:cs typeface="Angsana New" panose="02020603050405020304" pitchFamily="18" charset="-34"/>
              </a:rPr>
              <a:t>Anche se oggigiorno la donna non è più emarginata dal mondo del lavoro, resta forte l’immagine dell’uomo che ricopre ruoli importanti mentre la donna ruoli di servizi inferiori. Esposte a questi modelli fin da piccole le bambine e le ragazze non provano interesse per gli argomenti scientifici, questo conduce a un divario di genere in questi ambiti. Per questo motivo il Dipartimento per le Pari Opportunità e il Ministero dell’Istruzione hanno avviato delle iniziative volte a promuovere le pari opportunità e a contrastare gli stereotipi di genere nei percorsi scolastici, contribuendo a rimuovere gli ostacoli di tipo culturale e sensibilizzando i docenti a valorizzare il talento delle studentesse e degli studenti in tali ambiti.</a:t>
            </a:r>
          </a:p>
        </p:txBody>
      </p:sp>
      <p:cxnSp>
        <p:nvCxnSpPr>
          <p:cNvPr id="9" name="Connettore diritto 8">
            <a:extLst>
              <a:ext uri="{FF2B5EF4-FFF2-40B4-BE49-F238E27FC236}">
                <a16:creationId xmlns:a16="http://schemas.microsoft.com/office/drawing/2014/main" xmlns="" id="{A02BB47C-E8F4-4B0C-AADF-62DCB93D5B72}"/>
              </a:ext>
            </a:extLst>
          </p:cNvPr>
          <p:cNvCxnSpPr>
            <a:cxnSpLocks/>
          </p:cNvCxnSpPr>
          <p:nvPr/>
        </p:nvCxnSpPr>
        <p:spPr>
          <a:xfrm>
            <a:off x="355600" y="4641931"/>
            <a:ext cx="0" cy="158953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xmlns="" id="{1298EDC2-0B18-4E81-97C6-DD78C641BA4C}"/>
              </a:ext>
            </a:extLst>
          </p:cNvPr>
          <p:cNvCxnSpPr>
            <a:cxnSpLocks/>
          </p:cNvCxnSpPr>
          <p:nvPr/>
        </p:nvCxnSpPr>
        <p:spPr>
          <a:xfrm>
            <a:off x="1151468" y="4683757"/>
            <a:ext cx="0" cy="154771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xmlns="" id="{4C031C6E-E0ED-4209-B425-699E1A1BE076}"/>
              </a:ext>
            </a:extLst>
          </p:cNvPr>
          <p:cNvCxnSpPr>
            <a:cxnSpLocks/>
          </p:cNvCxnSpPr>
          <p:nvPr/>
        </p:nvCxnSpPr>
        <p:spPr>
          <a:xfrm>
            <a:off x="756355" y="4683757"/>
            <a:ext cx="0" cy="154771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xmlns="" id="{8A0FC3BE-22D8-4C8B-BA55-212E2D9949F0}"/>
              </a:ext>
            </a:extLst>
          </p:cNvPr>
          <p:cNvSpPr/>
          <p:nvPr/>
        </p:nvSpPr>
        <p:spPr>
          <a:xfrm>
            <a:off x="2223911" y="5695274"/>
            <a:ext cx="1185333" cy="1072385"/>
          </a:xfrm>
          <a:prstGeom prst="rect">
            <a:avLst/>
          </a:prstGeom>
          <a:solidFill>
            <a:srgbClr val="9D3A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xmlns="" id="{E1514E8B-3718-403E-8E8A-F8C032B12121}"/>
              </a:ext>
            </a:extLst>
          </p:cNvPr>
          <p:cNvSpPr/>
          <p:nvPr/>
        </p:nvSpPr>
        <p:spPr>
          <a:xfrm>
            <a:off x="11266311" y="214404"/>
            <a:ext cx="428977" cy="417746"/>
          </a:xfrm>
          <a:prstGeom prst="rect">
            <a:avLst/>
          </a:prstGeom>
          <a:solidFill>
            <a:srgbClr val="9D3A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xmlns="" id="{62BA6752-1E03-4418-B39F-ABE3A082F596}"/>
              </a:ext>
            </a:extLst>
          </p:cNvPr>
          <p:cNvSpPr/>
          <p:nvPr/>
        </p:nvSpPr>
        <p:spPr>
          <a:xfrm>
            <a:off x="11310" y="1"/>
            <a:ext cx="824065" cy="756356"/>
          </a:xfrm>
          <a:prstGeom prst="rect">
            <a:avLst/>
          </a:prstGeom>
          <a:solidFill>
            <a:srgbClr val="DC4A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xmlns="" id="{EE09ABB9-784F-42F7-950C-8DCD4E1118F9}"/>
              </a:ext>
            </a:extLst>
          </p:cNvPr>
          <p:cNvSpPr/>
          <p:nvPr/>
        </p:nvSpPr>
        <p:spPr>
          <a:xfrm>
            <a:off x="10713155" y="5457612"/>
            <a:ext cx="338666" cy="338612"/>
          </a:xfrm>
          <a:prstGeom prst="rect">
            <a:avLst/>
          </a:prstGeom>
          <a:solidFill>
            <a:srgbClr val="F954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diritto 30">
            <a:extLst>
              <a:ext uri="{FF2B5EF4-FFF2-40B4-BE49-F238E27FC236}">
                <a16:creationId xmlns:a16="http://schemas.microsoft.com/office/drawing/2014/main" xmlns="" id="{9B09DE0F-E1C5-4B4F-9F83-5AD5BD364A48}"/>
              </a:ext>
            </a:extLst>
          </p:cNvPr>
          <p:cNvCxnSpPr>
            <a:cxnSpLocks/>
          </p:cNvCxnSpPr>
          <p:nvPr/>
        </p:nvCxnSpPr>
        <p:spPr>
          <a:xfrm>
            <a:off x="1512711" y="4683757"/>
            <a:ext cx="0" cy="154771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Rettangolo 32">
            <a:extLst>
              <a:ext uri="{FF2B5EF4-FFF2-40B4-BE49-F238E27FC236}">
                <a16:creationId xmlns:a16="http://schemas.microsoft.com/office/drawing/2014/main" xmlns="" id="{6BE554B8-FBFB-4E7B-AECF-957B73AABDE6}"/>
              </a:ext>
            </a:extLst>
          </p:cNvPr>
          <p:cNvSpPr/>
          <p:nvPr/>
        </p:nvSpPr>
        <p:spPr>
          <a:xfrm>
            <a:off x="5548501" y="1806223"/>
            <a:ext cx="361232" cy="338666"/>
          </a:xfrm>
          <a:prstGeom prst="rect">
            <a:avLst/>
          </a:prstGeom>
          <a:solidFill>
            <a:srgbClr val="FEB3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4749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7" grpId="0" animBg="1"/>
      <p:bldP spid="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B0695CDA-1276-4CC9-A051-115A7B1FE046}"/>
              </a:ext>
            </a:extLst>
          </p:cNvPr>
          <p:cNvPicPr>
            <a:picLocks noChangeAspect="1"/>
          </p:cNvPicPr>
          <p:nvPr/>
        </p:nvPicPr>
        <p:blipFill>
          <a:blip r:embed="rId2"/>
          <a:stretch>
            <a:fillRect/>
          </a:stretch>
        </p:blipFill>
        <p:spPr>
          <a:xfrm>
            <a:off x="6098822" y="2501378"/>
            <a:ext cx="6093178" cy="4356622"/>
          </a:xfrm>
          <a:prstGeom prst="rect">
            <a:avLst/>
          </a:prstGeom>
        </p:spPr>
      </p:pic>
      <p:sp>
        <p:nvSpPr>
          <p:cNvPr id="6" name="CasellaDiTesto 5">
            <a:extLst>
              <a:ext uri="{FF2B5EF4-FFF2-40B4-BE49-F238E27FC236}">
                <a16:creationId xmlns:a16="http://schemas.microsoft.com/office/drawing/2014/main" xmlns="" id="{FB8BB0B7-2CF2-4414-9BC7-B21D3BB4FC14}"/>
              </a:ext>
            </a:extLst>
          </p:cNvPr>
          <p:cNvSpPr txBox="1"/>
          <p:nvPr/>
        </p:nvSpPr>
        <p:spPr>
          <a:xfrm>
            <a:off x="340078" y="841406"/>
            <a:ext cx="5439833" cy="5693866"/>
          </a:xfrm>
          <a:prstGeom prst="rect">
            <a:avLst/>
          </a:prstGeom>
          <a:noFill/>
        </p:spPr>
        <p:txBody>
          <a:bodyPr wrap="square">
            <a:spAutoFit/>
          </a:bodyPr>
          <a:lstStyle/>
          <a:p>
            <a:r>
              <a:rPr lang="it-IT" sz="2800" dirty="0">
                <a:latin typeface="Angsana New" panose="02020603050405020304" pitchFamily="18" charset="-34"/>
                <a:cs typeface="Angsana New" panose="02020603050405020304" pitchFamily="18" charset="-34"/>
              </a:rPr>
              <a:t>Il primo passo per sconfiggere la disparità di genere è accorgersi che molti pregiudizi non sono stati ancora superati: nonostante il lungo cammino di emancipazione, la scienza non è un territorio del tutto aperto alle donne. A ricordarlo ogni anno è la giornata internazionale delle donne e delle ragazze nella scienza, ricorrenza delle Nazioni Unite dell’11 febbraio istituita con l’obiettivo di aumentare il numero delle ragazze che studiano materie scientifiche e delle donne che lavorano in ambito scientifico. Le percentuali sono ancora minori se si guarda al numero di donne che ricoprono ruoli di leadership nell’ambito lavorativo scientifico.</a:t>
            </a:r>
          </a:p>
        </p:txBody>
      </p:sp>
      <p:cxnSp>
        <p:nvCxnSpPr>
          <p:cNvPr id="8" name="Connettore diritto 7">
            <a:extLst>
              <a:ext uri="{FF2B5EF4-FFF2-40B4-BE49-F238E27FC236}">
                <a16:creationId xmlns:a16="http://schemas.microsoft.com/office/drawing/2014/main" xmlns="" id="{81656342-FCAF-4BB7-B7A8-8E6BD78DDB98}"/>
              </a:ext>
            </a:extLst>
          </p:cNvPr>
          <p:cNvCxnSpPr>
            <a:cxnSpLocks/>
          </p:cNvCxnSpPr>
          <p:nvPr/>
        </p:nvCxnSpPr>
        <p:spPr>
          <a:xfrm>
            <a:off x="9787467" y="0"/>
            <a:ext cx="0" cy="1365956"/>
          </a:xfrm>
          <a:prstGeom prst="line">
            <a:avLst/>
          </a:prstGeom>
          <a:ln>
            <a:solidFill>
              <a:srgbClr val="FF605D"/>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xmlns="" id="{16D5B0B9-BF31-49FB-9578-0FD27E8C4D10}"/>
              </a:ext>
            </a:extLst>
          </p:cNvPr>
          <p:cNvCxnSpPr>
            <a:cxnSpLocks/>
          </p:cNvCxnSpPr>
          <p:nvPr/>
        </p:nvCxnSpPr>
        <p:spPr>
          <a:xfrm>
            <a:off x="10368843" y="0"/>
            <a:ext cx="0" cy="1376862"/>
          </a:xfrm>
          <a:prstGeom prst="line">
            <a:avLst/>
          </a:prstGeom>
          <a:ln>
            <a:solidFill>
              <a:srgbClr val="F95462"/>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xmlns="" id="{518DBADF-C4E7-4338-A414-2EFA4E792DB9}"/>
              </a:ext>
            </a:extLst>
          </p:cNvPr>
          <p:cNvCxnSpPr>
            <a:cxnSpLocks/>
          </p:cNvCxnSpPr>
          <p:nvPr/>
        </p:nvCxnSpPr>
        <p:spPr>
          <a:xfrm>
            <a:off x="11017957" y="10906"/>
            <a:ext cx="0" cy="1365956"/>
          </a:xfrm>
          <a:prstGeom prst="line">
            <a:avLst/>
          </a:prstGeom>
          <a:ln>
            <a:solidFill>
              <a:srgbClr val="FF605D"/>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xmlns="" id="{C257D0A6-4881-4F4D-863F-276F846FADC3}"/>
              </a:ext>
            </a:extLst>
          </p:cNvPr>
          <p:cNvCxnSpPr>
            <a:cxnSpLocks/>
          </p:cNvCxnSpPr>
          <p:nvPr/>
        </p:nvCxnSpPr>
        <p:spPr>
          <a:xfrm>
            <a:off x="11683999" y="0"/>
            <a:ext cx="0" cy="1365956"/>
          </a:xfrm>
          <a:prstGeom prst="line">
            <a:avLst/>
          </a:prstGeom>
          <a:ln>
            <a:solidFill>
              <a:srgbClr val="F95462"/>
            </a:solidFill>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xmlns="" id="{4A9A60BD-FA5C-4640-ADEC-C9F8E2DDBCD9}"/>
              </a:ext>
            </a:extLst>
          </p:cNvPr>
          <p:cNvSpPr/>
          <p:nvPr/>
        </p:nvSpPr>
        <p:spPr>
          <a:xfrm>
            <a:off x="10758311" y="1761066"/>
            <a:ext cx="1433689" cy="1343378"/>
          </a:xfrm>
          <a:prstGeom prst="rect">
            <a:avLst/>
          </a:prstGeom>
          <a:solidFill>
            <a:srgbClr val="FF605D"/>
          </a:solidFill>
          <a:ln>
            <a:solidFill>
              <a:srgbClr val="FF6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xmlns="" id="{2E91BD3E-843B-49FA-9245-450E42AA0936}"/>
              </a:ext>
            </a:extLst>
          </p:cNvPr>
          <p:cNvSpPr/>
          <p:nvPr/>
        </p:nvSpPr>
        <p:spPr>
          <a:xfrm>
            <a:off x="170745" y="276962"/>
            <a:ext cx="609600" cy="564444"/>
          </a:xfrm>
          <a:prstGeom prst="rect">
            <a:avLst/>
          </a:prstGeom>
          <a:solidFill>
            <a:srgbClr val="FF605D"/>
          </a:solidFill>
          <a:ln>
            <a:solidFill>
              <a:srgbClr val="FF6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xmlns="" id="{3FDD09DB-A005-4B3C-8F6A-A9C7C3452164}"/>
              </a:ext>
            </a:extLst>
          </p:cNvPr>
          <p:cNvSpPr/>
          <p:nvPr/>
        </p:nvSpPr>
        <p:spPr>
          <a:xfrm>
            <a:off x="5226755" y="6219183"/>
            <a:ext cx="293511" cy="316089"/>
          </a:xfrm>
          <a:prstGeom prst="rect">
            <a:avLst/>
          </a:prstGeom>
          <a:solidFill>
            <a:srgbClr val="FF605D"/>
          </a:solidFill>
          <a:ln>
            <a:solidFill>
              <a:srgbClr val="FF6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xmlns="" id="{DC3503A1-E450-40E6-8F6D-BD6B5699E3A8}"/>
              </a:ext>
            </a:extLst>
          </p:cNvPr>
          <p:cNvSpPr/>
          <p:nvPr/>
        </p:nvSpPr>
        <p:spPr>
          <a:xfrm>
            <a:off x="1706034" y="6535272"/>
            <a:ext cx="303388" cy="301533"/>
          </a:xfrm>
          <a:prstGeom prst="rect">
            <a:avLst/>
          </a:prstGeom>
          <a:solidFill>
            <a:srgbClr val="FEB3B9"/>
          </a:solidFill>
          <a:ln>
            <a:solidFill>
              <a:srgbClr val="9D3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xmlns="" id="{9B64D0D6-F0BF-4698-9157-869ECC2BD012}"/>
              </a:ext>
            </a:extLst>
          </p:cNvPr>
          <p:cNvSpPr/>
          <p:nvPr/>
        </p:nvSpPr>
        <p:spPr>
          <a:xfrm>
            <a:off x="5779911" y="2373489"/>
            <a:ext cx="1095019" cy="1038577"/>
          </a:xfrm>
          <a:prstGeom prst="rect">
            <a:avLst/>
          </a:prstGeom>
          <a:solidFill>
            <a:srgbClr val="FDD3DC"/>
          </a:solidFill>
          <a:ln>
            <a:solidFill>
              <a:srgbClr val="9D3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494604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7"/>
                                        </p:tgtEl>
                                      </p:cBhvr>
                                    </p:animEffect>
                                    <p:animScale>
                                      <p:cBhvr>
                                        <p:cTn id="14" dur="250" autoRev="1" fill="hold"/>
                                        <p:tgtEl>
                                          <p:spTgt spid="27"/>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80">
                                          <p:stCondLst>
                                            <p:cond delay="0"/>
                                          </p:stCondLst>
                                        </p:cTn>
                                        <p:tgtEl>
                                          <p:spTgt spid="17"/>
                                        </p:tgtEl>
                                      </p:cBhvr>
                                    </p:animEffect>
                                    <p:anim calcmode="lin" valueType="num">
                                      <p:cBhvr>
                                        <p:cTn id="2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0" dur="26">
                                          <p:stCondLst>
                                            <p:cond delay="650"/>
                                          </p:stCondLst>
                                        </p:cTn>
                                        <p:tgtEl>
                                          <p:spTgt spid="17"/>
                                        </p:tgtEl>
                                      </p:cBhvr>
                                      <p:to x="100000" y="60000"/>
                                    </p:animScale>
                                    <p:animScale>
                                      <p:cBhvr>
                                        <p:cTn id="31" dur="166" decel="50000">
                                          <p:stCondLst>
                                            <p:cond delay="676"/>
                                          </p:stCondLst>
                                        </p:cTn>
                                        <p:tgtEl>
                                          <p:spTgt spid="17"/>
                                        </p:tgtEl>
                                      </p:cBhvr>
                                      <p:to x="100000" y="100000"/>
                                    </p:animScale>
                                    <p:animScale>
                                      <p:cBhvr>
                                        <p:cTn id="32" dur="26">
                                          <p:stCondLst>
                                            <p:cond delay="1312"/>
                                          </p:stCondLst>
                                        </p:cTn>
                                        <p:tgtEl>
                                          <p:spTgt spid="17"/>
                                        </p:tgtEl>
                                      </p:cBhvr>
                                      <p:to x="100000" y="80000"/>
                                    </p:animScale>
                                    <p:animScale>
                                      <p:cBhvr>
                                        <p:cTn id="33" dur="166" decel="50000">
                                          <p:stCondLst>
                                            <p:cond delay="1338"/>
                                          </p:stCondLst>
                                        </p:cTn>
                                        <p:tgtEl>
                                          <p:spTgt spid="17"/>
                                        </p:tgtEl>
                                      </p:cBhvr>
                                      <p:to x="100000" y="100000"/>
                                    </p:animScale>
                                    <p:animScale>
                                      <p:cBhvr>
                                        <p:cTn id="34" dur="26">
                                          <p:stCondLst>
                                            <p:cond delay="1642"/>
                                          </p:stCondLst>
                                        </p:cTn>
                                        <p:tgtEl>
                                          <p:spTgt spid="17"/>
                                        </p:tgtEl>
                                      </p:cBhvr>
                                      <p:to x="100000" y="90000"/>
                                    </p:animScale>
                                    <p:animScale>
                                      <p:cBhvr>
                                        <p:cTn id="35" dur="166" decel="50000">
                                          <p:stCondLst>
                                            <p:cond delay="1668"/>
                                          </p:stCondLst>
                                        </p:cTn>
                                        <p:tgtEl>
                                          <p:spTgt spid="17"/>
                                        </p:tgtEl>
                                      </p:cBhvr>
                                      <p:to x="100000" y="100000"/>
                                    </p:animScale>
                                    <p:animScale>
                                      <p:cBhvr>
                                        <p:cTn id="36" dur="26">
                                          <p:stCondLst>
                                            <p:cond delay="1808"/>
                                          </p:stCondLst>
                                        </p:cTn>
                                        <p:tgtEl>
                                          <p:spTgt spid="17"/>
                                        </p:tgtEl>
                                      </p:cBhvr>
                                      <p:to x="100000" y="95000"/>
                                    </p:animScale>
                                    <p:animScale>
                                      <p:cBhvr>
                                        <p:cTn id="37" dur="166" decel="50000">
                                          <p:stCondLst>
                                            <p:cond delay="1834"/>
                                          </p:stCondLst>
                                        </p:cTn>
                                        <p:tgtEl>
                                          <p:spTgt spid="17"/>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80">
                                          <p:stCondLst>
                                            <p:cond delay="0"/>
                                          </p:stCondLst>
                                        </p:cTn>
                                        <p:tgtEl>
                                          <p:spTgt spid="16"/>
                                        </p:tgtEl>
                                      </p:cBhvr>
                                    </p:animEffect>
                                    <p:anim calcmode="lin" valueType="num">
                                      <p:cBhvr>
                                        <p:cTn id="4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8" dur="26">
                                          <p:stCondLst>
                                            <p:cond delay="650"/>
                                          </p:stCondLst>
                                        </p:cTn>
                                        <p:tgtEl>
                                          <p:spTgt spid="16"/>
                                        </p:tgtEl>
                                      </p:cBhvr>
                                      <p:to x="100000" y="60000"/>
                                    </p:animScale>
                                    <p:animScale>
                                      <p:cBhvr>
                                        <p:cTn id="49" dur="166" decel="50000">
                                          <p:stCondLst>
                                            <p:cond delay="676"/>
                                          </p:stCondLst>
                                        </p:cTn>
                                        <p:tgtEl>
                                          <p:spTgt spid="16"/>
                                        </p:tgtEl>
                                      </p:cBhvr>
                                      <p:to x="100000" y="100000"/>
                                    </p:animScale>
                                    <p:animScale>
                                      <p:cBhvr>
                                        <p:cTn id="50" dur="26">
                                          <p:stCondLst>
                                            <p:cond delay="1312"/>
                                          </p:stCondLst>
                                        </p:cTn>
                                        <p:tgtEl>
                                          <p:spTgt spid="16"/>
                                        </p:tgtEl>
                                      </p:cBhvr>
                                      <p:to x="100000" y="80000"/>
                                    </p:animScale>
                                    <p:animScale>
                                      <p:cBhvr>
                                        <p:cTn id="51" dur="166" decel="50000">
                                          <p:stCondLst>
                                            <p:cond delay="1338"/>
                                          </p:stCondLst>
                                        </p:cTn>
                                        <p:tgtEl>
                                          <p:spTgt spid="16"/>
                                        </p:tgtEl>
                                      </p:cBhvr>
                                      <p:to x="100000" y="100000"/>
                                    </p:animScale>
                                    <p:animScale>
                                      <p:cBhvr>
                                        <p:cTn id="52" dur="26">
                                          <p:stCondLst>
                                            <p:cond delay="1642"/>
                                          </p:stCondLst>
                                        </p:cTn>
                                        <p:tgtEl>
                                          <p:spTgt spid="16"/>
                                        </p:tgtEl>
                                      </p:cBhvr>
                                      <p:to x="100000" y="90000"/>
                                    </p:animScale>
                                    <p:animScale>
                                      <p:cBhvr>
                                        <p:cTn id="53" dur="166" decel="50000">
                                          <p:stCondLst>
                                            <p:cond delay="1668"/>
                                          </p:stCondLst>
                                        </p:cTn>
                                        <p:tgtEl>
                                          <p:spTgt spid="16"/>
                                        </p:tgtEl>
                                      </p:cBhvr>
                                      <p:to x="100000" y="100000"/>
                                    </p:animScale>
                                    <p:animScale>
                                      <p:cBhvr>
                                        <p:cTn id="54" dur="26">
                                          <p:stCondLst>
                                            <p:cond delay="1808"/>
                                          </p:stCondLst>
                                        </p:cTn>
                                        <p:tgtEl>
                                          <p:spTgt spid="16"/>
                                        </p:tgtEl>
                                      </p:cBhvr>
                                      <p:to x="100000" y="95000"/>
                                    </p:animScale>
                                    <p:animScale>
                                      <p:cBhvr>
                                        <p:cTn id="55" dur="166" decel="50000">
                                          <p:stCondLst>
                                            <p:cond delay="1834"/>
                                          </p:stCondLst>
                                        </p:cTn>
                                        <p:tgtEl>
                                          <p:spTgt spid="16"/>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16" grpId="0" animBg="1"/>
      <p:bldP spid="17" grpId="0" animBg="1"/>
      <p:bldP spid="2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53000">
              <a:srgbClr val="FFC9C2"/>
            </a:gs>
            <a:gs pos="75000">
              <a:srgbClr val="F1E8FF"/>
            </a:gs>
            <a:gs pos="25000">
              <a:schemeClr val="accent4">
                <a:lumMod val="40000"/>
                <a:lumOff val="60000"/>
              </a:schemeClr>
            </a:gs>
            <a:gs pos="96000">
              <a:srgbClr val="FFE6ED"/>
            </a:gs>
            <a:gs pos="3000">
              <a:srgbClr val="B3EEC5"/>
            </a:gs>
          </a:gsLst>
          <a:lin ang="5400000" scaled="1"/>
        </a:gra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B80FA3C1-CDBD-40D6-A4D6-CA87C016BAAB}"/>
              </a:ext>
            </a:extLst>
          </p:cNvPr>
          <p:cNvPicPr>
            <a:picLocks noChangeAspect="1"/>
          </p:cNvPicPr>
          <p:nvPr/>
        </p:nvPicPr>
        <p:blipFill>
          <a:blip r:embed="rId2"/>
          <a:stretch>
            <a:fillRect/>
          </a:stretch>
        </p:blipFill>
        <p:spPr>
          <a:xfrm>
            <a:off x="38633" y="3852832"/>
            <a:ext cx="5506385" cy="3005168"/>
          </a:xfrm>
          <a:prstGeom prst="rect">
            <a:avLst/>
          </a:prstGeom>
        </p:spPr>
      </p:pic>
      <p:sp>
        <p:nvSpPr>
          <p:cNvPr id="7" name="CasellaDiTesto 6">
            <a:extLst>
              <a:ext uri="{FF2B5EF4-FFF2-40B4-BE49-F238E27FC236}">
                <a16:creationId xmlns:a16="http://schemas.microsoft.com/office/drawing/2014/main" xmlns="" id="{17E5C630-B47A-4016-B1D0-110A40BE1B3B}"/>
              </a:ext>
            </a:extLst>
          </p:cNvPr>
          <p:cNvSpPr txBox="1"/>
          <p:nvPr/>
        </p:nvSpPr>
        <p:spPr>
          <a:xfrm>
            <a:off x="5836355" y="797510"/>
            <a:ext cx="6096000" cy="5262979"/>
          </a:xfrm>
          <a:prstGeom prst="rect">
            <a:avLst/>
          </a:prstGeom>
          <a:noFill/>
        </p:spPr>
        <p:txBody>
          <a:bodyPr wrap="square">
            <a:spAutoFit/>
          </a:bodyPr>
          <a:lstStyle/>
          <a:p>
            <a:r>
              <a:rPr lang="it-IT" sz="2400" dirty="0">
                <a:latin typeface="Angsana New" panose="02020603050405020304" pitchFamily="18" charset="-34"/>
                <a:cs typeface="Angsana New" panose="02020603050405020304" pitchFamily="18" charset="-34"/>
              </a:rPr>
              <a:t>Non a caso, il tema della Giornata mondiale delle donne 2019 è stato “Pensare in maniera equa,</a:t>
            </a:r>
          </a:p>
          <a:p>
            <a:r>
              <a:rPr lang="it-IT" sz="2400" dirty="0">
                <a:latin typeface="Angsana New" panose="02020603050405020304" pitchFamily="18" charset="-34"/>
                <a:cs typeface="Angsana New" panose="02020603050405020304" pitchFamily="18" charset="-34"/>
              </a:rPr>
              <a:t>costruire in modo intelligente, innovare per il cambiamento”, proprio per dichiarare che le donne</a:t>
            </a:r>
          </a:p>
          <a:p>
            <a:r>
              <a:rPr lang="it-IT" sz="2400" dirty="0">
                <a:latin typeface="Angsana New" panose="02020603050405020304" pitchFamily="18" charset="-34"/>
                <a:cs typeface="Angsana New" panose="02020603050405020304" pitchFamily="18" charset="-34"/>
              </a:rPr>
              <a:t>hanno tutte le capacità per contribuire all’innovazione dell’intera società.</a:t>
            </a:r>
          </a:p>
          <a:p>
            <a:r>
              <a:rPr lang="it-IT" sz="2400" dirty="0">
                <a:latin typeface="Angsana New" panose="02020603050405020304" pitchFamily="18" charset="-34"/>
                <a:cs typeface="Angsana New" panose="02020603050405020304" pitchFamily="18" charset="-34"/>
              </a:rPr>
              <a:t>Governi, imprese e società civile non possono quindi permettersi di tralasciare le capacità, le idee e</a:t>
            </a:r>
          </a:p>
          <a:p>
            <a:r>
              <a:rPr lang="it-IT" sz="2400" dirty="0">
                <a:latin typeface="Angsana New" panose="02020603050405020304" pitchFamily="18" charset="-34"/>
                <a:cs typeface="Angsana New" panose="02020603050405020304" pitchFamily="18" charset="-34"/>
              </a:rPr>
              <a:t>le prospettive che può mettere in gioco la metà della popolazione mondiale per realizzare un futuro</a:t>
            </a:r>
          </a:p>
          <a:p>
            <a:r>
              <a:rPr lang="it-IT" sz="2400" dirty="0">
                <a:latin typeface="Angsana New" panose="02020603050405020304" pitchFamily="18" charset="-34"/>
                <a:cs typeface="Angsana New" panose="02020603050405020304" pitchFamily="18" charset="-34"/>
              </a:rPr>
              <a:t>prospero e giusto. Sono ormai molti anni (ma non è sempre stato così), che praticamente ad ogni</a:t>
            </a:r>
          </a:p>
          <a:p>
            <a:r>
              <a:rPr lang="it-IT" sz="2400" dirty="0">
                <a:latin typeface="Angsana New" panose="02020603050405020304" pitchFamily="18" charset="-34"/>
                <a:cs typeface="Angsana New" panose="02020603050405020304" pitchFamily="18" charset="-34"/>
              </a:rPr>
              <a:t>passaggio della carriera scientifica, siamo chiamate/i ad una ‘competizione’: per vincere un premio,</a:t>
            </a:r>
          </a:p>
          <a:p>
            <a:r>
              <a:rPr lang="it-IT" sz="2400" dirty="0">
                <a:latin typeface="Angsana New" panose="02020603050405020304" pitchFamily="18" charset="-34"/>
                <a:cs typeface="Angsana New" panose="02020603050405020304" pitchFamily="18" charset="-34"/>
              </a:rPr>
              <a:t>una borsa di studio, un concorso, un finanziamento, una promozione… </a:t>
            </a:r>
          </a:p>
        </p:txBody>
      </p:sp>
      <p:pic>
        <p:nvPicPr>
          <p:cNvPr id="8" name="Immagine 7">
            <a:extLst>
              <a:ext uri="{FF2B5EF4-FFF2-40B4-BE49-F238E27FC236}">
                <a16:creationId xmlns:a16="http://schemas.microsoft.com/office/drawing/2014/main" xmlns="" id="{4E47358A-6882-45DB-9139-9EF91E577839}"/>
              </a:ext>
            </a:extLst>
          </p:cNvPr>
          <p:cNvPicPr>
            <a:picLocks noChangeAspect="1"/>
          </p:cNvPicPr>
          <p:nvPr/>
        </p:nvPicPr>
        <p:blipFill>
          <a:blip r:embed="rId3"/>
          <a:stretch>
            <a:fillRect/>
          </a:stretch>
        </p:blipFill>
        <p:spPr>
          <a:xfrm>
            <a:off x="1032961" y="300068"/>
            <a:ext cx="4657725" cy="2705100"/>
          </a:xfrm>
          <a:prstGeom prst="rect">
            <a:avLst/>
          </a:prstGeom>
        </p:spPr>
      </p:pic>
      <p:sp>
        <p:nvSpPr>
          <p:cNvPr id="9" name="Rettangolo 8">
            <a:extLst>
              <a:ext uri="{FF2B5EF4-FFF2-40B4-BE49-F238E27FC236}">
                <a16:creationId xmlns:a16="http://schemas.microsoft.com/office/drawing/2014/main" xmlns="" id="{56914327-B585-44C9-81FB-089E7208A000}"/>
              </a:ext>
            </a:extLst>
          </p:cNvPr>
          <p:cNvSpPr/>
          <p:nvPr/>
        </p:nvSpPr>
        <p:spPr>
          <a:xfrm>
            <a:off x="38633" y="2571044"/>
            <a:ext cx="1766672" cy="1715911"/>
          </a:xfrm>
          <a:prstGeom prst="rect">
            <a:avLst/>
          </a:prstGeom>
          <a:solidFill>
            <a:srgbClr val="F4AAA6"/>
          </a:solidFill>
          <a:ln>
            <a:solidFill>
              <a:srgbClr val="DC4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xmlns="" id="{575D71A3-EA2B-4695-91C0-641E89FCDA21}"/>
              </a:ext>
            </a:extLst>
          </p:cNvPr>
          <p:cNvSpPr/>
          <p:nvPr/>
        </p:nvSpPr>
        <p:spPr>
          <a:xfrm>
            <a:off x="11469511" y="4383"/>
            <a:ext cx="722489" cy="699911"/>
          </a:xfrm>
          <a:prstGeom prst="rect">
            <a:avLst/>
          </a:prstGeom>
          <a:solidFill>
            <a:srgbClr val="FF60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xmlns="" id="{5F0F410D-E166-428B-86B6-69EA04BCB3E6}"/>
              </a:ext>
            </a:extLst>
          </p:cNvPr>
          <p:cNvSpPr/>
          <p:nvPr/>
        </p:nvSpPr>
        <p:spPr>
          <a:xfrm>
            <a:off x="5836355" y="6275958"/>
            <a:ext cx="332995" cy="304800"/>
          </a:xfrm>
          <a:prstGeom prst="rect">
            <a:avLst/>
          </a:prstGeom>
          <a:solidFill>
            <a:srgbClr val="FF605D"/>
          </a:solidFill>
          <a:ln>
            <a:solidFill>
              <a:srgbClr val="F95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xmlns="" id="{89973737-EB2C-4227-B721-6F7FDAB2B264}"/>
              </a:ext>
            </a:extLst>
          </p:cNvPr>
          <p:cNvSpPr/>
          <p:nvPr/>
        </p:nvSpPr>
        <p:spPr>
          <a:xfrm>
            <a:off x="11446933" y="3653275"/>
            <a:ext cx="383822" cy="399112"/>
          </a:xfrm>
          <a:prstGeom prst="rect">
            <a:avLst/>
          </a:prstGeom>
          <a:solidFill>
            <a:srgbClr val="DC4A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9188C3AA-FE70-4AD3-AA9C-7E5C0FA211AB}"/>
              </a:ext>
            </a:extLst>
          </p:cNvPr>
          <p:cNvSpPr/>
          <p:nvPr/>
        </p:nvSpPr>
        <p:spPr>
          <a:xfrm>
            <a:off x="6685013" y="79023"/>
            <a:ext cx="641475" cy="625272"/>
          </a:xfrm>
          <a:prstGeom prst="rect">
            <a:avLst/>
          </a:prstGeom>
          <a:solidFill>
            <a:srgbClr val="E02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diritto 14">
            <a:extLst>
              <a:ext uri="{FF2B5EF4-FFF2-40B4-BE49-F238E27FC236}">
                <a16:creationId xmlns:a16="http://schemas.microsoft.com/office/drawing/2014/main" xmlns="" id="{B1FF307F-28D4-4BBB-AE4D-0251916F8D14}"/>
              </a:ext>
            </a:extLst>
          </p:cNvPr>
          <p:cNvCxnSpPr/>
          <p:nvPr/>
        </p:nvCxnSpPr>
        <p:spPr>
          <a:xfrm>
            <a:off x="11830755" y="5142089"/>
            <a:ext cx="0" cy="1715911"/>
          </a:xfrm>
          <a:prstGeom prst="line">
            <a:avLst/>
          </a:prstGeom>
          <a:ln>
            <a:solidFill>
              <a:srgbClr val="9D3A57"/>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xmlns="" id="{9892EA95-44D1-4574-BAF1-8892DFE85E2F}"/>
              </a:ext>
            </a:extLst>
          </p:cNvPr>
          <p:cNvCxnSpPr/>
          <p:nvPr/>
        </p:nvCxnSpPr>
        <p:spPr>
          <a:xfrm>
            <a:off x="11988801" y="5142089"/>
            <a:ext cx="0" cy="1715911"/>
          </a:xfrm>
          <a:prstGeom prst="line">
            <a:avLst/>
          </a:prstGeom>
          <a:ln>
            <a:solidFill>
              <a:srgbClr val="9D3A57"/>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xmlns="" id="{6EE34740-2C9D-4A75-8C3D-68D76AA5D2C9}"/>
              </a:ext>
            </a:extLst>
          </p:cNvPr>
          <p:cNvCxnSpPr/>
          <p:nvPr/>
        </p:nvCxnSpPr>
        <p:spPr>
          <a:xfrm>
            <a:off x="237066" y="0"/>
            <a:ext cx="0" cy="1704623"/>
          </a:xfrm>
          <a:prstGeom prst="line">
            <a:avLst/>
          </a:prstGeom>
          <a:ln>
            <a:solidFill>
              <a:srgbClr val="9D3A57"/>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xmlns="" id="{4FF27DBB-2CFE-4335-AECD-22CA341147D6}"/>
              </a:ext>
            </a:extLst>
          </p:cNvPr>
          <p:cNvCxnSpPr>
            <a:cxnSpLocks/>
          </p:cNvCxnSpPr>
          <p:nvPr/>
        </p:nvCxnSpPr>
        <p:spPr>
          <a:xfrm>
            <a:off x="733778" y="0"/>
            <a:ext cx="0" cy="1652618"/>
          </a:xfrm>
          <a:prstGeom prst="line">
            <a:avLst/>
          </a:prstGeom>
          <a:ln>
            <a:solidFill>
              <a:srgbClr val="9D3A57"/>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xmlns="" id="{91A05A89-7EE8-4FCE-A0E8-A829B7004B83}"/>
              </a:ext>
            </a:extLst>
          </p:cNvPr>
          <p:cNvCxnSpPr>
            <a:cxnSpLocks/>
          </p:cNvCxnSpPr>
          <p:nvPr/>
        </p:nvCxnSpPr>
        <p:spPr>
          <a:xfrm>
            <a:off x="474134" y="0"/>
            <a:ext cx="0" cy="1704623"/>
          </a:xfrm>
          <a:prstGeom prst="line">
            <a:avLst/>
          </a:prstGeom>
          <a:ln>
            <a:solidFill>
              <a:srgbClr val="9D3A57"/>
            </a:solidFill>
          </a:ln>
        </p:spPr>
        <p:style>
          <a:lnRef idx="1">
            <a:schemeClr val="accent1"/>
          </a:lnRef>
          <a:fillRef idx="0">
            <a:schemeClr val="accent1"/>
          </a:fillRef>
          <a:effectRef idx="0">
            <a:schemeClr val="accent1"/>
          </a:effectRef>
          <a:fontRef idx="minor">
            <a:schemeClr val="tx1"/>
          </a:fontRef>
        </p:style>
      </p:cxnSp>
      <p:pic>
        <p:nvPicPr>
          <p:cNvPr id="24" name="Immagine 23">
            <a:extLst>
              <a:ext uri="{FF2B5EF4-FFF2-40B4-BE49-F238E27FC236}">
                <a16:creationId xmlns:a16="http://schemas.microsoft.com/office/drawing/2014/main" xmlns="" id="{EA1A3971-BB99-4C33-B783-25BF88FE9E5A}"/>
              </a:ext>
            </a:extLst>
          </p:cNvPr>
          <p:cNvPicPr>
            <a:picLocks noChangeAspect="1"/>
          </p:cNvPicPr>
          <p:nvPr/>
        </p:nvPicPr>
        <p:blipFill>
          <a:blip r:embed="rId4"/>
          <a:stretch>
            <a:fillRect/>
          </a:stretch>
        </p:blipFill>
        <p:spPr>
          <a:xfrm>
            <a:off x="6978986" y="387275"/>
            <a:ext cx="347502" cy="317019"/>
          </a:xfrm>
          <a:prstGeom prst="rect">
            <a:avLst/>
          </a:prstGeom>
        </p:spPr>
      </p:pic>
      <p:sp>
        <p:nvSpPr>
          <p:cNvPr id="27" name="Rettangolo 26">
            <a:extLst>
              <a:ext uri="{FF2B5EF4-FFF2-40B4-BE49-F238E27FC236}">
                <a16:creationId xmlns:a16="http://schemas.microsoft.com/office/drawing/2014/main" xmlns="" id="{B9B532B4-8247-434E-9C52-3E3A3544289C}"/>
              </a:ext>
            </a:extLst>
          </p:cNvPr>
          <p:cNvSpPr/>
          <p:nvPr/>
        </p:nvSpPr>
        <p:spPr>
          <a:xfrm>
            <a:off x="958638" y="3406746"/>
            <a:ext cx="846667" cy="880209"/>
          </a:xfrm>
          <a:prstGeom prst="rect">
            <a:avLst/>
          </a:prstGeom>
          <a:solidFill>
            <a:srgbClr val="F95462"/>
          </a:solidFill>
          <a:ln>
            <a:solidFill>
              <a:srgbClr val="DC4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966907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80">
                                          <p:stCondLst>
                                            <p:cond delay="0"/>
                                          </p:stCondLst>
                                        </p:cTn>
                                        <p:tgtEl>
                                          <p:spTgt spid="27"/>
                                        </p:tgtEl>
                                      </p:cBhvr>
                                    </p:animEffect>
                                    <p:anim calcmode="lin" valueType="num">
                                      <p:cBhvr>
                                        <p:cTn id="3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2" dur="26">
                                          <p:stCondLst>
                                            <p:cond delay="650"/>
                                          </p:stCondLst>
                                        </p:cTn>
                                        <p:tgtEl>
                                          <p:spTgt spid="27"/>
                                        </p:tgtEl>
                                      </p:cBhvr>
                                      <p:to x="100000" y="60000"/>
                                    </p:animScale>
                                    <p:animScale>
                                      <p:cBhvr>
                                        <p:cTn id="43" dur="166" decel="50000">
                                          <p:stCondLst>
                                            <p:cond delay="676"/>
                                          </p:stCondLst>
                                        </p:cTn>
                                        <p:tgtEl>
                                          <p:spTgt spid="27"/>
                                        </p:tgtEl>
                                      </p:cBhvr>
                                      <p:to x="100000" y="100000"/>
                                    </p:animScale>
                                    <p:animScale>
                                      <p:cBhvr>
                                        <p:cTn id="44" dur="26">
                                          <p:stCondLst>
                                            <p:cond delay="1312"/>
                                          </p:stCondLst>
                                        </p:cTn>
                                        <p:tgtEl>
                                          <p:spTgt spid="27"/>
                                        </p:tgtEl>
                                      </p:cBhvr>
                                      <p:to x="100000" y="80000"/>
                                    </p:animScale>
                                    <p:animScale>
                                      <p:cBhvr>
                                        <p:cTn id="45" dur="166" decel="50000">
                                          <p:stCondLst>
                                            <p:cond delay="1338"/>
                                          </p:stCondLst>
                                        </p:cTn>
                                        <p:tgtEl>
                                          <p:spTgt spid="27"/>
                                        </p:tgtEl>
                                      </p:cBhvr>
                                      <p:to x="100000" y="100000"/>
                                    </p:animScale>
                                    <p:animScale>
                                      <p:cBhvr>
                                        <p:cTn id="46" dur="26">
                                          <p:stCondLst>
                                            <p:cond delay="1642"/>
                                          </p:stCondLst>
                                        </p:cTn>
                                        <p:tgtEl>
                                          <p:spTgt spid="27"/>
                                        </p:tgtEl>
                                      </p:cBhvr>
                                      <p:to x="100000" y="90000"/>
                                    </p:animScale>
                                    <p:animScale>
                                      <p:cBhvr>
                                        <p:cTn id="47" dur="166" decel="50000">
                                          <p:stCondLst>
                                            <p:cond delay="1668"/>
                                          </p:stCondLst>
                                        </p:cTn>
                                        <p:tgtEl>
                                          <p:spTgt spid="27"/>
                                        </p:tgtEl>
                                      </p:cBhvr>
                                      <p:to x="100000" y="100000"/>
                                    </p:animScale>
                                    <p:animScale>
                                      <p:cBhvr>
                                        <p:cTn id="48" dur="26">
                                          <p:stCondLst>
                                            <p:cond delay="1808"/>
                                          </p:stCondLst>
                                        </p:cTn>
                                        <p:tgtEl>
                                          <p:spTgt spid="27"/>
                                        </p:tgtEl>
                                      </p:cBhvr>
                                      <p:to x="100000" y="95000"/>
                                    </p:animScale>
                                    <p:animScale>
                                      <p:cBhvr>
                                        <p:cTn id="49" dur="166" decel="50000">
                                          <p:stCondLst>
                                            <p:cond delay="1834"/>
                                          </p:stCondLst>
                                        </p:cTn>
                                        <p:tgtEl>
                                          <p:spTgt spid="27"/>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80">
                                          <p:stCondLst>
                                            <p:cond delay="0"/>
                                          </p:stCondLst>
                                        </p:cTn>
                                        <p:tgtEl>
                                          <p:spTgt spid="11"/>
                                        </p:tgtEl>
                                      </p:cBhvr>
                                    </p:animEffect>
                                    <p:anim calcmode="lin" valueType="num">
                                      <p:cBhvr>
                                        <p:cTn id="5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0" dur="26">
                                          <p:stCondLst>
                                            <p:cond delay="650"/>
                                          </p:stCondLst>
                                        </p:cTn>
                                        <p:tgtEl>
                                          <p:spTgt spid="11"/>
                                        </p:tgtEl>
                                      </p:cBhvr>
                                      <p:to x="100000" y="60000"/>
                                    </p:animScale>
                                    <p:animScale>
                                      <p:cBhvr>
                                        <p:cTn id="61" dur="166" decel="50000">
                                          <p:stCondLst>
                                            <p:cond delay="676"/>
                                          </p:stCondLst>
                                        </p:cTn>
                                        <p:tgtEl>
                                          <p:spTgt spid="11"/>
                                        </p:tgtEl>
                                      </p:cBhvr>
                                      <p:to x="100000" y="100000"/>
                                    </p:animScale>
                                    <p:animScale>
                                      <p:cBhvr>
                                        <p:cTn id="62" dur="26">
                                          <p:stCondLst>
                                            <p:cond delay="1312"/>
                                          </p:stCondLst>
                                        </p:cTn>
                                        <p:tgtEl>
                                          <p:spTgt spid="11"/>
                                        </p:tgtEl>
                                      </p:cBhvr>
                                      <p:to x="100000" y="80000"/>
                                    </p:animScale>
                                    <p:animScale>
                                      <p:cBhvr>
                                        <p:cTn id="63" dur="166" decel="50000">
                                          <p:stCondLst>
                                            <p:cond delay="1338"/>
                                          </p:stCondLst>
                                        </p:cTn>
                                        <p:tgtEl>
                                          <p:spTgt spid="11"/>
                                        </p:tgtEl>
                                      </p:cBhvr>
                                      <p:to x="100000" y="100000"/>
                                    </p:animScale>
                                    <p:animScale>
                                      <p:cBhvr>
                                        <p:cTn id="64" dur="26">
                                          <p:stCondLst>
                                            <p:cond delay="1642"/>
                                          </p:stCondLst>
                                        </p:cTn>
                                        <p:tgtEl>
                                          <p:spTgt spid="11"/>
                                        </p:tgtEl>
                                      </p:cBhvr>
                                      <p:to x="100000" y="90000"/>
                                    </p:animScale>
                                    <p:animScale>
                                      <p:cBhvr>
                                        <p:cTn id="65" dur="166" decel="50000">
                                          <p:stCondLst>
                                            <p:cond delay="1668"/>
                                          </p:stCondLst>
                                        </p:cTn>
                                        <p:tgtEl>
                                          <p:spTgt spid="11"/>
                                        </p:tgtEl>
                                      </p:cBhvr>
                                      <p:to x="100000" y="100000"/>
                                    </p:animScale>
                                    <p:animScale>
                                      <p:cBhvr>
                                        <p:cTn id="66" dur="26">
                                          <p:stCondLst>
                                            <p:cond delay="1808"/>
                                          </p:stCondLst>
                                        </p:cTn>
                                        <p:tgtEl>
                                          <p:spTgt spid="11"/>
                                        </p:tgtEl>
                                      </p:cBhvr>
                                      <p:to x="100000" y="95000"/>
                                    </p:animScale>
                                    <p:animScale>
                                      <p:cBhvr>
                                        <p:cTn id="67" dur="166" decel="50000">
                                          <p:stCondLst>
                                            <p:cond delay="1834"/>
                                          </p:stCondLst>
                                        </p:cTn>
                                        <p:tgtEl>
                                          <p:spTgt spid="11"/>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80">
                                          <p:stCondLst>
                                            <p:cond delay="0"/>
                                          </p:stCondLst>
                                        </p:cTn>
                                        <p:tgtEl>
                                          <p:spTgt spid="12"/>
                                        </p:tgtEl>
                                      </p:cBhvr>
                                    </p:animEffect>
                                    <p:anim calcmode="lin" valueType="num">
                                      <p:cBhvr>
                                        <p:cTn id="7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8" dur="26">
                                          <p:stCondLst>
                                            <p:cond delay="650"/>
                                          </p:stCondLst>
                                        </p:cTn>
                                        <p:tgtEl>
                                          <p:spTgt spid="12"/>
                                        </p:tgtEl>
                                      </p:cBhvr>
                                      <p:to x="100000" y="60000"/>
                                    </p:animScale>
                                    <p:animScale>
                                      <p:cBhvr>
                                        <p:cTn id="79" dur="166" decel="50000">
                                          <p:stCondLst>
                                            <p:cond delay="676"/>
                                          </p:stCondLst>
                                        </p:cTn>
                                        <p:tgtEl>
                                          <p:spTgt spid="12"/>
                                        </p:tgtEl>
                                      </p:cBhvr>
                                      <p:to x="100000" y="100000"/>
                                    </p:animScale>
                                    <p:animScale>
                                      <p:cBhvr>
                                        <p:cTn id="80" dur="26">
                                          <p:stCondLst>
                                            <p:cond delay="1312"/>
                                          </p:stCondLst>
                                        </p:cTn>
                                        <p:tgtEl>
                                          <p:spTgt spid="12"/>
                                        </p:tgtEl>
                                      </p:cBhvr>
                                      <p:to x="100000" y="80000"/>
                                    </p:animScale>
                                    <p:animScale>
                                      <p:cBhvr>
                                        <p:cTn id="81" dur="166" decel="50000">
                                          <p:stCondLst>
                                            <p:cond delay="1338"/>
                                          </p:stCondLst>
                                        </p:cTn>
                                        <p:tgtEl>
                                          <p:spTgt spid="12"/>
                                        </p:tgtEl>
                                      </p:cBhvr>
                                      <p:to x="100000" y="100000"/>
                                    </p:animScale>
                                    <p:animScale>
                                      <p:cBhvr>
                                        <p:cTn id="82" dur="26">
                                          <p:stCondLst>
                                            <p:cond delay="1642"/>
                                          </p:stCondLst>
                                        </p:cTn>
                                        <p:tgtEl>
                                          <p:spTgt spid="12"/>
                                        </p:tgtEl>
                                      </p:cBhvr>
                                      <p:to x="100000" y="90000"/>
                                    </p:animScale>
                                    <p:animScale>
                                      <p:cBhvr>
                                        <p:cTn id="83" dur="166" decel="50000">
                                          <p:stCondLst>
                                            <p:cond delay="1668"/>
                                          </p:stCondLst>
                                        </p:cTn>
                                        <p:tgtEl>
                                          <p:spTgt spid="12"/>
                                        </p:tgtEl>
                                      </p:cBhvr>
                                      <p:to x="100000" y="100000"/>
                                    </p:animScale>
                                    <p:animScale>
                                      <p:cBhvr>
                                        <p:cTn id="84" dur="26">
                                          <p:stCondLst>
                                            <p:cond delay="1808"/>
                                          </p:stCondLst>
                                        </p:cTn>
                                        <p:tgtEl>
                                          <p:spTgt spid="12"/>
                                        </p:tgtEl>
                                      </p:cBhvr>
                                      <p:to x="100000" y="95000"/>
                                    </p:animScale>
                                    <p:animScale>
                                      <p:cBhvr>
                                        <p:cTn id="85" dur="166" decel="50000">
                                          <p:stCondLst>
                                            <p:cond delay="1834"/>
                                          </p:stCondLst>
                                        </p:cTn>
                                        <p:tgtEl>
                                          <p:spTgt spid="12"/>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down)">
                                      <p:cBhvr>
                                        <p:cTn id="90" dur="580">
                                          <p:stCondLst>
                                            <p:cond delay="0"/>
                                          </p:stCondLst>
                                        </p:cTn>
                                        <p:tgtEl>
                                          <p:spTgt spid="10"/>
                                        </p:tgtEl>
                                      </p:cBhvr>
                                    </p:animEffect>
                                    <p:anim calcmode="lin" valueType="num">
                                      <p:cBhvr>
                                        <p:cTn id="9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6" dur="26">
                                          <p:stCondLst>
                                            <p:cond delay="650"/>
                                          </p:stCondLst>
                                        </p:cTn>
                                        <p:tgtEl>
                                          <p:spTgt spid="10"/>
                                        </p:tgtEl>
                                      </p:cBhvr>
                                      <p:to x="100000" y="60000"/>
                                    </p:animScale>
                                    <p:animScale>
                                      <p:cBhvr>
                                        <p:cTn id="97" dur="166" decel="50000">
                                          <p:stCondLst>
                                            <p:cond delay="676"/>
                                          </p:stCondLst>
                                        </p:cTn>
                                        <p:tgtEl>
                                          <p:spTgt spid="10"/>
                                        </p:tgtEl>
                                      </p:cBhvr>
                                      <p:to x="100000" y="100000"/>
                                    </p:animScale>
                                    <p:animScale>
                                      <p:cBhvr>
                                        <p:cTn id="98" dur="26">
                                          <p:stCondLst>
                                            <p:cond delay="1312"/>
                                          </p:stCondLst>
                                        </p:cTn>
                                        <p:tgtEl>
                                          <p:spTgt spid="10"/>
                                        </p:tgtEl>
                                      </p:cBhvr>
                                      <p:to x="100000" y="80000"/>
                                    </p:animScale>
                                    <p:animScale>
                                      <p:cBhvr>
                                        <p:cTn id="99" dur="166" decel="50000">
                                          <p:stCondLst>
                                            <p:cond delay="1338"/>
                                          </p:stCondLst>
                                        </p:cTn>
                                        <p:tgtEl>
                                          <p:spTgt spid="10"/>
                                        </p:tgtEl>
                                      </p:cBhvr>
                                      <p:to x="100000" y="100000"/>
                                    </p:animScale>
                                    <p:animScale>
                                      <p:cBhvr>
                                        <p:cTn id="100" dur="26">
                                          <p:stCondLst>
                                            <p:cond delay="1642"/>
                                          </p:stCondLst>
                                        </p:cTn>
                                        <p:tgtEl>
                                          <p:spTgt spid="10"/>
                                        </p:tgtEl>
                                      </p:cBhvr>
                                      <p:to x="100000" y="90000"/>
                                    </p:animScale>
                                    <p:animScale>
                                      <p:cBhvr>
                                        <p:cTn id="101" dur="166" decel="50000">
                                          <p:stCondLst>
                                            <p:cond delay="1668"/>
                                          </p:stCondLst>
                                        </p:cTn>
                                        <p:tgtEl>
                                          <p:spTgt spid="10"/>
                                        </p:tgtEl>
                                      </p:cBhvr>
                                      <p:to x="100000" y="100000"/>
                                    </p:animScale>
                                    <p:animScale>
                                      <p:cBhvr>
                                        <p:cTn id="102" dur="26">
                                          <p:stCondLst>
                                            <p:cond delay="1808"/>
                                          </p:stCondLst>
                                        </p:cTn>
                                        <p:tgtEl>
                                          <p:spTgt spid="10"/>
                                        </p:tgtEl>
                                      </p:cBhvr>
                                      <p:to x="100000" y="95000"/>
                                    </p:animScale>
                                    <p:animScale>
                                      <p:cBhvr>
                                        <p:cTn id="103" dur="166" decel="50000">
                                          <p:stCondLst>
                                            <p:cond delay="1834"/>
                                          </p:stCondLst>
                                        </p:cTn>
                                        <p:tgtEl>
                                          <p:spTgt spid="10"/>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26" presetClass="entr" presetSubtype="0" fill="hold" grpId="0" nodeType="click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wipe(down)">
                                      <p:cBhvr>
                                        <p:cTn id="108" dur="580">
                                          <p:stCondLst>
                                            <p:cond delay="0"/>
                                          </p:stCondLst>
                                        </p:cTn>
                                        <p:tgtEl>
                                          <p:spTgt spid="13"/>
                                        </p:tgtEl>
                                      </p:cBhvr>
                                    </p:animEffect>
                                    <p:anim calcmode="lin" valueType="num">
                                      <p:cBhvr>
                                        <p:cTn id="10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14" dur="26">
                                          <p:stCondLst>
                                            <p:cond delay="650"/>
                                          </p:stCondLst>
                                        </p:cTn>
                                        <p:tgtEl>
                                          <p:spTgt spid="13"/>
                                        </p:tgtEl>
                                      </p:cBhvr>
                                      <p:to x="100000" y="60000"/>
                                    </p:animScale>
                                    <p:animScale>
                                      <p:cBhvr>
                                        <p:cTn id="115" dur="166" decel="50000">
                                          <p:stCondLst>
                                            <p:cond delay="676"/>
                                          </p:stCondLst>
                                        </p:cTn>
                                        <p:tgtEl>
                                          <p:spTgt spid="13"/>
                                        </p:tgtEl>
                                      </p:cBhvr>
                                      <p:to x="100000" y="100000"/>
                                    </p:animScale>
                                    <p:animScale>
                                      <p:cBhvr>
                                        <p:cTn id="116" dur="26">
                                          <p:stCondLst>
                                            <p:cond delay="1312"/>
                                          </p:stCondLst>
                                        </p:cTn>
                                        <p:tgtEl>
                                          <p:spTgt spid="13"/>
                                        </p:tgtEl>
                                      </p:cBhvr>
                                      <p:to x="100000" y="80000"/>
                                    </p:animScale>
                                    <p:animScale>
                                      <p:cBhvr>
                                        <p:cTn id="117" dur="166" decel="50000">
                                          <p:stCondLst>
                                            <p:cond delay="1338"/>
                                          </p:stCondLst>
                                        </p:cTn>
                                        <p:tgtEl>
                                          <p:spTgt spid="13"/>
                                        </p:tgtEl>
                                      </p:cBhvr>
                                      <p:to x="100000" y="100000"/>
                                    </p:animScale>
                                    <p:animScale>
                                      <p:cBhvr>
                                        <p:cTn id="118" dur="26">
                                          <p:stCondLst>
                                            <p:cond delay="1642"/>
                                          </p:stCondLst>
                                        </p:cTn>
                                        <p:tgtEl>
                                          <p:spTgt spid="13"/>
                                        </p:tgtEl>
                                      </p:cBhvr>
                                      <p:to x="100000" y="90000"/>
                                    </p:animScale>
                                    <p:animScale>
                                      <p:cBhvr>
                                        <p:cTn id="119" dur="166" decel="50000">
                                          <p:stCondLst>
                                            <p:cond delay="1668"/>
                                          </p:stCondLst>
                                        </p:cTn>
                                        <p:tgtEl>
                                          <p:spTgt spid="13"/>
                                        </p:tgtEl>
                                      </p:cBhvr>
                                      <p:to x="100000" y="100000"/>
                                    </p:animScale>
                                    <p:animScale>
                                      <p:cBhvr>
                                        <p:cTn id="120" dur="26">
                                          <p:stCondLst>
                                            <p:cond delay="1808"/>
                                          </p:stCondLst>
                                        </p:cTn>
                                        <p:tgtEl>
                                          <p:spTgt spid="13"/>
                                        </p:tgtEl>
                                      </p:cBhvr>
                                      <p:to x="100000" y="95000"/>
                                    </p:animScale>
                                    <p:animScale>
                                      <p:cBhvr>
                                        <p:cTn id="121" dur="166" decel="50000">
                                          <p:stCondLst>
                                            <p:cond delay="1834"/>
                                          </p:stCondLst>
                                        </p:cTn>
                                        <p:tgtEl>
                                          <p:spTgt spid="13"/>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26" presetClass="entr" presetSubtype="0" fill="hold" nodeType="click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wipe(down)">
                                      <p:cBhvr>
                                        <p:cTn id="126" dur="580">
                                          <p:stCondLst>
                                            <p:cond delay="0"/>
                                          </p:stCondLst>
                                        </p:cTn>
                                        <p:tgtEl>
                                          <p:spTgt spid="24"/>
                                        </p:tgtEl>
                                      </p:cBhvr>
                                    </p:animEffect>
                                    <p:anim calcmode="lin" valueType="num">
                                      <p:cBhvr>
                                        <p:cTn id="12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2" dur="26">
                                          <p:stCondLst>
                                            <p:cond delay="650"/>
                                          </p:stCondLst>
                                        </p:cTn>
                                        <p:tgtEl>
                                          <p:spTgt spid="24"/>
                                        </p:tgtEl>
                                      </p:cBhvr>
                                      <p:to x="100000" y="60000"/>
                                    </p:animScale>
                                    <p:animScale>
                                      <p:cBhvr>
                                        <p:cTn id="133" dur="166" decel="50000">
                                          <p:stCondLst>
                                            <p:cond delay="676"/>
                                          </p:stCondLst>
                                        </p:cTn>
                                        <p:tgtEl>
                                          <p:spTgt spid="24"/>
                                        </p:tgtEl>
                                      </p:cBhvr>
                                      <p:to x="100000" y="100000"/>
                                    </p:animScale>
                                    <p:animScale>
                                      <p:cBhvr>
                                        <p:cTn id="134" dur="26">
                                          <p:stCondLst>
                                            <p:cond delay="1312"/>
                                          </p:stCondLst>
                                        </p:cTn>
                                        <p:tgtEl>
                                          <p:spTgt spid="24"/>
                                        </p:tgtEl>
                                      </p:cBhvr>
                                      <p:to x="100000" y="80000"/>
                                    </p:animScale>
                                    <p:animScale>
                                      <p:cBhvr>
                                        <p:cTn id="135" dur="166" decel="50000">
                                          <p:stCondLst>
                                            <p:cond delay="1338"/>
                                          </p:stCondLst>
                                        </p:cTn>
                                        <p:tgtEl>
                                          <p:spTgt spid="24"/>
                                        </p:tgtEl>
                                      </p:cBhvr>
                                      <p:to x="100000" y="100000"/>
                                    </p:animScale>
                                    <p:animScale>
                                      <p:cBhvr>
                                        <p:cTn id="136" dur="26">
                                          <p:stCondLst>
                                            <p:cond delay="1642"/>
                                          </p:stCondLst>
                                        </p:cTn>
                                        <p:tgtEl>
                                          <p:spTgt spid="24"/>
                                        </p:tgtEl>
                                      </p:cBhvr>
                                      <p:to x="100000" y="90000"/>
                                    </p:animScale>
                                    <p:animScale>
                                      <p:cBhvr>
                                        <p:cTn id="137" dur="166" decel="50000">
                                          <p:stCondLst>
                                            <p:cond delay="1668"/>
                                          </p:stCondLst>
                                        </p:cTn>
                                        <p:tgtEl>
                                          <p:spTgt spid="24"/>
                                        </p:tgtEl>
                                      </p:cBhvr>
                                      <p:to x="100000" y="100000"/>
                                    </p:animScale>
                                    <p:animScale>
                                      <p:cBhvr>
                                        <p:cTn id="138" dur="26">
                                          <p:stCondLst>
                                            <p:cond delay="1808"/>
                                          </p:stCondLst>
                                        </p:cTn>
                                        <p:tgtEl>
                                          <p:spTgt spid="24"/>
                                        </p:tgtEl>
                                      </p:cBhvr>
                                      <p:to x="100000" y="95000"/>
                                    </p:animScale>
                                    <p:animScale>
                                      <p:cBhvr>
                                        <p:cTn id="139" dur="166" decel="50000">
                                          <p:stCondLst>
                                            <p:cond delay="1834"/>
                                          </p:stCondLst>
                                        </p:cTn>
                                        <p:tgtEl>
                                          <p:spTgt spid="24"/>
                                        </p:tgtEl>
                                      </p:cBhvr>
                                      <p:to x="100000" y="100000"/>
                                    </p:animScale>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7"/>
                                        </p:tgtEl>
                                        <p:attrNameLst>
                                          <p:attrName>style.visibility</p:attrName>
                                        </p:attrNameLst>
                                      </p:cBhvr>
                                      <p:to>
                                        <p:strVal val="visible"/>
                                      </p:to>
                                    </p:set>
                                    <p:animEffect transition="in" filter="fade">
                                      <p:cBhvr>
                                        <p:cTn id="1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P spid="2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3E57E8FD-56D4-4894-8823-255904BB5126}"/>
              </a:ext>
            </a:extLst>
          </p:cNvPr>
          <p:cNvPicPr>
            <a:picLocks noChangeAspect="1"/>
          </p:cNvPicPr>
          <p:nvPr/>
        </p:nvPicPr>
        <p:blipFill>
          <a:blip r:embed="rId2"/>
          <a:stretch>
            <a:fillRect/>
          </a:stretch>
        </p:blipFill>
        <p:spPr>
          <a:xfrm>
            <a:off x="0" y="707030"/>
            <a:ext cx="5845220" cy="3204455"/>
          </a:xfrm>
          <a:prstGeom prst="rect">
            <a:avLst/>
          </a:prstGeom>
        </p:spPr>
      </p:pic>
      <p:sp>
        <p:nvSpPr>
          <p:cNvPr id="7" name="CasellaDiTesto 6">
            <a:extLst>
              <a:ext uri="{FF2B5EF4-FFF2-40B4-BE49-F238E27FC236}">
                <a16:creationId xmlns:a16="http://schemas.microsoft.com/office/drawing/2014/main" xmlns="" id="{3E3FCDAA-E35E-45F4-A2B8-573306DE5D0E}"/>
              </a:ext>
            </a:extLst>
          </p:cNvPr>
          <p:cNvSpPr txBox="1"/>
          <p:nvPr/>
        </p:nvSpPr>
        <p:spPr>
          <a:xfrm>
            <a:off x="6016978" y="707030"/>
            <a:ext cx="6096000" cy="5632311"/>
          </a:xfrm>
          <a:prstGeom prst="rect">
            <a:avLst/>
          </a:prstGeom>
          <a:noFill/>
        </p:spPr>
        <p:txBody>
          <a:bodyPr wrap="square">
            <a:spAutoFit/>
          </a:bodyPr>
          <a:lstStyle/>
          <a:p>
            <a:r>
              <a:rPr lang="it-IT" sz="2400" dirty="0">
                <a:latin typeface="Angsana New" panose="02020603050405020304" pitchFamily="18" charset="-34"/>
                <a:cs typeface="Angsana New" panose="02020603050405020304" pitchFamily="18" charset="-34"/>
              </a:rPr>
              <a:t>La tendenza spontanea e immediata verso la competizione è invece molto limitata nelle ragazze, un carattere che rimane</a:t>
            </a:r>
          </a:p>
          <a:p>
            <a:r>
              <a:rPr lang="it-IT" sz="2400" dirty="0">
                <a:latin typeface="Angsana New" panose="02020603050405020304" pitchFamily="18" charset="-34"/>
                <a:cs typeface="Angsana New" panose="02020603050405020304" pitchFamily="18" charset="-34"/>
              </a:rPr>
              <a:t>anche in età adulta. Si vede dunque che l’enfasi sulla competitività è intrinsecamente più favorevole</a:t>
            </a:r>
          </a:p>
          <a:p>
            <a:r>
              <a:rPr lang="it-IT" sz="2400" dirty="0">
                <a:latin typeface="Angsana New" panose="02020603050405020304" pitchFamily="18" charset="-34"/>
                <a:cs typeface="Angsana New" panose="02020603050405020304" pitchFamily="18" charset="-34"/>
              </a:rPr>
              <a:t>agli uomini: sembra che quello scientifico sia un mondo creato dagli uomini per gli uomini, non</a:t>
            </a:r>
          </a:p>
          <a:p>
            <a:r>
              <a:rPr lang="it-IT" sz="2400" dirty="0">
                <a:latin typeface="Angsana New" panose="02020603050405020304" pitchFamily="18" charset="-34"/>
                <a:cs typeface="Angsana New" panose="02020603050405020304" pitchFamily="18" charset="-34"/>
              </a:rPr>
              <a:t>dobbiamo quindi stupirci se le donne finiscono per uscirne in buona misura. Si potrebbe anche</a:t>
            </a:r>
          </a:p>
          <a:p>
            <a:r>
              <a:rPr lang="it-IT" sz="2400" dirty="0">
                <a:latin typeface="Angsana New" panose="02020603050405020304" pitchFamily="18" charset="-34"/>
                <a:cs typeface="Angsana New" panose="02020603050405020304" pitchFamily="18" charset="-34"/>
              </a:rPr>
              <a:t>aggiungere la questione del nepotismo, del ruolo delle amicizie, magari maturate sui campi di</a:t>
            </a:r>
          </a:p>
          <a:p>
            <a:r>
              <a:rPr lang="it-IT" sz="2400" dirty="0">
                <a:latin typeface="Angsana New" panose="02020603050405020304" pitchFamily="18" charset="-34"/>
                <a:cs typeface="Angsana New" panose="02020603050405020304" pitchFamily="18" charset="-34"/>
              </a:rPr>
              <a:t>calcio, o di altre forme di condivisione di interessi e via dicendo. Il risultato netto è la ben nota</a:t>
            </a:r>
          </a:p>
          <a:p>
            <a:r>
              <a:rPr lang="it-IT" sz="2400" dirty="0">
                <a:latin typeface="Angsana New" panose="02020603050405020304" pitchFamily="18" charset="-34"/>
                <a:cs typeface="Angsana New" panose="02020603050405020304" pitchFamily="18" charset="-34"/>
              </a:rPr>
              <a:t>‘forbice’, che vede il numero di donne diminuire lungo tutta la scala, per arrivare a numeri irrisori ai</a:t>
            </a:r>
          </a:p>
          <a:p>
            <a:r>
              <a:rPr lang="it-IT" sz="2400" dirty="0">
                <a:latin typeface="Angsana New" panose="02020603050405020304" pitchFamily="18" charset="-34"/>
                <a:cs typeface="Angsana New" panose="02020603050405020304" pitchFamily="18" charset="-34"/>
              </a:rPr>
              <a:t>vertici.</a:t>
            </a:r>
          </a:p>
        </p:txBody>
      </p:sp>
      <p:sp>
        <p:nvSpPr>
          <p:cNvPr id="8" name="Rettangolo 7">
            <a:extLst>
              <a:ext uri="{FF2B5EF4-FFF2-40B4-BE49-F238E27FC236}">
                <a16:creationId xmlns:a16="http://schemas.microsoft.com/office/drawing/2014/main" xmlns="" id="{C62BC16F-9FA1-47C7-92C3-386B6364BF7E}"/>
              </a:ext>
            </a:extLst>
          </p:cNvPr>
          <p:cNvSpPr/>
          <p:nvPr/>
        </p:nvSpPr>
        <p:spPr>
          <a:xfrm>
            <a:off x="4312355" y="3276542"/>
            <a:ext cx="1704623" cy="1591733"/>
          </a:xfrm>
          <a:prstGeom prst="rect">
            <a:avLst/>
          </a:prstGeom>
          <a:solidFill>
            <a:srgbClr val="F4AAA6"/>
          </a:solidFill>
          <a:ln>
            <a:solidFill>
              <a:srgbClr val="FDD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xmlns="" id="{B00DD466-C54D-4DC7-9D71-D143674AB547}"/>
              </a:ext>
            </a:extLst>
          </p:cNvPr>
          <p:cNvSpPr/>
          <p:nvPr/>
        </p:nvSpPr>
        <p:spPr>
          <a:xfrm>
            <a:off x="11328400" y="5767148"/>
            <a:ext cx="395111" cy="383822"/>
          </a:xfrm>
          <a:prstGeom prst="rect">
            <a:avLst/>
          </a:prstGeom>
          <a:solidFill>
            <a:srgbClr val="85548C"/>
          </a:solidFill>
          <a:ln>
            <a:solidFill>
              <a:srgbClr val="8554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xmlns="" id="{8F98BD33-F95B-41D8-8964-304057576F89}"/>
              </a:ext>
            </a:extLst>
          </p:cNvPr>
          <p:cNvSpPr/>
          <p:nvPr/>
        </p:nvSpPr>
        <p:spPr>
          <a:xfrm>
            <a:off x="11842045" y="0"/>
            <a:ext cx="349955" cy="349955"/>
          </a:xfrm>
          <a:prstGeom prst="rect">
            <a:avLst/>
          </a:prstGeom>
          <a:solidFill>
            <a:srgbClr val="E97E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xmlns="" id="{F4DDCE08-0C6E-4906-9B46-5A72FF80A608}"/>
              </a:ext>
            </a:extLst>
          </p:cNvPr>
          <p:cNvSpPr/>
          <p:nvPr/>
        </p:nvSpPr>
        <p:spPr>
          <a:xfrm>
            <a:off x="1879602" y="5648613"/>
            <a:ext cx="835377" cy="778933"/>
          </a:xfrm>
          <a:prstGeom prst="rect">
            <a:avLst/>
          </a:prstGeom>
          <a:solidFill>
            <a:srgbClr val="E97EB1"/>
          </a:solidFill>
          <a:ln>
            <a:solidFill>
              <a:srgbClr val="E97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xmlns="" id="{7E237D6C-B84F-4E3F-AF3B-97ABA193A504}"/>
              </a:ext>
            </a:extLst>
          </p:cNvPr>
          <p:cNvSpPr/>
          <p:nvPr/>
        </p:nvSpPr>
        <p:spPr>
          <a:xfrm>
            <a:off x="7236178" y="6399993"/>
            <a:ext cx="248355" cy="271471"/>
          </a:xfrm>
          <a:prstGeom prst="rect">
            <a:avLst/>
          </a:prstGeom>
          <a:solidFill>
            <a:srgbClr val="85548C"/>
          </a:solidFill>
          <a:ln>
            <a:solidFill>
              <a:srgbClr val="8554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diritto 13">
            <a:extLst>
              <a:ext uri="{FF2B5EF4-FFF2-40B4-BE49-F238E27FC236}">
                <a16:creationId xmlns:a16="http://schemas.microsoft.com/office/drawing/2014/main" xmlns="" id="{40810FC0-B8A9-43A8-92AD-66B4458D90B0}"/>
              </a:ext>
            </a:extLst>
          </p:cNvPr>
          <p:cNvCxnSpPr>
            <a:cxnSpLocks/>
          </p:cNvCxnSpPr>
          <p:nvPr/>
        </p:nvCxnSpPr>
        <p:spPr>
          <a:xfrm>
            <a:off x="248356" y="3911485"/>
            <a:ext cx="0" cy="173860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xmlns="" id="{9BE9C931-4E69-44F7-82A6-18020D7CE109}"/>
              </a:ext>
            </a:extLst>
          </p:cNvPr>
          <p:cNvCxnSpPr/>
          <p:nvPr/>
        </p:nvCxnSpPr>
        <p:spPr>
          <a:xfrm>
            <a:off x="1512711" y="3911484"/>
            <a:ext cx="0" cy="177811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xmlns="" id="{863651DA-AE9C-47DA-BCE5-42A94A85FDBA}"/>
              </a:ext>
            </a:extLst>
          </p:cNvPr>
          <p:cNvCxnSpPr>
            <a:cxnSpLocks/>
          </p:cNvCxnSpPr>
          <p:nvPr/>
        </p:nvCxnSpPr>
        <p:spPr>
          <a:xfrm>
            <a:off x="722490" y="3931239"/>
            <a:ext cx="0" cy="173860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xmlns="" id="{8DC1DA35-62DC-4496-8041-A417860B64A2}"/>
              </a:ext>
            </a:extLst>
          </p:cNvPr>
          <p:cNvCxnSpPr>
            <a:cxnSpLocks/>
          </p:cNvCxnSpPr>
          <p:nvPr/>
        </p:nvCxnSpPr>
        <p:spPr>
          <a:xfrm>
            <a:off x="1140178" y="3891727"/>
            <a:ext cx="0" cy="177811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24" name="Immagine 23">
            <a:extLst>
              <a:ext uri="{FF2B5EF4-FFF2-40B4-BE49-F238E27FC236}">
                <a16:creationId xmlns:a16="http://schemas.microsoft.com/office/drawing/2014/main" xmlns="" id="{57AB2B95-5966-48EC-B74D-093A65123B4B}"/>
              </a:ext>
            </a:extLst>
          </p:cNvPr>
          <p:cNvPicPr>
            <a:picLocks noChangeAspect="1"/>
          </p:cNvPicPr>
          <p:nvPr/>
        </p:nvPicPr>
        <p:blipFill>
          <a:blip r:embed="rId3"/>
          <a:stretch>
            <a:fillRect/>
          </a:stretch>
        </p:blipFill>
        <p:spPr>
          <a:xfrm>
            <a:off x="5283201" y="4142290"/>
            <a:ext cx="733778" cy="711874"/>
          </a:xfrm>
          <a:prstGeom prst="rect">
            <a:avLst/>
          </a:prstGeom>
        </p:spPr>
      </p:pic>
    </p:spTree>
    <p:extLst>
      <p:ext uri="{BB962C8B-B14F-4D97-AF65-F5344CB8AC3E}">
        <p14:creationId xmlns:p14="http://schemas.microsoft.com/office/powerpoint/2010/main" val="33860085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80">
                                          <p:stCondLst>
                                            <p:cond delay="0"/>
                                          </p:stCondLst>
                                        </p:cTn>
                                        <p:tgtEl>
                                          <p:spTgt spid="8"/>
                                        </p:tgtEl>
                                      </p:cBhvr>
                                    </p:animEffect>
                                    <p:anim calcmode="lin" valueType="num">
                                      <p:cBhvr>
                                        <p:cTn id="2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6" dur="26">
                                          <p:stCondLst>
                                            <p:cond delay="650"/>
                                          </p:stCondLst>
                                        </p:cTn>
                                        <p:tgtEl>
                                          <p:spTgt spid="8"/>
                                        </p:tgtEl>
                                      </p:cBhvr>
                                      <p:to x="100000" y="60000"/>
                                    </p:animScale>
                                    <p:animScale>
                                      <p:cBhvr>
                                        <p:cTn id="27" dur="166" decel="50000">
                                          <p:stCondLst>
                                            <p:cond delay="676"/>
                                          </p:stCondLst>
                                        </p:cTn>
                                        <p:tgtEl>
                                          <p:spTgt spid="8"/>
                                        </p:tgtEl>
                                      </p:cBhvr>
                                      <p:to x="100000" y="100000"/>
                                    </p:animScale>
                                    <p:animScale>
                                      <p:cBhvr>
                                        <p:cTn id="28" dur="26">
                                          <p:stCondLst>
                                            <p:cond delay="1312"/>
                                          </p:stCondLst>
                                        </p:cTn>
                                        <p:tgtEl>
                                          <p:spTgt spid="8"/>
                                        </p:tgtEl>
                                      </p:cBhvr>
                                      <p:to x="100000" y="80000"/>
                                    </p:animScale>
                                    <p:animScale>
                                      <p:cBhvr>
                                        <p:cTn id="29" dur="166" decel="50000">
                                          <p:stCondLst>
                                            <p:cond delay="1338"/>
                                          </p:stCondLst>
                                        </p:cTn>
                                        <p:tgtEl>
                                          <p:spTgt spid="8"/>
                                        </p:tgtEl>
                                      </p:cBhvr>
                                      <p:to x="100000" y="100000"/>
                                    </p:animScale>
                                    <p:animScale>
                                      <p:cBhvr>
                                        <p:cTn id="30" dur="26">
                                          <p:stCondLst>
                                            <p:cond delay="1642"/>
                                          </p:stCondLst>
                                        </p:cTn>
                                        <p:tgtEl>
                                          <p:spTgt spid="8"/>
                                        </p:tgtEl>
                                      </p:cBhvr>
                                      <p:to x="100000" y="90000"/>
                                    </p:animScale>
                                    <p:animScale>
                                      <p:cBhvr>
                                        <p:cTn id="31" dur="166" decel="50000">
                                          <p:stCondLst>
                                            <p:cond delay="1668"/>
                                          </p:stCondLst>
                                        </p:cTn>
                                        <p:tgtEl>
                                          <p:spTgt spid="8"/>
                                        </p:tgtEl>
                                      </p:cBhvr>
                                      <p:to x="100000" y="100000"/>
                                    </p:animScale>
                                    <p:animScale>
                                      <p:cBhvr>
                                        <p:cTn id="32" dur="26">
                                          <p:stCondLst>
                                            <p:cond delay="1808"/>
                                          </p:stCondLst>
                                        </p:cTn>
                                        <p:tgtEl>
                                          <p:spTgt spid="8"/>
                                        </p:tgtEl>
                                      </p:cBhvr>
                                      <p:to x="100000" y="95000"/>
                                    </p:animScale>
                                    <p:animScale>
                                      <p:cBhvr>
                                        <p:cTn id="33" dur="166" decel="50000">
                                          <p:stCondLst>
                                            <p:cond delay="1834"/>
                                          </p:stCondLst>
                                        </p:cTn>
                                        <p:tgtEl>
                                          <p:spTgt spid="8"/>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80">
                                          <p:stCondLst>
                                            <p:cond delay="0"/>
                                          </p:stCondLst>
                                        </p:cTn>
                                        <p:tgtEl>
                                          <p:spTgt spid="24"/>
                                        </p:tgtEl>
                                      </p:cBhvr>
                                    </p:animEffect>
                                    <p:anim calcmode="lin" valueType="num">
                                      <p:cBhvr>
                                        <p:cTn id="3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4" dur="26">
                                          <p:stCondLst>
                                            <p:cond delay="650"/>
                                          </p:stCondLst>
                                        </p:cTn>
                                        <p:tgtEl>
                                          <p:spTgt spid="24"/>
                                        </p:tgtEl>
                                      </p:cBhvr>
                                      <p:to x="100000" y="60000"/>
                                    </p:animScale>
                                    <p:animScale>
                                      <p:cBhvr>
                                        <p:cTn id="45" dur="166" decel="50000">
                                          <p:stCondLst>
                                            <p:cond delay="676"/>
                                          </p:stCondLst>
                                        </p:cTn>
                                        <p:tgtEl>
                                          <p:spTgt spid="24"/>
                                        </p:tgtEl>
                                      </p:cBhvr>
                                      <p:to x="100000" y="100000"/>
                                    </p:animScale>
                                    <p:animScale>
                                      <p:cBhvr>
                                        <p:cTn id="46" dur="26">
                                          <p:stCondLst>
                                            <p:cond delay="1312"/>
                                          </p:stCondLst>
                                        </p:cTn>
                                        <p:tgtEl>
                                          <p:spTgt spid="24"/>
                                        </p:tgtEl>
                                      </p:cBhvr>
                                      <p:to x="100000" y="80000"/>
                                    </p:animScale>
                                    <p:animScale>
                                      <p:cBhvr>
                                        <p:cTn id="47" dur="166" decel="50000">
                                          <p:stCondLst>
                                            <p:cond delay="1338"/>
                                          </p:stCondLst>
                                        </p:cTn>
                                        <p:tgtEl>
                                          <p:spTgt spid="24"/>
                                        </p:tgtEl>
                                      </p:cBhvr>
                                      <p:to x="100000" y="100000"/>
                                    </p:animScale>
                                    <p:animScale>
                                      <p:cBhvr>
                                        <p:cTn id="48" dur="26">
                                          <p:stCondLst>
                                            <p:cond delay="1642"/>
                                          </p:stCondLst>
                                        </p:cTn>
                                        <p:tgtEl>
                                          <p:spTgt spid="24"/>
                                        </p:tgtEl>
                                      </p:cBhvr>
                                      <p:to x="100000" y="90000"/>
                                    </p:animScale>
                                    <p:animScale>
                                      <p:cBhvr>
                                        <p:cTn id="49" dur="166" decel="50000">
                                          <p:stCondLst>
                                            <p:cond delay="1668"/>
                                          </p:stCondLst>
                                        </p:cTn>
                                        <p:tgtEl>
                                          <p:spTgt spid="24"/>
                                        </p:tgtEl>
                                      </p:cBhvr>
                                      <p:to x="100000" y="100000"/>
                                    </p:animScale>
                                    <p:animScale>
                                      <p:cBhvr>
                                        <p:cTn id="50" dur="26">
                                          <p:stCondLst>
                                            <p:cond delay="1808"/>
                                          </p:stCondLst>
                                        </p:cTn>
                                        <p:tgtEl>
                                          <p:spTgt spid="24"/>
                                        </p:tgtEl>
                                      </p:cBhvr>
                                      <p:to x="100000" y="95000"/>
                                    </p:animScale>
                                    <p:animScale>
                                      <p:cBhvr>
                                        <p:cTn id="51" dur="166" decel="50000">
                                          <p:stCondLst>
                                            <p:cond delay="1834"/>
                                          </p:stCondLst>
                                        </p:cTn>
                                        <p:tgtEl>
                                          <p:spTgt spid="24"/>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wipe(down)">
                                      <p:cBhvr>
                                        <p:cTn id="92" dur="580">
                                          <p:stCondLst>
                                            <p:cond delay="0"/>
                                          </p:stCondLst>
                                        </p:cTn>
                                        <p:tgtEl>
                                          <p:spTgt spid="9"/>
                                        </p:tgtEl>
                                      </p:cBhvr>
                                    </p:animEffect>
                                    <p:anim calcmode="lin" valueType="num">
                                      <p:cBhvr>
                                        <p:cTn id="9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8" dur="26">
                                          <p:stCondLst>
                                            <p:cond delay="650"/>
                                          </p:stCondLst>
                                        </p:cTn>
                                        <p:tgtEl>
                                          <p:spTgt spid="9"/>
                                        </p:tgtEl>
                                      </p:cBhvr>
                                      <p:to x="100000" y="60000"/>
                                    </p:animScale>
                                    <p:animScale>
                                      <p:cBhvr>
                                        <p:cTn id="99" dur="166" decel="50000">
                                          <p:stCondLst>
                                            <p:cond delay="676"/>
                                          </p:stCondLst>
                                        </p:cTn>
                                        <p:tgtEl>
                                          <p:spTgt spid="9"/>
                                        </p:tgtEl>
                                      </p:cBhvr>
                                      <p:to x="100000" y="100000"/>
                                    </p:animScale>
                                    <p:animScale>
                                      <p:cBhvr>
                                        <p:cTn id="100" dur="26">
                                          <p:stCondLst>
                                            <p:cond delay="1312"/>
                                          </p:stCondLst>
                                        </p:cTn>
                                        <p:tgtEl>
                                          <p:spTgt spid="9"/>
                                        </p:tgtEl>
                                      </p:cBhvr>
                                      <p:to x="100000" y="80000"/>
                                    </p:animScale>
                                    <p:animScale>
                                      <p:cBhvr>
                                        <p:cTn id="101" dur="166" decel="50000">
                                          <p:stCondLst>
                                            <p:cond delay="1338"/>
                                          </p:stCondLst>
                                        </p:cTn>
                                        <p:tgtEl>
                                          <p:spTgt spid="9"/>
                                        </p:tgtEl>
                                      </p:cBhvr>
                                      <p:to x="100000" y="100000"/>
                                    </p:animScale>
                                    <p:animScale>
                                      <p:cBhvr>
                                        <p:cTn id="102" dur="26">
                                          <p:stCondLst>
                                            <p:cond delay="1642"/>
                                          </p:stCondLst>
                                        </p:cTn>
                                        <p:tgtEl>
                                          <p:spTgt spid="9"/>
                                        </p:tgtEl>
                                      </p:cBhvr>
                                      <p:to x="100000" y="90000"/>
                                    </p:animScale>
                                    <p:animScale>
                                      <p:cBhvr>
                                        <p:cTn id="103" dur="166" decel="50000">
                                          <p:stCondLst>
                                            <p:cond delay="1668"/>
                                          </p:stCondLst>
                                        </p:cTn>
                                        <p:tgtEl>
                                          <p:spTgt spid="9"/>
                                        </p:tgtEl>
                                      </p:cBhvr>
                                      <p:to x="100000" y="100000"/>
                                    </p:animScale>
                                    <p:animScale>
                                      <p:cBhvr>
                                        <p:cTn id="104" dur="26">
                                          <p:stCondLst>
                                            <p:cond delay="1808"/>
                                          </p:stCondLst>
                                        </p:cTn>
                                        <p:tgtEl>
                                          <p:spTgt spid="9"/>
                                        </p:tgtEl>
                                      </p:cBhvr>
                                      <p:to x="100000" y="95000"/>
                                    </p:animScale>
                                    <p:animScale>
                                      <p:cBhvr>
                                        <p:cTn id="105" dur="166" decel="50000">
                                          <p:stCondLst>
                                            <p:cond delay="1834"/>
                                          </p:stCondLst>
                                        </p:cTn>
                                        <p:tgtEl>
                                          <p:spTgt spid="9"/>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wipe(down)">
                                      <p:cBhvr>
                                        <p:cTn id="110" dur="580">
                                          <p:stCondLst>
                                            <p:cond delay="0"/>
                                          </p:stCondLst>
                                        </p:cTn>
                                        <p:tgtEl>
                                          <p:spTgt spid="10"/>
                                        </p:tgtEl>
                                      </p:cBhvr>
                                    </p:animEffect>
                                    <p:anim calcmode="lin" valueType="num">
                                      <p:cBhvr>
                                        <p:cTn id="1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6" dur="26">
                                          <p:stCondLst>
                                            <p:cond delay="650"/>
                                          </p:stCondLst>
                                        </p:cTn>
                                        <p:tgtEl>
                                          <p:spTgt spid="10"/>
                                        </p:tgtEl>
                                      </p:cBhvr>
                                      <p:to x="100000" y="60000"/>
                                    </p:animScale>
                                    <p:animScale>
                                      <p:cBhvr>
                                        <p:cTn id="117" dur="166" decel="50000">
                                          <p:stCondLst>
                                            <p:cond delay="676"/>
                                          </p:stCondLst>
                                        </p:cTn>
                                        <p:tgtEl>
                                          <p:spTgt spid="10"/>
                                        </p:tgtEl>
                                      </p:cBhvr>
                                      <p:to x="100000" y="100000"/>
                                    </p:animScale>
                                    <p:animScale>
                                      <p:cBhvr>
                                        <p:cTn id="118" dur="26">
                                          <p:stCondLst>
                                            <p:cond delay="1312"/>
                                          </p:stCondLst>
                                        </p:cTn>
                                        <p:tgtEl>
                                          <p:spTgt spid="10"/>
                                        </p:tgtEl>
                                      </p:cBhvr>
                                      <p:to x="100000" y="80000"/>
                                    </p:animScale>
                                    <p:animScale>
                                      <p:cBhvr>
                                        <p:cTn id="119" dur="166" decel="50000">
                                          <p:stCondLst>
                                            <p:cond delay="1338"/>
                                          </p:stCondLst>
                                        </p:cTn>
                                        <p:tgtEl>
                                          <p:spTgt spid="10"/>
                                        </p:tgtEl>
                                      </p:cBhvr>
                                      <p:to x="100000" y="100000"/>
                                    </p:animScale>
                                    <p:animScale>
                                      <p:cBhvr>
                                        <p:cTn id="120" dur="26">
                                          <p:stCondLst>
                                            <p:cond delay="1642"/>
                                          </p:stCondLst>
                                        </p:cTn>
                                        <p:tgtEl>
                                          <p:spTgt spid="10"/>
                                        </p:tgtEl>
                                      </p:cBhvr>
                                      <p:to x="100000" y="90000"/>
                                    </p:animScale>
                                    <p:animScale>
                                      <p:cBhvr>
                                        <p:cTn id="121" dur="166" decel="50000">
                                          <p:stCondLst>
                                            <p:cond delay="1668"/>
                                          </p:stCondLst>
                                        </p:cTn>
                                        <p:tgtEl>
                                          <p:spTgt spid="10"/>
                                        </p:tgtEl>
                                      </p:cBhvr>
                                      <p:to x="100000" y="100000"/>
                                    </p:animScale>
                                    <p:animScale>
                                      <p:cBhvr>
                                        <p:cTn id="122" dur="26">
                                          <p:stCondLst>
                                            <p:cond delay="1808"/>
                                          </p:stCondLst>
                                        </p:cTn>
                                        <p:tgtEl>
                                          <p:spTgt spid="10"/>
                                        </p:tgtEl>
                                      </p:cBhvr>
                                      <p:to x="100000" y="95000"/>
                                    </p:animScale>
                                    <p:animScale>
                                      <p:cBhvr>
                                        <p:cTn id="123"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4832</TotalTime>
  <Words>10517</Words>
  <Application>Microsoft Office PowerPoint</Application>
  <PresentationFormat>Widescreen</PresentationFormat>
  <Paragraphs>397</Paragraphs>
  <Slides>108</Slides>
  <Notes>2</Notes>
  <HiddenSlides>0</HiddenSlides>
  <MMClips>2</MMClips>
  <ScaleCrop>false</ScaleCrop>
  <HeadingPairs>
    <vt:vector size="6" baseType="variant">
      <vt:variant>
        <vt:lpstr>Caratteri utilizzati</vt:lpstr>
      </vt:variant>
      <vt:variant>
        <vt:i4>31</vt:i4>
      </vt:variant>
      <vt:variant>
        <vt:lpstr>Tema</vt:lpstr>
      </vt:variant>
      <vt:variant>
        <vt:i4>1</vt:i4>
      </vt:variant>
      <vt:variant>
        <vt:lpstr>Titoli diapositive</vt:lpstr>
      </vt:variant>
      <vt:variant>
        <vt:i4>108</vt:i4>
      </vt:variant>
    </vt:vector>
  </HeadingPairs>
  <TitlesOfParts>
    <vt:vector size="140" baseType="lpstr">
      <vt:lpstr>Aharoni</vt:lpstr>
      <vt:lpstr>Algerian</vt:lpstr>
      <vt:lpstr>Angsana New</vt:lpstr>
      <vt:lpstr>Apple Chancery</vt:lpstr>
      <vt:lpstr>Arial</vt:lpstr>
      <vt:lpstr>Avenir Next LT Pro Light</vt:lpstr>
      <vt:lpstr>Bahnschrift Light Condensed</vt:lpstr>
      <vt:lpstr>Bahnschrift Light Condensedù</vt:lpstr>
      <vt:lpstr>Baskerville Old Face</vt:lpstr>
      <vt:lpstr>Bauhaus 93</vt:lpstr>
      <vt:lpstr>Bell MT</vt:lpstr>
      <vt:lpstr>Blackadder ITC</vt:lpstr>
      <vt:lpstr>Book Antiqua</vt:lpstr>
      <vt:lpstr>Bradley Hand ITC</vt:lpstr>
      <vt:lpstr>Broadway</vt:lpstr>
      <vt:lpstr>Brush Script MT</vt:lpstr>
      <vt:lpstr>Brush Script MT7</vt:lpstr>
      <vt:lpstr>Calibri</vt:lpstr>
      <vt:lpstr>Calibri Light</vt:lpstr>
      <vt:lpstr>Cambria</vt:lpstr>
      <vt:lpstr>Century Gothic</vt:lpstr>
      <vt:lpstr>Copperplate Gothic Bold</vt:lpstr>
      <vt:lpstr>Courier</vt:lpstr>
      <vt:lpstr>Forte</vt:lpstr>
      <vt:lpstr>Franklin Gothic Book</vt:lpstr>
      <vt:lpstr>FZYaoTi</vt:lpstr>
      <vt:lpstr>GungsuhChe</vt:lpstr>
      <vt:lpstr>Jokerman</vt:lpstr>
      <vt:lpstr>Modern Love</vt:lpstr>
      <vt:lpstr>Monotype Corsiva</vt:lpstr>
      <vt:lpstr>Times New Roman</vt:lpstr>
      <vt:lpstr>Tema di Office</vt:lpstr>
      <vt:lpstr>L’agenda 2030</vt:lpstr>
      <vt:lpstr>Presentazione standard di PowerPoint</vt:lpstr>
      <vt:lpstr>La gerarchia delle fonti</vt:lpstr>
      <vt:lpstr>Andiamo nei particolari…</vt:lpstr>
      <vt:lpstr>AGENDA 2030</vt:lpstr>
      <vt:lpstr>ARTICOLO 9 (COMMA 2 – Cost.)</vt:lpstr>
      <vt:lpstr>Beni culturali e paesaggi italiani</vt:lpstr>
      <vt:lpstr>ARTICOLO 10 (COMMA 1 – Cost.)</vt:lpstr>
      <vt:lpstr>ONU &amp; UE</vt:lpstr>
      <vt:lpstr>Articolo 3 della Costituzione </vt:lpstr>
      <vt:lpstr>Presentazione standard di PowerPoint</vt:lpstr>
      <vt:lpstr>Presentazione standard di PowerPoint</vt:lpstr>
      <vt:lpstr>I 17 obbiettivi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ricchezza di specie</vt:lpstr>
      <vt:lpstr>Presentazione standard di PowerPoint</vt:lpstr>
      <vt:lpstr>Il primo livello trofico</vt:lpstr>
      <vt:lpstr>Presentazione standard di PowerPoint</vt:lpstr>
      <vt:lpstr>Il terzo livello trofico</vt:lpstr>
      <vt:lpstr>Il quarto livello trofico</vt:lpstr>
      <vt:lpstr>Il quinto livello trofico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tundra</vt:lpstr>
      <vt:lpstr>Presentazione standard di PowerPoint</vt:lpstr>
      <vt:lpstr>Presentazione standard di PowerPoint</vt:lpstr>
      <vt:lpstr>Presentazione standard di PowerPoint</vt:lpstr>
      <vt:lpstr>La la piramide dell’energia</vt:lpstr>
      <vt:lpstr>Il riciclaggio chimico</vt:lpstr>
      <vt:lpstr>La scuola sostenibile </vt:lpstr>
      <vt:lpstr>Cos’è una scuola sostenibile?</vt:lpstr>
      <vt:lpstr>Presentazione standard di PowerPoint</vt:lpstr>
      <vt:lpstr>Perché è così importante la sostenibilità?</vt:lpstr>
      <vt:lpstr>Presentazione standard di PowerPoint</vt:lpstr>
      <vt:lpstr>Presentazione standard di PowerPoint</vt:lpstr>
      <vt:lpstr>Presentazione standard di PowerPoint</vt:lpstr>
      <vt:lpstr>Presentazione standard di PowerPoint</vt:lpstr>
      <vt:lpstr>Riflessione Valeria De Santis</vt:lpstr>
      <vt:lpstr>Riflessione Bianca Ricci</vt:lpstr>
      <vt:lpstr>Riflessione Ida Forte </vt:lpstr>
      <vt:lpstr>Riflessione Giuseppina Ferri</vt:lpstr>
      <vt:lpstr>Riflessioni Victoria Castillo</vt:lpstr>
      <vt:lpstr>Presentazione standard di PowerPoint</vt:lpstr>
      <vt:lpstr>Presentazione standard di PowerPoint</vt:lpstr>
      <vt:lpstr>Le nostre considerazioni:</vt:lpstr>
      <vt:lpstr>Le nostre considerazioni:</vt:lpstr>
      <vt:lpstr>Eco Schools </vt:lpstr>
      <vt:lpstr>Presentazione standard di PowerPoint</vt:lpstr>
      <vt:lpstr>Presentazione standard di PowerPoint</vt:lpstr>
      <vt:lpstr>Presentazione standard di PowerPoint</vt:lpstr>
      <vt:lpstr>Green flag</vt:lpstr>
      <vt:lpstr>Presentazione standard di PowerPoint</vt:lpstr>
      <vt:lpstr>Presentazione standard di PowerPoint</vt:lpstr>
      <vt:lpstr> </vt:lpstr>
      <vt:lpstr>Cos’è?</vt:lpstr>
      <vt:lpstr>Il 17 maggio…. …. Giornata internazionale contro l’omofobia e la legge Zan                                                        </vt:lpstr>
      <vt:lpstr> News:Aggressione omofoba a Roma</vt:lpstr>
      <vt:lpstr>Presentazione standard di PowerPoint</vt:lpstr>
      <vt:lpstr>Cos’è?</vt:lpstr>
      <vt:lpstr>Citazioni</vt:lpstr>
      <vt:lpstr>Presentazione standard di PowerPoint</vt:lpstr>
      <vt:lpstr>Cos’è?</vt:lpstr>
      <vt:lpstr>George Floyd</vt:lpstr>
      <vt:lpstr>Curiosità</vt:lpstr>
      <vt:lpstr>Presentazione standard di PowerPoint</vt:lpstr>
      <vt:lpstr>La differenza di genere è scomparsa?</vt:lpstr>
      <vt:lpstr>Cosa sono le quote rosa?</vt:lpstr>
      <vt:lpstr>Le donne: </vt:lpstr>
      <vt:lpstr>La competizione </vt:lpstr>
      <vt:lpstr>Concilianzione dei tempi di vita e di lavoro: pari opportunità, quote di genere e imprenditoria femminile</vt:lpstr>
      <vt:lpstr>La parità di trattamento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2030</dc:title>
  <dc:creator>Manuel Martellucci</dc:creator>
  <cp:lastModifiedBy>Maria Caruso</cp:lastModifiedBy>
  <cp:revision>65</cp:revision>
  <dcterms:created xsi:type="dcterms:W3CDTF">2021-02-11T19:04:24Z</dcterms:created>
  <dcterms:modified xsi:type="dcterms:W3CDTF">2021-05-27T15:32:48Z</dcterms:modified>
</cp:coreProperties>
</file>